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104" y="1512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80B97-72B0-CC4E-A061-8261708E9487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5166A-8063-AE4E-A581-BEA8BF26312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827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5166A-8063-AE4E-A581-BEA8BF26312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844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5166A-8063-AE4E-A581-BEA8BF26312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84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92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10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63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57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50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99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07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21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71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B6C5E-4A8E-B141-B9E1-1804466F3206}" type="datetimeFigureOut">
              <a:rPr lang="it-IT" smtClean="0"/>
              <a:t>02/12/14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0B14-6669-764C-83AF-C935C8865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45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Connettore 4 143"/>
          <p:cNvCxnSpPr>
            <a:stCxn id="137" idx="2"/>
            <a:endCxn id="138" idx="0"/>
          </p:cNvCxnSpPr>
          <p:nvPr/>
        </p:nvCxnSpPr>
        <p:spPr>
          <a:xfrm rot="16200000" flipH="1">
            <a:off x="5377916" y="5390187"/>
            <a:ext cx="49073" cy="238853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/>
          <p:cNvSpPr txBox="1"/>
          <p:nvPr/>
        </p:nvSpPr>
        <p:spPr>
          <a:xfrm>
            <a:off x="4096034" y="2460121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Via mail</a:t>
            </a:r>
            <a:endParaRPr lang="it-IT" sz="700" dirty="0"/>
          </a:p>
        </p:txBody>
      </p:sp>
      <p:cxnSp>
        <p:nvCxnSpPr>
          <p:cNvPr id="69" name="Connettore 4 68"/>
          <p:cNvCxnSpPr>
            <a:stCxn id="39" idx="2"/>
            <a:endCxn id="47" idx="0"/>
          </p:cNvCxnSpPr>
          <p:nvPr/>
        </p:nvCxnSpPr>
        <p:spPr>
          <a:xfrm rot="16200000" flipH="1">
            <a:off x="3797118" y="2315302"/>
            <a:ext cx="91468" cy="6350"/>
          </a:xfrm>
          <a:prstGeom prst="bentConnector3">
            <a:avLst>
              <a:gd name="adj1" fmla="val -19423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396483" y="1023618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Una tipologia di contributi erogati per la manutenzione straordinaria dei rifugi è quella che deriva dal bando pro rifugi. Il bando viene elaborato </a:t>
            </a:r>
            <a:r>
              <a:rPr lang="it-IT" sz="900" dirty="0" smtClean="0"/>
              <a:t>annualmente</a:t>
            </a:r>
            <a:r>
              <a:rPr lang="it-IT" sz="900" dirty="0" smtClean="0">
                <a:solidFill>
                  <a:srgbClr val="000000"/>
                </a:solidFill>
              </a:rPr>
              <a:t> dall’Ufficio Ambiente Patrimonio e viene approvato con una delibera del Comitato Direttivo Centrale, entro il mese di maggio.</a:t>
            </a:r>
          </a:p>
        </p:txBody>
      </p:sp>
      <p:sp>
        <p:nvSpPr>
          <p:cNvPr id="5" name="Ovale 4"/>
          <p:cNvSpPr/>
          <p:nvPr/>
        </p:nvSpPr>
        <p:spPr>
          <a:xfrm>
            <a:off x="164398" y="99267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119603" y="467332"/>
            <a:ext cx="0" cy="63716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ocesso 6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053300" y="473683"/>
            <a:ext cx="0" cy="63652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09. PROCESSO “EROGAZIONE CONTRIBUTI - BANDO PRO RIFUGI”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19603" y="877851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H="1">
            <a:off x="9308170" y="470483"/>
            <a:ext cx="6356" cy="63684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magine 11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3" name="Connettore 1 12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396483" y="2065018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Dopo la delibera di approvazione del bando, l’Ufficio Ambiente Patrimonio lo pubblica su internet, dandone anche comunicazione alle Sezioni per e-mail, sotto forma di circolare firmata dal direttore. </a:t>
            </a:r>
          </a:p>
        </p:txBody>
      </p:sp>
      <p:sp>
        <p:nvSpPr>
          <p:cNvPr id="15" name="Ovale 14"/>
          <p:cNvSpPr/>
          <p:nvPr/>
        </p:nvSpPr>
        <p:spPr>
          <a:xfrm>
            <a:off x="164398" y="203407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6" name="CasellaDiTesto 15"/>
          <p:cNvSpPr txBox="1"/>
          <p:nvPr/>
        </p:nvSpPr>
        <p:spPr>
          <a:xfrm>
            <a:off x="396483" y="2832391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Al termine di presentazione come indicato nel bando, l’Ufficio Ambiente Patrimonio raccoglie le richieste inviate dalle Sezioni, secondo le modalità espresse nel bando.</a:t>
            </a:r>
            <a:endParaRPr lang="it-IT" sz="900" dirty="0" smtClean="0">
              <a:solidFill>
                <a:srgbClr val="000000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164398" y="280144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96483" y="3601035"/>
            <a:ext cx="2688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</a:t>
            </a:r>
            <a:r>
              <a:rPr lang="it-IT" sz="900" dirty="0" smtClean="0">
                <a:solidFill>
                  <a:srgbClr val="000000"/>
                </a:solidFill>
              </a:rPr>
              <a:t>a Commissione Giudicatrice interna costituita dal Funzionario dell’Ufficio Ambiente Patrimonio, dal Vicepresidente Generale con delega ai rifugi, dal Presidente dell’OTCO rifugi e dal Delegato del Comitato Centrale di Indirizzo e Controllo per i rifugi, assegna i punteggi alle domande pervenute sulla base dei criteri di valutazione stabiliti nel bando e stila una graduatoria provvisoria.</a:t>
            </a:r>
          </a:p>
        </p:txBody>
      </p:sp>
      <p:sp>
        <p:nvSpPr>
          <p:cNvPr id="19" name="Ovale 18"/>
          <p:cNvSpPr/>
          <p:nvPr/>
        </p:nvSpPr>
        <p:spPr>
          <a:xfrm>
            <a:off x="164398" y="357352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20" name="CasellaDiTesto 19"/>
          <p:cNvSpPr txBox="1"/>
          <p:nvPr/>
        </p:nvSpPr>
        <p:spPr>
          <a:xfrm>
            <a:off x="396483" y="4925189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graduatoria provvisoria viene presentata al Comitato Direttivo Centrale affinché ne deliberi l’approvazione. </a:t>
            </a:r>
            <a:r>
              <a:rPr lang="it-IT" sz="900" dirty="0">
                <a:solidFill>
                  <a:srgbClr val="000000"/>
                </a:solidFill>
              </a:rPr>
              <a:t>L</a:t>
            </a:r>
            <a:r>
              <a:rPr lang="it-IT" sz="900" dirty="0" smtClean="0">
                <a:solidFill>
                  <a:srgbClr val="000000"/>
                </a:solidFill>
              </a:rPr>
              <a:t>a graduatoria approvata viene pubblicata sul sito cai.it istituzionale.</a:t>
            </a:r>
          </a:p>
        </p:txBody>
      </p:sp>
      <p:sp>
        <p:nvSpPr>
          <p:cNvPr id="21" name="Ovale 20"/>
          <p:cNvSpPr/>
          <p:nvPr/>
        </p:nvSpPr>
        <p:spPr>
          <a:xfrm>
            <a:off x="164398" y="489424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5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96483" y="5697771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Il Direttore trasmette una comunicazione alle Sezioni collocate utilmente in graduatoria con le modalità di erogazione dei contributi, alle Sezioni rimanenti comunica l’indisponibilità dei fondi. </a:t>
            </a:r>
          </a:p>
        </p:txBody>
      </p:sp>
      <p:sp>
        <p:nvSpPr>
          <p:cNvPr id="23" name="Ovale 22"/>
          <p:cNvSpPr/>
          <p:nvPr/>
        </p:nvSpPr>
        <p:spPr>
          <a:xfrm>
            <a:off x="164398" y="566682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28" name="Titolo 1"/>
          <p:cNvSpPr>
            <a:spLocks noGrp="1"/>
          </p:cNvSpPr>
          <p:nvPr>
            <p:ph type="ctrTitle"/>
          </p:nvPr>
        </p:nvSpPr>
        <p:spPr>
          <a:xfrm>
            <a:off x="3063903" y="470483"/>
            <a:ext cx="1779047" cy="421795"/>
          </a:xfrm>
        </p:spPr>
        <p:txBody>
          <a:bodyPr>
            <a:noAutofit/>
          </a:bodyPr>
          <a:lstStyle/>
          <a:p>
            <a:r>
              <a:rPr lang="it-IT" sz="1200" b="1" dirty="0" smtClean="0">
                <a:solidFill>
                  <a:srgbClr val="000000"/>
                </a:solidFill>
              </a:rPr>
              <a:t>Ufficio Ambiente Patrimonio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4842950" y="467332"/>
            <a:ext cx="10648" cy="63652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itolo 1"/>
          <p:cNvSpPr txBox="1">
            <a:spLocks/>
          </p:cNvSpPr>
          <p:nvPr/>
        </p:nvSpPr>
        <p:spPr>
          <a:xfrm>
            <a:off x="4815500" y="476974"/>
            <a:ext cx="1202284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2" name="Titolo 1"/>
          <p:cNvSpPr txBox="1">
            <a:spLocks/>
          </p:cNvSpPr>
          <p:nvPr/>
        </p:nvSpPr>
        <p:spPr>
          <a:xfrm>
            <a:off x="5992496" y="470483"/>
            <a:ext cx="1219678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Commissione Giudicatrice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33" name="Connettore 1 32"/>
          <p:cNvCxnSpPr/>
          <p:nvPr/>
        </p:nvCxnSpPr>
        <p:spPr>
          <a:xfrm>
            <a:off x="7201526" y="470482"/>
            <a:ext cx="10648" cy="63684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itolo 1"/>
          <p:cNvSpPr txBox="1">
            <a:spLocks/>
          </p:cNvSpPr>
          <p:nvPr/>
        </p:nvSpPr>
        <p:spPr>
          <a:xfrm>
            <a:off x="7201526" y="476974"/>
            <a:ext cx="1192463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Direttore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5" name="Documento 34"/>
          <p:cNvSpPr/>
          <p:nvPr/>
        </p:nvSpPr>
        <p:spPr>
          <a:xfrm>
            <a:off x="3685853" y="1118020"/>
            <a:ext cx="587697" cy="348435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BANDO</a:t>
            </a:r>
            <a:endParaRPr lang="it-IT" sz="800" dirty="0"/>
          </a:p>
        </p:txBody>
      </p:sp>
      <p:pic>
        <p:nvPicPr>
          <p:cNvPr id="36" name="Immagine 35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151" y="1004568"/>
            <a:ext cx="251543" cy="202352"/>
          </a:xfrm>
          <a:prstGeom prst="rect">
            <a:avLst/>
          </a:prstGeom>
        </p:spPr>
      </p:pic>
      <p:sp>
        <p:nvSpPr>
          <p:cNvPr id="37" name="Documento 36"/>
          <p:cNvSpPr/>
          <p:nvPr/>
        </p:nvSpPr>
        <p:spPr>
          <a:xfrm>
            <a:off x="5216203" y="1111670"/>
            <a:ext cx="587697" cy="348435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BANDO</a:t>
            </a:r>
            <a:endParaRPr lang="it-IT" sz="800" dirty="0"/>
          </a:p>
        </p:txBody>
      </p:sp>
      <p:sp>
        <p:nvSpPr>
          <p:cNvPr id="38" name="Processo 37"/>
          <p:cNvSpPr/>
          <p:nvPr/>
        </p:nvSpPr>
        <p:spPr>
          <a:xfrm>
            <a:off x="5083178" y="1680251"/>
            <a:ext cx="857322" cy="26246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APPROVAZIONE</a:t>
            </a:r>
            <a:endParaRPr lang="it-IT" sz="800" dirty="0"/>
          </a:p>
        </p:txBody>
      </p:sp>
      <p:sp>
        <p:nvSpPr>
          <p:cNvPr id="39" name="Processo 38"/>
          <p:cNvSpPr/>
          <p:nvPr/>
        </p:nvSpPr>
        <p:spPr>
          <a:xfrm>
            <a:off x="3410701" y="1957068"/>
            <a:ext cx="857951" cy="31567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PUBBLICAZIONE BANDO SU SITO</a:t>
            </a:r>
            <a:endParaRPr lang="it-IT" sz="800" dirty="0"/>
          </a:p>
        </p:txBody>
      </p:sp>
      <p:cxnSp>
        <p:nvCxnSpPr>
          <p:cNvPr id="42" name="Connettore 4 41"/>
          <p:cNvCxnSpPr>
            <a:stCxn id="38" idx="2"/>
            <a:endCxn id="39" idx="3"/>
          </p:cNvCxnSpPr>
          <p:nvPr/>
        </p:nvCxnSpPr>
        <p:spPr>
          <a:xfrm rot="5400000">
            <a:off x="4804151" y="1407218"/>
            <a:ext cx="172190" cy="1243187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Processo 46"/>
          <p:cNvSpPr/>
          <p:nvPr/>
        </p:nvSpPr>
        <p:spPr>
          <a:xfrm>
            <a:off x="3417051" y="2364211"/>
            <a:ext cx="857951" cy="26892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COMUNICAZIONE</a:t>
            </a:r>
          </a:p>
        </p:txBody>
      </p:sp>
      <p:cxnSp>
        <p:nvCxnSpPr>
          <p:cNvPr id="51" name="Connettore 4 50"/>
          <p:cNvCxnSpPr>
            <a:stCxn id="35" idx="1"/>
            <a:endCxn id="36" idx="2"/>
          </p:cNvCxnSpPr>
          <p:nvPr/>
        </p:nvCxnSpPr>
        <p:spPr>
          <a:xfrm rot="10800000">
            <a:off x="3324923" y="1206920"/>
            <a:ext cx="360930" cy="8531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35" idx="3"/>
            <a:endCxn id="37" idx="1"/>
          </p:cNvCxnSpPr>
          <p:nvPr/>
        </p:nvCxnSpPr>
        <p:spPr>
          <a:xfrm flipV="1">
            <a:off x="4273550" y="1285888"/>
            <a:ext cx="942653" cy="635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/>
          <p:cNvSpPr txBox="1"/>
          <p:nvPr/>
        </p:nvSpPr>
        <p:spPr>
          <a:xfrm>
            <a:off x="4095296" y="2330870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SEZIONI</a:t>
            </a:r>
            <a:endParaRPr lang="it-IT" sz="700" b="1" dirty="0"/>
          </a:p>
        </p:txBody>
      </p:sp>
      <p:cxnSp>
        <p:nvCxnSpPr>
          <p:cNvPr id="74" name="Connettore 1 73"/>
          <p:cNvCxnSpPr>
            <a:endCxn id="47" idx="3"/>
          </p:cNvCxnSpPr>
          <p:nvPr/>
        </p:nvCxnSpPr>
        <p:spPr>
          <a:xfrm flipH="1">
            <a:off x="4275002" y="2498672"/>
            <a:ext cx="472851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Connettore 1 74"/>
          <p:cNvCxnSpPr/>
          <p:nvPr/>
        </p:nvCxnSpPr>
        <p:spPr>
          <a:xfrm flipV="1">
            <a:off x="4747853" y="2364212"/>
            <a:ext cx="0" cy="26892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Ovale 87"/>
          <p:cNvSpPr/>
          <p:nvPr/>
        </p:nvSpPr>
        <p:spPr>
          <a:xfrm>
            <a:off x="4485790" y="93088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89" name="Ovale 88"/>
          <p:cNvSpPr/>
          <p:nvPr/>
        </p:nvSpPr>
        <p:spPr>
          <a:xfrm>
            <a:off x="3084828" y="211490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90" name="CasellaDiTesto 89"/>
          <p:cNvSpPr txBox="1"/>
          <p:nvPr/>
        </p:nvSpPr>
        <p:spPr>
          <a:xfrm>
            <a:off x="2945946" y="2964325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SEZIONI INTERESSATE</a:t>
            </a:r>
            <a:endParaRPr lang="it-IT" sz="700" b="1" dirty="0"/>
          </a:p>
        </p:txBody>
      </p:sp>
      <p:cxnSp>
        <p:nvCxnSpPr>
          <p:cNvPr id="92" name="Connettore 1 91"/>
          <p:cNvCxnSpPr/>
          <p:nvPr/>
        </p:nvCxnSpPr>
        <p:spPr>
          <a:xfrm flipH="1">
            <a:off x="3063952" y="3229960"/>
            <a:ext cx="682548" cy="427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 flipV="1">
            <a:off x="3746500" y="2988861"/>
            <a:ext cx="1" cy="44112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Documento multiplo 98"/>
          <p:cNvSpPr/>
          <p:nvPr/>
        </p:nvSpPr>
        <p:spPr>
          <a:xfrm>
            <a:off x="6030484" y="3414682"/>
            <a:ext cx="701624" cy="45035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it-IT" sz="800" dirty="0" smtClean="0"/>
              <a:t>RICHIESTE</a:t>
            </a:r>
            <a:endParaRPr lang="it-IT" sz="800" dirty="0"/>
          </a:p>
        </p:txBody>
      </p:sp>
      <p:sp>
        <p:nvSpPr>
          <p:cNvPr id="100" name="Processo 99"/>
          <p:cNvSpPr/>
          <p:nvPr/>
        </p:nvSpPr>
        <p:spPr>
          <a:xfrm>
            <a:off x="6459937" y="3836469"/>
            <a:ext cx="706111" cy="26462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ESAME RICHIESTE</a:t>
            </a:r>
            <a:endParaRPr lang="it-IT" sz="800" dirty="0"/>
          </a:p>
        </p:txBody>
      </p:sp>
      <p:sp>
        <p:nvSpPr>
          <p:cNvPr id="101" name="Processo 100"/>
          <p:cNvSpPr/>
          <p:nvPr/>
        </p:nvSpPr>
        <p:spPr>
          <a:xfrm>
            <a:off x="6030484" y="4154850"/>
            <a:ext cx="795210" cy="28803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ASSEGNAZIONE PUNTEGGI</a:t>
            </a:r>
          </a:p>
        </p:txBody>
      </p:sp>
      <p:sp>
        <p:nvSpPr>
          <p:cNvPr id="102" name="Documento 101"/>
          <p:cNvSpPr/>
          <p:nvPr/>
        </p:nvSpPr>
        <p:spPr>
          <a:xfrm>
            <a:off x="6125734" y="4538392"/>
            <a:ext cx="736600" cy="4052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GRADUATORIA PROVVISORIA</a:t>
            </a:r>
            <a:endParaRPr lang="it-IT" sz="800" dirty="0"/>
          </a:p>
        </p:txBody>
      </p:sp>
      <p:pic>
        <p:nvPicPr>
          <p:cNvPr id="105" name="Immagine 104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119" y="4431545"/>
            <a:ext cx="251543" cy="202352"/>
          </a:xfrm>
          <a:prstGeom prst="rect">
            <a:avLst/>
          </a:prstGeom>
        </p:spPr>
      </p:pic>
      <p:cxnSp>
        <p:nvCxnSpPr>
          <p:cNvPr id="106" name="Connettore 4 105"/>
          <p:cNvCxnSpPr>
            <a:stCxn id="156" idx="3"/>
            <a:endCxn id="99" idx="0"/>
          </p:cNvCxnSpPr>
          <p:nvPr/>
        </p:nvCxnSpPr>
        <p:spPr>
          <a:xfrm>
            <a:off x="4487800" y="3277568"/>
            <a:ext cx="1941765" cy="137114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Documento 109"/>
          <p:cNvSpPr/>
          <p:nvPr/>
        </p:nvSpPr>
        <p:spPr>
          <a:xfrm>
            <a:off x="4911728" y="4766439"/>
            <a:ext cx="736600" cy="4052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GRADUATORIA PROVVISORIA</a:t>
            </a:r>
            <a:endParaRPr lang="it-IT" sz="800" dirty="0"/>
          </a:p>
        </p:txBody>
      </p:sp>
      <p:cxnSp>
        <p:nvCxnSpPr>
          <p:cNvPr id="111" name="Connettore 4 110"/>
          <p:cNvCxnSpPr>
            <a:stCxn id="100" idx="0"/>
            <a:endCxn id="99" idx="3"/>
          </p:cNvCxnSpPr>
          <p:nvPr/>
        </p:nvCxnSpPr>
        <p:spPr>
          <a:xfrm rot="16200000" flipV="1">
            <a:off x="6674245" y="3697720"/>
            <a:ext cx="196612" cy="8088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4 113"/>
          <p:cNvCxnSpPr>
            <a:stCxn id="101" idx="0"/>
            <a:endCxn id="100" idx="1"/>
          </p:cNvCxnSpPr>
          <p:nvPr/>
        </p:nvCxnSpPr>
        <p:spPr>
          <a:xfrm rot="5400000" flipH="1" flipV="1">
            <a:off x="6350978" y="4045891"/>
            <a:ext cx="186071" cy="3184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4 116"/>
          <p:cNvCxnSpPr>
            <a:stCxn id="101" idx="3"/>
            <a:endCxn id="105" idx="0"/>
          </p:cNvCxnSpPr>
          <p:nvPr/>
        </p:nvCxnSpPr>
        <p:spPr>
          <a:xfrm>
            <a:off x="6825694" y="4298866"/>
            <a:ext cx="257197" cy="13267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4 120"/>
          <p:cNvCxnSpPr>
            <a:stCxn id="105" idx="2"/>
            <a:endCxn id="102" idx="3"/>
          </p:cNvCxnSpPr>
          <p:nvPr/>
        </p:nvCxnSpPr>
        <p:spPr>
          <a:xfrm rot="5400000">
            <a:off x="6919042" y="4577190"/>
            <a:ext cx="107142" cy="22055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Ovale 123"/>
          <p:cNvSpPr/>
          <p:nvPr/>
        </p:nvSpPr>
        <p:spPr>
          <a:xfrm>
            <a:off x="6863604" y="349330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125" name="Ovale 124"/>
          <p:cNvSpPr/>
          <p:nvPr/>
        </p:nvSpPr>
        <p:spPr>
          <a:xfrm>
            <a:off x="4524637" y="332401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cxnSp>
        <p:nvCxnSpPr>
          <p:cNvPr id="126" name="Connettore 4 125"/>
          <p:cNvCxnSpPr>
            <a:stCxn id="102" idx="1"/>
            <a:endCxn id="110" idx="3"/>
          </p:cNvCxnSpPr>
          <p:nvPr/>
        </p:nvCxnSpPr>
        <p:spPr>
          <a:xfrm rot="10800000" flipV="1">
            <a:off x="5648328" y="4741038"/>
            <a:ext cx="477406" cy="22804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Processo 136"/>
          <p:cNvSpPr/>
          <p:nvPr/>
        </p:nvSpPr>
        <p:spPr>
          <a:xfrm>
            <a:off x="4897282" y="5228882"/>
            <a:ext cx="771488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APPROVAZIONE</a:t>
            </a:r>
            <a:endParaRPr lang="it-IT" sz="800" dirty="0"/>
          </a:p>
        </p:txBody>
      </p:sp>
      <p:sp>
        <p:nvSpPr>
          <p:cNvPr id="138" name="Processo 137"/>
          <p:cNvSpPr/>
          <p:nvPr/>
        </p:nvSpPr>
        <p:spPr>
          <a:xfrm>
            <a:off x="5111750" y="5534151"/>
            <a:ext cx="820258" cy="28668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PUBBLICAZIONE SU SITO</a:t>
            </a:r>
            <a:endParaRPr lang="it-IT" sz="800" dirty="0"/>
          </a:p>
        </p:txBody>
      </p:sp>
      <p:sp>
        <p:nvSpPr>
          <p:cNvPr id="153" name="Ovale 152"/>
          <p:cNvSpPr/>
          <p:nvPr/>
        </p:nvSpPr>
        <p:spPr>
          <a:xfrm>
            <a:off x="5687819" y="504099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5</a:t>
            </a:r>
          </a:p>
        </p:txBody>
      </p:sp>
      <p:sp>
        <p:nvSpPr>
          <p:cNvPr id="156" name="Documento multiplo 155"/>
          <p:cNvSpPr/>
          <p:nvPr/>
        </p:nvSpPr>
        <p:spPr>
          <a:xfrm>
            <a:off x="3786176" y="3052393"/>
            <a:ext cx="701624" cy="45035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it-IT" sz="800" dirty="0" smtClean="0"/>
              <a:t>RICHIESTE</a:t>
            </a:r>
            <a:endParaRPr lang="it-IT" sz="800" dirty="0"/>
          </a:p>
        </p:txBody>
      </p:sp>
      <p:cxnSp>
        <p:nvCxnSpPr>
          <p:cNvPr id="159" name="Connettore 4 158"/>
          <p:cNvCxnSpPr>
            <a:stCxn id="138" idx="2"/>
            <a:endCxn id="115" idx="1"/>
          </p:cNvCxnSpPr>
          <p:nvPr/>
        </p:nvCxnSpPr>
        <p:spPr>
          <a:xfrm rot="16200000" flipH="1">
            <a:off x="6310466" y="5032246"/>
            <a:ext cx="146299" cy="1723472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CasellaDiTesto 161"/>
          <p:cNvSpPr txBox="1"/>
          <p:nvPr/>
        </p:nvSpPr>
        <p:spPr>
          <a:xfrm>
            <a:off x="7800977" y="5700295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</a:t>
            </a:r>
          </a:p>
          <a:p>
            <a:pPr algn="ctr"/>
            <a:r>
              <a:rPr lang="it-IT" sz="700" b="1" dirty="0" smtClean="0"/>
              <a:t>SEZIONI</a:t>
            </a:r>
            <a:endParaRPr lang="it-IT" sz="700" b="1" dirty="0"/>
          </a:p>
        </p:txBody>
      </p:sp>
      <p:cxnSp>
        <p:nvCxnSpPr>
          <p:cNvPr id="163" name="Connettore 1 162"/>
          <p:cNvCxnSpPr>
            <a:endCxn id="115" idx="3"/>
          </p:cNvCxnSpPr>
          <p:nvPr/>
        </p:nvCxnSpPr>
        <p:spPr>
          <a:xfrm flipH="1">
            <a:off x="8058150" y="5967132"/>
            <a:ext cx="316007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Connettore 1 163"/>
          <p:cNvCxnSpPr/>
          <p:nvPr/>
        </p:nvCxnSpPr>
        <p:spPr>
          <a:xfrm flipV="1">
            <a:off x="8380507" y="5864895"/>
            <a:ext cx="0" cy="26892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1" name="Ovale 170"/>
          <p:cNvSpPr/>
          <p:nvPr/>
        </p:nvSpPr>
        <p:spPr>
          <a:xfrm>
            <a:off x="7915561" y="615765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cxnSp>
        <p:nvCxnSpPr>
          <p:cNvPr id="82" name="Connettore 4 81"/>
          <p:cNvCxnSpPr/>
          <p:nvPr/>
        </p:nvCxnSpPr>
        <p:spPr>
          <a:xfrm flipV="1">
            <a:off x="3746500" y="2580673"/>
            <a:ext cx="995003" cy="408188"/>
          </a:xfrm>
          <a:prstGeom prst="bentConnector3">
            <a:avLst>
              <a:gd name="adj1" fmla="val 101055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4594191" y="1410346"/>
            <a:ext cx="1180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il mese </a:t>
            </a:r>
          </a:p>
          <a:p>
            <a:pPr algn="ctr"/>
            <a:r>
              <a:rPr lang="it-IT" sz="700" dirty="0" smtClean="0"/>
              <a:t>di maggio</a:t>
            </a:r>
            <a:endParaRPr lang="it-IT" sz="700" dirty="0"/>
          </a:p>
        </p:txBody>
      </p:sp>
      <p:grpSp>
        <p:nvGrpSpPr>
          <p:cNvPr id="70" name="Gruppo 69"/>
          <p:cNvGrpSpPr/>
          <p:nvPr/>
        </p:nvGrpSpPr>
        <p:grpSpPr>
          <a:xfrm>
            <a:off x="3191356" y="2687113"/>
            <a:ext cx="1249984" cy="165171"/>
            <a:chOff x="3191356" y="2720981"/>
            <a:chExt cx="1249984" cy="165171"/>
          </a:xfrm>
        </p:grpSpPr>
        <p:sp>
          <p:nvSpPr>
            <p:cNvPr id="84" name="Processo 83"/>
            <p:cNvSpPr/>
            <p:nvPr/>
          </p:nvSpPr>
          <p:spPr>
            <a:xfrm>
              <a:off x="3191356" y="2720981"/>
              <a:ext cx="1249984" cy="16517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it-IT" sz="700" dirty="0" smtClean="0"/>
                <a:t>Circolare firmata dal Direttore</a:t>
              </a:r>
              <a:endParaRPr lang="it-IT" sz="700" dirty="0"/>
            </a:p>
          </p:txBody>
        </p:sp>
        <p:cxnSp>
          <p:nvCxnSpPr>
            <p:cNvPr id="85" name="Connettore 1 84"/>
            <p:cNvCxnSpPr/>
            <p:nvPr/>
          </p:nvCxnSpPr>
          <p:spPr>
            <a:xfrm>
              <a:off x="3229673" y="2720981"/>
              <a:ext cx="0" cy="165171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/>
            <p:nvPr/>
          </p:nvCxnSpPr>
          <p:spPr>
            <a:xfrm>
              <a:off x="4400550" y="2720981"/>
              <a:ext cx="1452" cy="165171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91" name="CasellaDiTesto 90"/>
          <p:cNvSpPr txBox="1"/>
          <p:nvPr/>
        </p:nvSpPr>
        <p:spPr>
          <a:xfrm>
            <a:off x="2980151" y="3185523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Entro il termine di</a:t>
            </a:r>
          </a:p>
          <a:p>
            <a:pPr algn="ctr"/>
            <a:r>
              <a:rPr lang="it-IT" sz="700" dirty="0" smtClean="0"/>
              <a:t>presentazione</a:t>
            </a:r>
          </a:p>
        </p:txBody>
      </p:sp>
      <p:cxnSp>
        <p:nvCxnSpPr>
          <p:cNvPr id="103" name="Connettore 4 102"/>
          <p:cNvCxnSpPr>
            <a:stCxn id="84" idx="0"/>
            <a:endCxn id="47" idx="2"/>
          </p:cNvCxnSpPr>
          <p:nvPr/>
        </p:nvCxnSpPr>
        <p:spPr>
          <a:xfrm rot="5400000" flipH="1" flipV="1">
            <a:off x="3804197" y="2645284"/>
            <a:ext cx="53981" cy="2967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Processo 114"/>
          <p:cNvSpPr/>
          <p:nvPr/>
        </p:nvSpPr>
        <p:spPr>
          <a:xfrm>
            <a:off x="7245351" y="5832671"/>
            <a:ext cx="812799" cy="26892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COMUNICAZIONE</a:t>
            </a:r>
          </a:p>
        </p:txBody>
      </p:sp>
      <p:grpSp>
        <p:nvGrpSpPr>
          <p:cNvPr id="119" name="Gruppo 118"/>
          <p:cNvGrpSpPr/>
          <p:nvPr/>
        </p:nvGrpSpPr>
        <p:grpSpPr>
          <a:xfrm>
            <a:off x="7315200" y="6509194"/>
            <a:ext cx="962415" cy="264126"/>
            <a:chOff x="3273828" y="2758035"/>
            <a:chExt cx="1249984" cy="154038"/>
          </a:xfrm>
        </p:grpSpPr>
        <p:sp>
          <p:nvSpPr>
            <p:cNvPr id="120" name="Processo 119"/>
            <p:cNvSpPr/>
            <p:nvPr/>
          </p:nvSpPr>
          <p:spPr>
            <a:xfrm>
              <a:off x="3273828" y="2758035"/>
              <a:ext cx="1249984" cy="146633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it-IT" sz="700" dirty="0" smtClean="0"/>
                <a:t>Modalità di erogazione </a:t>
              </a:r>
            </a:p>
            <a:p>
              <a:pPr algn="ctr"/>
              <a:r>
                <a:rPr lang="it-IT" sz="700" dirty="0" smtClean="0"/>
                <a:t>dei fondi </a:t>
              </a:r>
              <a:endParaRPr lang="it-IT" sz="700" dirty="0"/>
            </a:p>
          </p:txBody>
        </p:sp>
        <p:cxnSp>
          <p:nvCxnSpPr>
            <p:cNvPr id="122" name="Connettore 1 121"/>
            <p:cNvCxnSpPr/>
            <p:nvPr/>
          </p:nvCxnSpPr>
          <p:spPr>
            <a:xfrm>
              <a:off x="3312145" y="2761738"/>
              <a:ext cx="0" cy="146633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3" name="Connettore 1 122"/>
            <p:cNvCxnSpPr/>
            <p:nvPr/>
          </p:nvCxnSpPr>
          <p:spPr>
            <a:xfrm>
              <a:off x="4483023" y="2765440"/>
              <a:ext cx="1452" cy="146633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27" name="Connettore 4 126"/>
          <p:cNvCxnSpPr>
            <a:stCxn id="120" idx="0"/>
            <a:endCxn id="115" idx="2"/>
          </p:cNvCxnSpPr>
          <p:nvPr/>
        </p:nvCxnSpPr>
        <p:spPr>
          <a:xfrm rot="16200000" flipV="1">
            <a:off x="7520279" y="6233064"/>
            <a:ext cx="407602" cy="14465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/>
          <p:cNvSpPr txBox="1"/>
          <p:nvPr/>
        </p:nvSpPr>
        <p:spPr>
          <a:xfrm>
            <a:off x="7007205" y="6138153"/>
            <a:ext cx="83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Contenente </a:t>
            </a:r>
          </a:p>
          <a:p>
            <a:pPr algn="ctr"/>
            <a:r>
              <a:rPr lang="it-IT" sz="700" dirty="0" smtClean="0"/>
              <a:t>        per le sezioni </a:t>
            </a:r>
          </a:p>
          <a:p>
            <a:pPr algn="ctr"/>
            <a:r>
              <a:rPr lang="it-IT" sz="700" dirty="0" smtClean="0"/>
              <a:t>       in graduatoria</a:t>
            </a:r>
          </a:p>
        </p:txBody>
      </p:sp>
      <p:cxnSp>
        <p:nvCxnSpPr>
          <p:cNvPr id="94" name="Connettore 4 93"/>
          <p:cNvCxnSpPr>
            <a:endCxn id="120" idx="1"/>
          </p:cNvCxnSpPr>
          <p:nvPr/>
        </p:nvCxnSpPr>
        <p:spPr>
          <a:xfrm flipV="1">
            <a:off x="3839677" y="6634909"/>
            <a:ext cx="3475523" cy="197691"/>
          </a:xfrm>
          <a:prstGeom prst="bentConnector3">
            <a:avLst>
              <a:gd name="adj1" fmla="val -62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/>
          <p:nvPr/>
        </p:nvCxnSpPr>
        <p:spPr>
          <a:xfrm>
            <a:off x="8393989" y="470482"/>
            <a:ext cx="10648" cy="63684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Connettore 1 96"/>
          <p:cNvCxnSpPr/>
          <p:nvPr/>
        </p:nvCxnSpPr>
        <p:spPr>
          <a:xfrm>
            <a:off x="5988198" y="476974"/>
            <a:ext cx="4298" cy="6355626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Titolo 1"/>
          <p:cNvSpPr txBox="1">
            <a:spLocks/>
          </p:cNvSpPr>
          <p:nvPr/>
        </p:nvSpPr>
        <p:spPr>
          <a:xfrm>
            <a:off x="8404637" y="476974"/>
            <a:ext cx="903533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04" name="Connettore 1 103"/>
          <p:cNvCxnSpPr>
            <a:stCxn id="38" idx="0"/>
            <a:endCxn id="37" idx="2"/>
          </p:cNvCxnSpPr>
          <p:nvPr/>
        </p:nvCxnSpPr>
        <p:spPr>
          <a:xfrm flipH="1" flipV="1">
            <a:off x="5510052" y="1437070"/>
            <a:ext cx="1787" cy="243181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1 106"/>
          <p:cNvCxnSpPr>
            <a:stCxn id="110" idx="2"/>
            <a:endCxn id="137" idx="0"/>
          </p:cNvCxnSpPr>
          <p:nvPr/>
        </p:nvCxnSpPr>
        <p:spPr>
          <a:xfrm>
            <a:off x="5280028" y="5144938"/>
            <a:ext cx="2998" cy="83944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535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asellaDiTesto 75"/>
          <p:cNvSpPr txBox="1"/>
          <p:nvPr/>
        </p:nvSpPr>
        <p:spPr>
          <a:xfrm>
            <a:off x="4458946" y="4196376"/>
            <a:ext cx="1261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Dopo due </a:t>
            </a:r>
          </a:p>
          <a:p>
            <a:pPr algn="ctr"/>
            <a:r>
              <a:rPr lang="it-IT" sz="700" dirty="0" smtClean="0"/>
              <a:t>anni</a:t>
            </a:r>
            <a:endParaRPr lang="it-IT" sz="700" dirty="0"/>
          </a:p>
        </p:txBody>
      </p:sp>
      <p:sp>
        <p:nvSpPr>
          <p:cNvPr id="89" name="CasellaDiTesto 88"/>
          <p:cNvSpPr txBox="1"/>
          <p:nvPr/>
        </p:nvSpPr>
        <p:spPr>
          <a:xfrm>
            <a:off x="4389086" y="2347386"/>
            <a:ext cx="12614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Prevede</a:t>
            </a:r>
            <a:endParaRPr lang="it-IT" sz="700" dirty="0"/>
          </a:p>
        </p:txBody>
      </p:sp>
      <p:cxnSp>
        <p:nvCxnSpPr>
          <p:cNvPr id="6" name="Connettore 1 5"/>
          <p:cNvCxnSpPr/>
          <p:nvPr/>
        </p:nvCxnSpPr>
        <p:spPr>
          <a:xfrm flipH="1">
            <a:off x="119160" y="467332"/>
            <a:ext cx="446" cy="442795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ocesso 6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053300" y="473683"/>
            <a:ext cx="0" cy="4421603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09. PROCESSO “EROGAZIONE CONTRIBUTI - BANDO PRO RIFUGI” (segue)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H="1">
            <a:off x="9307727" y="470483"/>
            <a:ext cx="6802" cy="4424803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magine 11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3" name="Connettore 1 12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396483" y="3903737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chiusura dei lavori deve essere conseguita entro due anni, qualora le Sezioni che non riescano a terminare i lavori entro tale scadenza trasmettono una richiesta di proroga per massimo un anno al Comitato Direttivo Centrale</a:t>
            </a:r>
            <a:r>
              <a:rPr lang="it-IT" sz="900" dirty="0">
                <a:solidFill>
                  <a:srgbClr val="000000"/>
                </a:solidFill>
              </a:rPr>
              <a:t> </a:t>
            </a:r>
            <a:r>
              <a:rPr lang="it-IT" sz="900" dirty="0" smtClean="0">
                <a:solidFill>
                  <a:srgbClr val="000000"/>
                </a:solidFill>
              </a:rPr>
              <a:t>per l’esame e l’eventuale approvazione.</a:t>
            </a:r>
          </a:p>
        </p:txBody>
      </p:sp>
      <p:sp>
        <p:nvSpPr>
          <p:cNvPr id="19" name="Ovale 18"/>
          <p:cNvSpPr/>
          <p:nvPr/>
        </p:nvSpPr>
        <p:spPr>
          <a:xfrm>
            <a:off x="164398" y="387279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10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27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cxnSp>
        <p:nvCxnSpPr>
          <p:cNvPr id="31" name="Connettore 1 30"/>
          <p:cNvCxnSpPr/>
          <p:nvPr/>
        </p:nvCxnSpPr>
        <p:spPr>
          <a:xfrm flipH="1">
            <a:off x="4834309" y="467332"/>
            <a:ext cx="8641" cy="442795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itolo 1"/>
          <p:cNvSpPr>
            <a:spLocks noGrp="1"/>
          </p:cNvSpPr>
          <p:nvPr>
            <p:ph type="ctrTitle"/>
          </p:nvPr>
        </p:nvSpPr>
        <p:spPr>
          <a:xfrm>
            <a:off x="3063903" y="470483"/>
            <a:ext cx="1779047" cy="421795"/>
          </a:xfrm>
        </p:spPr>
        <p:txBody>
          <a:bodyPr>
            <a:noAutofit/>
          </a:bodyPr>
          <a:lstStyle/>
          <a:p>
            <a:r>
              <a:rPr lang="it-IT" sz="1200" b="1" dirty="0" smtClean="0">
                <a:solidFill>
                  <a:srgbClr val="000000"/>
                </a:solidFill>
              </a:rPr>
              <a:t>Ufficio Ambiente Patrimonio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5" name="Titolo 1"/>
          <p:cNvSpPr txBox="1">
            <a:spLocks/>
          </p:cNvSpPr>
          <p:nvPr/>
        </p:nvSpPr>
        <p:spPr>
          <a:xfrm>
            <a:off x="4815500" y="476974"/>
            <a:ext cx="1197950" cy="4079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>
          <a:xfrm>
            <a:off x="5992496" y="470483"/>
            <a:ext cx="1219678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Commissione Giudicatrice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7" name="Titolo 1"/>
          <p:cNvSpPr txBox="1">
            <a:spLocks/>
          </p:cNvSpPr>
          <p:nvPr/>
        </p:nvSpPr>
        <p:spPr>
          <a:xfrm>
            <a:off x="7199850" y="470483"/>
            <a:ext cx="1194139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Direttore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42" name="Ovale 41"/>
          <p:cNvSpPr/>
          <p:nvPr/>
        </p:nvSpPr>
        <p:spPr>
          <a:xfrm>
            <a:off x="3755374" y="1008716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43" name="Connettore 4 42"/>
          <p:cNvCxnSpPr>
            <a:stCxn id="42" idx="2"/>
            <a:endCxn id="47" idx="0"/>
          </p:cNvCxnSpPr>
          <p:nvPr/>
        </p:nvCxnSpPr>
        <p:spPr>
          <a:xfrm rot="10800000" flipV="1">
            <a:off x="3433238" y="1185478"/>
            <a:ext cx="322136" cy="28636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Processo 46"/>
          <p:cNvSpPr/>
          <p:nvPr/>
        </p:nvSpPr>
        <p:spPr>
          <a:xfrm>
            <a:off x="3084829" y="1471840"/>
            <a:ext cx="696818" cy="26821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MODALITÁ</a:t>
            </a:r>
          </a:p>
          <a:p>
            <a:pPr algn="ctr"/>
            <a:r>
              <a:rPr lang="it-IT" sz="800" dirty="0" smtClean="0"/>
              <a:t>ORDINARIA</a:t>
            </a:r>
            <a:endParaRPr lang="it-IT" sz="800" dirty="0"/>
          </a:p>
        </p:txBody>
      </p:sp>
      <p:sp>
        <p:nvSpPr>
          <p:cNvPr id="52" name="Processo 51"/>
          <p:cNvSpPr/>
          <p:nvPr/>
        </p:nvSpPr>
        <p:spPr>
          <a:xfrm>
            <a:off x="3523305" y="1856731"/>
            <a:ext cx="850901" cy="26821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RENDICONTAZIONE QUIETANZATA</a:t>
            </a:r>
            <a:endParaRPr lang="it-IT" sz="800" dirty="0"/>
          </a:p>
        </p:txBody>
      </p:sp>
      <p:cxnSp>
        <p:nvCxnSpPr>
          <p:cNvPr id="56" name="Connettore 4 55"/>
          <p:cNvCxnSpPr>
            <a:stCxn id="42" idx="6"/>
            <a:endCxn id="125" idx="0"/>
          </p:cNvCxnSpPr>
          <p:nvPr/>
        </p:nvCxnSpPr>
        <p:spPr>
          <a:xfrm>
            <a:off x="4139873" y="1185479"/>
            <a:ext cx="273638" cy="122061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Processo 79"/>
          <p:cNvSpPr/>
          <p:nvPr/>
        </p:nvSpPr>
        <p:spPr>
          <a:xfrm>
            <a:off x="5210395" y="2415881"/>
            <a:ext cx="739140" cy="26821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APPROVAZIONE</a:t>
            </a:r>
          </a:p>
        </p:txBody>
      </p:sp>
      <p:cxnSp>
        <p:nvCxnSpPr>
          <p:cNvPr id="81" name="Connettore 2 80"/>
          <p:cNvCxnSpPr>
            <a:endCxn id="80" idx="1"/>
          </p:cNvCxnSpPr>
          <p:nvPr/>
        </p:nvCxnSpPr>
        <p:spPr>
          <a:xfrm>
            <a:off x="4105498" y="2547109"/>
            <a:ext cx="1104897" cy="28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e 85"/>
          <p:cNvSpPr/>
          <p:nvPr/>
        </p:nvSpPr>
        <p:spPr>
          <a:xfrm>
            <a:off x="4881496" y="260708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</a:p>
        </p:txBody>
      </p:sp>
      <p:sp>
        <p:nvSpPr>
          <p:cNvPr id="87" name="Ovale 86"/>
          <p:cNvSpPr/>
          <p:nvPr/>
        </p:nvSpPr>
        <p:spPr>
          <a:xfrm>
            <a:off x="4868796" y="447875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 smtClean="0"/>
              <a:t>10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4662562" y="3982277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SEZIONI</a:t>
            </a:r>
          </a:p>
          <a:p>
            <a:pPr algn="ctr"/>
            <a:r>
              <a:rPr lang="it-IT" sz="700" b="1" dirty="0" smtClean="0"/>
              <a:t>IN RITARDO</a:t>
            </a:r>
          </a:p>
        </p:txBody>
      </p:sp>
      <p:cxnSp>
        <p:nvCxnSpPr>
          <p:cNvPr id="103" name="Connettore 1 102"/>
          <p:cNvCxnSpPr/>
          <p:nvPr/>
        </p:nvCxnSpPr>
        <p:spPr>
          <a:xfrm flipH="1">
            <a:off x="4834310" y="4252182"/>
            <a:ext cx="501422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Connettore 1 103"/>
          <p:cNvCxnSpPr/>
          <p:nvPr/>
        </p:nvCxnSpPr>
        <p:spPr>
          <a:xfrm flipV="1">
            <a:off x="5335732" y="3984323"/>
            <a:ext cx="0" cy="399575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Documento 104"/>
          <p:cNvSpPr/>
          <p:nvPr/>
        </p:nvSpPr>
        <p:spPr>
          <a:xfrm>
            <a:off x="5383962" y="4022269"/>
            <a:ext cx="565573" cy="38722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RICHIESTA DI PROROGA</a:t>
            </a:r>
            <a:endParaRPr lang="it-IT" sz="800" dirty="0"/>
          </a:p>
        </p:txBody>
      </p:sp>
      <p:sp>
        <p:nvSpPr>
          <p:cNvPr id="123" name="Processo 122"/>
          <p:cNvSpPr/>
          <p:nvPr/>
        </p:nvSpPr>
        <p:spPr>
          <a:xfrm>
            <a:off x="5184995" y="4557932"/>
            <a:ext cx="771306" cy="26821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 APPROVAZIONE</a:t>
            </a:r>
          </a:p>
        </p:txBody>
      </p:sp>
      <p:cxnSp>
        <p:nvCxnSpPr>
          <p:cNvPr id="124" name="Connettore 4 123"/>
          <p:cNvCxnSpPr>
            <a:stCxn id="105" idx="2"/>
            <a:endCxn id="123" idx="0"/>
          </p:cNvCxnSpPr>
          <p:nvPr/>
        </p:nvCxnSpPr>
        <p:spPr>
          <a:xfrm rot="5400000">
            <a:off x="5531682" y="4422865"/>
            <a:ext cx="174034" cy="9610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1 126"/>
          <p:cNvCxnSpPr/>
          <p:nvPr/>
        </p:nvCxnSpPr>
        <p:spPr>
          <a:xfrm>
            <a:off x="119160" y="4895286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CasellaDiTesto 76"/>
          <p:cNvSpPr txBox="1"/>
          <p:nvPr/>
        </p:nvSpPr>
        <p:spPr>
          <a:xfrm>
            <a:off x="4770512" y="4402327"/>
            <a:ext cx="12614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Prevede</a:t>
            </a:r>
            <a:endParaRPr lang="it-IT" sz="700" dirty="0"/>
          </a:p>
        </p:txBody>
      </p:sp>
      <p:cxnSp>
        <p:nvCxnSpPr>
          <p:cNvPr id="83" name="Connettore 4 82"/>
          <p:cNvCxnSpPr>
            <a:stCxn id="42" idx="0"/>
          </p:cNvCxnSpPr>
          <p:nvPr/>
        </p:nvCxnSpPr>
        <p:spPr>
          <a:xfrm rot="16200000" flipV="1">
            <a:off x="3896427" y="957519"/>
            <a:ext cx="102392" cy="2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/>
          <p:cNvSpPr txBox="1"/>
          <p:nvPr/>
        </p:nvSpPr>
        <p:spPr>
          <a:xfrm>
            <a:off x="396483" y="1023618"/>
            <a:ext cx="26883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Le modalità di erogazione del contributo sono le seguenti:</a:t>
            </a:r>
          </a:p>
          <a:p>
            <a:pPr indent="-228600" algn="just">
              <a:buFont typeface="+mj-lt"/>
              <a:buAutoNum type="arabicParenR"/>
            </a:pPr>
            <a:r>
              <a:rPr lang="it-IT" sz="900" dirty="0">
                <a:solidFill>
                  <a:srgbClr val="000000"/>
                </a:solidFill>
              </a:rPr>
              <a:t>Modalità ordinaria, la quale prevede un acconto del 60% a inizio lavori, e il restante 40% a fine lavori, una volta che tutte le fatture sono risultate liquidate.</a:t>
            </a:r>
          </a:p>
          <a:p>
            <a:pPr indent="-228600" algn="just">
              <a:buAutoNum type="arabicParenR"/>
            </a:pPr>
            <a:r>
              <a:rPr lang="it-IT" sz="900" dirty="0">
                <a:solidFill>
                  <a:srgbClr val="000000"/>
                </a:solidFill>
              </a:rPr>
              <a:t>Rendicontazione quietanzata, che prevede l’erogazione dell’intero contributo a fine lavori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84" name="Ovale 83"/>
          <p:cNvSpPr/>
          <p:nvPr/>
        </p:nvSpPr>
        <p:spPr>
          <a:xfrm>
            <a:off x="164398" y="99267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85" name="CasellaDiTesto 84"/>
          <p:cNvSpPr txBox="1"/>
          <p:nvPr/>
        </p:nvSpPr>
        <p:spPr>
          <a:xfrm>
            <a:off x="396483" y="2219118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La Sezione può chiedere una modalità straordinaria, debitamente motivata, che prevede due acconti. La richiesta deve essere presentata al Comitato Direttivo Centrale per l’esame e l’eventuale approvazione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88" name="Ovale 87"/>
          <p:cNvSpPr/>
          <p:nvPr/>
        </p:nvSpPr>
        <p:spPr>
          <a:xfrm>
            <a:off x="164398" y="218817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</a:p>
        </p:txBody>
      </p:sp>
      <p:cxnSp>
        <p:nvCxnSpPr>
          <p:cNvPr id="95" name="Connettore 2 94"/>
          <p:cNvCxnSpPr>
            <a:stCxn id="42" idx="4"/>
            <a:endCxn id="52" idx="0"/>
          </p:cNvCxnSpPr>
          <p:nvPr/>
        </p:nvCxnSpPr>
        <p:spPr>
          <a:xfrm>
            <a:off x="3947624" y="1362241"/>
            <a:ext cx="1132" cy="49449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e 95"/>
          <p:cNvSpPr/>
          <p:nvPr/>
        </p:nvSpPr>
        <p:spPr>
          <a:xfrm>
            <a:off x="3105262" y="101718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cxnSp>
        <p:nvCxnSpPr>
          <p:cNvPr id="107" name="Connettore 1 106"/>
          <p:cNvCxnSpPr>
            <a:stCxn id="52" idx="2"/>
          </p:cNvCxnSpPr>
          <p:nvPr/>
        </p:nvCxnSpPr>
        <p:spPr>
          <a:xfrm flipH="1">
            <a:off x="3947622" y="2124948"/>
            <a:ext cx="1134" cy="81311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1 112"/>
          <p:cNvCxnSpPr>
            <a:stCxn id="125" idx="2"/>
          </p:cNvCxnSpPr>
          <p:nvPr/>
        </p:nvCxnSpPr>
        <p:spPr>
          <a:xfrm>
            <a:off x="4413511" y="2674307"/>
            <a:ext cx="0" cy="26375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>
            <a:stCxn id="47" idx="2"/>
          </p:cNvCxnSpPr>
          <p:nvPr/>
        </p:nvCxnSpPr>
        <p:spPr>
          <a:xfrm>
            <a:off x="3433238" y="1740057"/>
            <a:ext cx="0" cy="120393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Processo 124"/>
          <p:cNvSpPr/>
          <p:nvPr/>
        </p:nvSpPr>
        <p:spPr>
          <a:xfrm>
            <a:off x="4005412" y="2406090"/>
            <a:ext cx="816197" cy="26821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MODALITÁ</a:t>
            </a:r>
          </a:p>
          <a:p>
            <a:pPr algn="ctr"/>
            <a:r>
              <a:rPr lang="it-IT" sz="800" dirty="0" smtClean="0"/>
              <a:t>STRAORDINARIA</a:t>
            </a:r>
          </a:p>
        </p:txBody>
      </p:sp>
      <p:sp>
        <p:nvSpPr>
          <p:cNvPr id="75" name="CasellaDiTesto 74"/>
          <p:cNvSpPr txBox="1"/>
          <p:nvPr/>
        </p:nvSpPr>
        <p:spPr>
          <a:xfrm>
            <a:off x="395055" y="2993868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L’Ufficio Contabilità, quindi, predispone il mandato di pagamento e, una volta che è stato firmato dal Direttore e dalla Responsabile dell’Area Amministrativa, viene </a:t>
            </a:r>
            <a:r>
              <a:rPr lang="it-IT" sz="900" dirty="0" smtClean="0">
                <a:solidFill>
                  <a:srgbClr val="000000"/>
                </a:solidFill>
              </a:rPr>
              <a:t>archiviato. </a:t>
            </a:r>
            <a:r>
              <a:rPr lang="it-IT" sz="900" dirty="0" smtClean="0">
                <a:solidFill>
                  <a:srgbClr val="000000"/>
                </a:solidFill>
              </a:rPr>
              <a:t>Si veda dunque il punto 8 del processo n. 11 – Ciclo passivo.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78" name="Ovale 77"/>
          <p:cNvSpPr/>
          <p:nvPr/>
        </p:nvSpPr>
        <p:spPr>
          <a:xfrm>
            <a:off x="162970" y="296292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cxnSp>
        <p:nvCxnSpPr>
          <p:cNvPr id="90" name="Connettore 1 89"/>
          <p:cNvCxnSpPr/>
          <p:nvPr/>
        </p:nvCxnSpPr>
        <p:spPr>
          <a:xfrm flipH="1">
            <a:off x="7199850" y="470482"/>
            <a:ext cx="1676" cy="442480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8393989" y="470482"/>
            <a:ext cx="10648" cy="4424804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Titolo 1"/>
          <p:cNvSpPr txBox="1">
            <a:spLocks/>
          </p:cNvSpPr>
          <p:nvPr/>
        </p:nvSpPr>
        <p:spPr>
          <a:xfrm>
            <a:off x="8404637" y="476974"/>
            <a:ext cx="903533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91" name="Processo 90"/>
          <p:cNvSpPr/>
          <p:nvPr/>
        </p:nvSpPr>
        <p:spPr>
          <a:xfrm>
            <a:off x="8479800" y="3826875"/>
            <a:ext cx="725705" cy="32021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EROGAZIONE CONTRIBUTO</a:t>
            </a:r>
          </a:p>
        </p:txBody>
      </p:sp>
      <p:sp>
        <p:nvSpPr>
          <p:cNvPr id="92" name="Documento 91"/>
          <p:cNvSpPr/>
          <p:nvPr/>
        </p:nvSpPr>
        <p:spPr>
          <a:xfrm>
            <a:off x="8524251" y="3116136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MANDATO DI PAGAMENTO</a:t>
            </a:r>
          </a:p>
        </p:txBody>
      </p:sp>
      <p:sp>
        <p:nvSpPr>
          <p:cNvPr id="94" name="Processo 93"/>
          <p:cNvSpPr/>
          <p:nvPr/>
        </p:nvSpPr>
        <p:spPr>
          <a:xfrm>
            <a:off x="7264400" y="3185490"/>
            <a:ext cx="1043124" cy="24568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Firmato da Direttore e </a:t>
            </a:r>
            <a:r>
              <a:rPr lang="it-IT" sz="700" dirty="0" err="1" smtClean="0"/>
              <a:t>Resp</a:t>
            </a:r>
            <a:r>
              <a:rPr lang="it-IT" sz="700" dirty="0" smtClean="0"/>
              <a:t>. Area Amministrativa</a:t>
            </a:r>
          </a:p>
        </p:txBody>
      </p:sp>
      <p:cxnSp>
        <p:nvCxnSpPr>
          <p:cNvPr id="98" name="Connettore 1 97"/>
          <p:cNvCxnSpPr/>
          <p:nvPr/>
        </p:nvCxnSpPr>
        <p:spPr>
          <a:xfrm>
            <a:off x="7296150" y="3185490"/>
            <a:ext cx="0" cy="24568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>
            <a:off x="8273104" y="3186587"/>
            <a:ext cx="0" cy="24458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0" name="Estrai 99"/>
          <p:cNvSpPr/>
          <p:nvPr/>
        </p:nvSpPr>
        <p:spPr>
          <a:xfrm>
            <a:off x="8891181" y="3463242"/>
            <a:ext cx="364065" cy="297165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1" name="Connettore 4 100"/>
          <p:cNvCxnSpPr>
            <a:stCxn id="92" idx="3"/>
            <a:endCxn id="100" idx="3"/>
          </p:cNvCxnSpPr>
          <p:nvPr/>
        </p:nvCxnSpPr>
        <p:spPr>
          <a:xfrm>
            <a:off x="9159996" y="3310520"/>
            <a:ext cx="4234" cy="301305"/>
          </a:xfrm>
          <a:prstGeom prst="bentConnector3">
            <a:avLst>
              <a:gd name="adj1" fmla="val 1499764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>
            <a:stCxn id="92" idx="1"/>
            <a:endCxn id="94" idx="3"/>
          </p:cNvCxnSpPr>
          <p:nvPr/>
        </p:nvCxnSpPr>
        <p:spPr>
          <a:xfrm flipH="1" flipV="1">
            <a:off x="8307524" y="3308330"/>
            <a:ext cx="216727" cy="219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8" name="Immagine 107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122" y="2842816"/>
            <a:ext cx="251543" cy="202352"/>
          </a:xfrm>
          <a:prstGeom prst="rect">
            <a:avLst/>
          </a:prstGeom>
        </p:spPr>
      </p:pic>
      <p:cxnSp>
        <p:nvCxnSpPr>
          <p:cNvPr id="109" name="Connettore 1 108"/>
          <p:cNvCxnSpPr>
            <a:stCxn id="108" idx="1"/>
          </p:cNvCxnSpPr>
          <p:nvPr/>
        </p:nvCxnSpPr>
        <p:spPr>
          <a:xfrm flipH="1">
            <a:off x="3433238" y="2943992"/>
            <a:ext cx="5093884" cy="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4 113"/>
          <p:cNvCxnSpPr>
            <a:stCxn id="108" idx="3"/>
            <a:endCxn id="92" idx="0"/>
          </p:cNvCxnSpPr>
          <p:nvPr/>
        </p:nvCxnSpPr>
        <p:spPr>
          <a:xfrm>
            <a:off x="8778665" y="2943992"/>
            <a:ext cx="63459" cy="172144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>
            <a:stCxn id="92" idx="2"/>
            <a:endCxn id="91" idx="0"/>
          </p:cNvCxnSpPr>
          <p:nvPr/>
        </p:nvCxnSpPr>
        <p:spPr>
          <a:xfrm>
            <a:off x="8842124" y="3479202"/>
            <a:ext cx="529" cy="34767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Ovale 125"/>
          <p:cNvSpPr/>
          <p:nvPr/>
        </p:nvSpPr>
        <p:spPr>
          <a:xfrm>
            <a:off x="8915637" y="277654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cxnSp>
        <p:nvCxnSpPr>
          <p:cNvPr id="128" name="Connettore 1 127"/>
          <p:cNvCxnSpPr/>
          <p:nvPr/>
        </p:nvCxnSpPr>
        <p:spPr>
          <a:xfrm>
            <a:off x="5988198" y="476974"/>
            <a:ext cx="0" cy="4418312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Connettore 1 133"/>
          <p:cNvCxnSpPr>
            <a:stCxn id="91" idx="1"/>
          </p:cNvCxnSpPr>
          <p:nvPr/>
        </p:nvCxnSpPr>
        <p:spPr>
          <a:xfrm flipH="1" flipV="1">
            <a:off x="5335732" y="3982277"/>
            <a:ext cx="3144068" cy="470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8" name="Gruppo 137"/>
          <p:cNvGrpSpPr/>
          <p:nvPr/>
        </p:nvGrpSpPr>
        <p:grpSpPr>
          <a:xfrm>
            <a:off x="180712" y="5183973"/>
            <a:ext cx="8612762" cy="211687"/>
            <a:chOff x="164050" y="4364959"/>
            <a:chExt cx="8612762" cy="211687"/>
          </a:xfrm>
        </p:grpSpPr>
        <p:sp>
          <p:nvSpPr>
            <p:cNvPr id="139" name="CasellaDiTesto 138"/>
            <p:cNvSpPr txBox="1"/>
            <p:nvPr/>
          </p:nvSpPr>
          <p:spPr>
            <a:xfrm>
              <a:off x="4539595" y="4376591"/>
              <a:ext cx="146436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smtClean="0"/>
                <a:t>Archivio /Intranet</a:t>
              </a:r>
              <a:endParaRPr lang="it-IT" sz="700" dirty="0"/>
            </a:p>
          </p:txBody>
        </p:sp>
        <p:grpSp>
          <p:nvGrpSpPr>
            <p:cNvPr id="140" name="Gruppo 139"/>
            <p:cNvGrpSpPr/>
            <p:nvPr/>
          </p:nvGrpSpPr>
          <p:grpSpPr>
            <a:xfrm>
              <a:off x="164050" y="4364959"/>
              <a:ext cx="8612762" cy="204855"/>
              <a:chOff x="96300" y="3366972"/>
              <a:chExt cx="8612762" cy="204855"/>
            </a:xfrm>
          </p:grpSpPr>
          <p:sp>
            <p:nvSpPr>
              <p:cNvPr id="142" name="Ovale 141"/>
              <p:cNvSpPr/>
              <p:nvPr/>
            </p:nvSpPr>
            <p:spPr>
              <a:xfrm>
                <a:off x="3514059" y="3382763"/>
                <a:ext cx="198558" cy="171907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 sz="800" b="1" dirty="0" smtClean="0"/>
              </a:p>
            </p:txBody>
          </p:sp>
          <p:grpSp>
            <p:nvGrpSpPr>
              <p:cNvPr id="143" name="Gruppo 142"/>
              <p:cNvGrpSpPr/>
              <p:nvPr/>
            </p:nvGrpSpPr>
            <p:grpSpPr>
              <a:xfrm>
                <a:off x="96300" y="3366972"/>
                <a:ext cx="8612762" cy="204855"/>
                <a:chOff x="96300" y="3366972"/>
                <a:chExt cx="8612762" cy="204855"/>
              </a:xfrm>
            </p:grpSpPr>
            <p:sp>
              <p:nvSpPr>
                <p:cNvPr id="144" name="CasellaDiTesto 143"/>
                <p:cNvSpPr txBox="1"/>
                <p:nvPr/>
              </p:nvSpPr>
              <p:spPr>
                <a:xfrm>
                  <a:off x="3674520" y="3371772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Alternative</a:t>
                  </a:r>
                  <a:endParaRPr lang="it-IT" sz="700" dirty="0"/>
                </a:p>
              </p:txBody>
            </p:sp>
            <p:grpSp>
              <p:nvGrpSpPr>
                <p:cNvPr id="145" name="Gruppo 144"/>
                <p:cNvGrpSpPr/>
                <p:nvPr/>
              </p:nvGrpSpPr>
              <p:grpSpPr>
                <a:xfrm>
                  <a:off x="96300" y="3366972"/>
                  <a:ext cx="8612762" cy="204855"/>
                  <a:chOff x="44851" y="6464188"/>
                  <a:chExt cx="8612762" cy="204855"/>
                </a:xfrm>
              </p:grpSpPr>
              <p:grpSp>
                <p:nvGrpSpPr>
                  <p:cNvPr id="146" name="Gruppo 145"/>
                  <p:cNvGrpSpPr/>
                  <p:nvPr/>
                </p:nvGrpSpPr>
                <p:grpSpPr>
                  <a:xfrm>
                    <a:off x="44851" y="6464188"/>
                    <a:ext cx="8612762" cy="204855"/>
                    <a:chOff x="44851" y="6464188"/>
                    <a:chExt cx="8612762" cy="204855"/>
                  </a:xfrm>
                </p:grpSpPr>
                <p:sp>
                  <p:nvSpPr>
                    <p:cNvPr id="148" name="CasellaDiTesto 147"/>
                    <p:cNvSpPr txBox="1"/>
                    <p:nvPr/>
                  </p:nvSpPr>
                  <p:spPr>
                    <a:xfrm>
                      <a:off x="2677985" y="6467363"/>
                      <a:ext cx="79097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Specificazioni</a:t>
                      </a:r>
                      <a:endParaRPr lang="it-IT" sz="700" dirty="0"/>
                    </a:p>
                  </p:txBody>
                </p:sp>
                <p:grpSp>
                  <p:nvGrpSpPr>
                    <p:cNvPr id="149" name="Gruppo 148"/>
                    <p:cNvGrpSpPr/>
                    <p:nvPr/>
                  </p:nvGrpSpPr>
                  <p:grpSpPr>
                    <a:xfrm>
                      <a:off x="44851" y="6464188"/>
                      <a:ext cx="8612762" cy="204855"/>
                      <a:chOff x="-37699" y="6437114"/>
                      <a:chExt cx="8612762" cy="204855"/>
                    </a:xfrm>
                  </p:grpSpPr>
                  <p:pic>
                    <p:nvPicPr>
                      <p:cNvPr id="150" name="Immagine 149" descr="skd188257sdc.png"/>
                      <p:cNvPicPr>
                        <a:picLocks noChangeAspect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275123" y="6452128"/>
                        <a:ext cx="208652" cy="188216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151" name="CasellaDiTesto 150"/>
                      <p:cNvSpPr txBox="1"/>
                      <p:nvPr/>
                    </p:nvSpPr>
                    <p:spPr>
                      <a:xfrm>
                        <a:off x="6640942" y="644188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Trasmissione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52" name="CasellaDiTesto 151"/>
                      <p:cNvSpPr txBox="1"/>
                      <p:nvPr/>
                    </p:nvSpPr>
                    <p:spPr>
                      <a:xfrm>
                        <a:off x="1639331" y="644188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Documenti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53" name="CasellaDiTesto 152"/>
                      <p:cNvSpPr txBox="1"/>
                      <p:nvPr/>
                    </p:nvSpPr>
                    <p:spPr>
                      <a:xfrm>
                        <a:off x="-37699" y="6437114"/>
                        <a:ext cx="65043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b="1" dirty="0" smtClean="0"/>
                          <a:t>LEGENDA:</a:t>
                        </a:r>
                      </a:p>
                    </p:txBody>
                  </p:sp>
                  <p:sp>
                    <p:nvSpPr>
                      <p:cNvPr id="154" name="Processo 153"/>
                      <p:cNvSpPr/>
                      <p:nvPr/>
                    </p:nvSpPr>
                    <p:spPr>
                      <a:xfrm>
                        <a:off x="638352" y="6448229"/>
                        <a:ext cx="215154" cy="172823"/>
                      </a:xfrm>
                      <a:prstGeom prst="flowChartProcess">
                        <a:avLst/>
                      </a:prstGeom>
                    </p:spPr>
                    <p:style>
                      <a:lnRef idx="1">
                        <a:schemeClr val="accent3"/>
                      </a:lnRef>
                      <a:fillRef idx="2">
                        <a:schemeClr val="accent3"/>
                      </a:fillRef>
                      <a:effectRef idx="1">
                        <a:schemeClr val="accent3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endParaRPr lang="it-IT" sz="800" dirty="0" smtClean="0"/>
                      </a:p>
                    </p:txBody>
                  </p:sp>
                  <p:sp>
                    <p:nvSpPr>
                      <p:cNvPr id="155" name="CasellaDiTesto 154"/>
                      <p:cNvSpPr txBox="1"/>
                      <p:nvPr/>
                    </p:nvSpPr>
                    <p:spPr>
                      <a:xfrm>
                        <a:off x="819179" y="6439922"/>
                        <a:ext cx="60996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Azioni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56" name="Documento multiplo 155"/>
                      <p:cNvSpPr/>
                      <p:nvPr/>
                    </p:nvSpPr>
                    <p:spPr>
                      <a:xfrm>
                        <a:off x="1384694" y="6455096"/>
                        <a:ext cx="283382" cy="182073"/>
                      </a:xfrm>
                      <a:prstGeom prst="flowChartMultidocument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2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 sz="800" dirty="0"/>
                      </a:p>
                    </p:txBody>
                  </p:sp>
                  <p:sp>
                    <p:nvSpPr>
                      <p:cNvPr id="157" name="CasellaDiTesto 156"/>
                      <p:cNvSpPr txBox="1"/>
                      <p:nvPr/>
                    </p:nvSpPr>
                    <p:spPr>
                      <a:xfrm>
                        <a:off x="5409805" y="6441914"/>
                        <a:ext cx="1113022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Procedura informatica</a:t>
                        </a:r>
                        <a:endParaRPr lang="it-IT" sz="700" dirty="0"/>
                      </a:p>
                    </p:txBody>
                  </p:sp>
                  <p:cxnSp>
                    <p:nvCxnSpPr>
                      <p:cNvPr id="158" name="Connettore 1 157"/>
                      <p:cNvCxnSpPr/>
                      <p:nvPr/>
                    </p:nvCxnSpPr>
                    <p:spPr>
                      <a:xfrm>
                        <a:off x="7421972" y="6554874"/>
                        <a:ext cx="149025" cy="0"/>
                      </a:xfrm>
                      <a:prstGeom prst="line">
                        <a:avLst/>
                      </a:prstGeom>
                      <a:ln w="9525" cmpd="sng">
                        <a:prstDash val="sysDash"/>
                      </a:ln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9" name="Connettore 1 158"/>
                      <p:cNvCxnSpPr/>
                      <p:nvPr/>
                    </p:nvCxnSpPr>
                    <p:spPr>
                      <a:xfrm>
                        <a:off x="6533031" y="6554874"/>
                        <a:ext cx="155536" cy="0"/>
                      </a:xfrm>
                      <a:prstGeom prst="line">
                        <a:avLst/>
                      </a:prstGeom>
                      <a:ln w="9525" cmpd="sng"/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60" name="CasellaDiTesto 159"/>
                      <p:cNvSpPr txBox="1"/>
                      <p:nvPr/>
                    </p:nvSpPr>
                    <p:spPr>
                      <a:xfrm>
                        <a:off x="7516769" y="6439922"/>
                        <a:ext cx="1058294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Elaborazione/Sequenza</a:t>
                        </a:r>
                        <a:endParaRPr lang="it-IT" sz="700" dirty="0"/>
                      </a:p>
                    </p:txBody>
                  </p:sp>
                </p:grpSp>
              </p:grpSp>
              <p:sp>
                <p:nvSpPr>
                  <p:cNvPr id="147" name="Elaborazione predefinita 146"/>
                  <p:cNvSpPr/>
                  <p:nvPr/>
                </p:nvSpPr>
                <p:spPr>
                  <a:xfrm>
                    <a:off x="2479676" y="6479980"/>
                    <a:ext cx="234950" cy="171906"/>
                  </a:xfrm>
                  <a:prstGeom prst="flowChartPredefinedProcess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</p:grpSp>
        <p:sp>
          <p:nvSpPr>
            <p:cNvPr id="141" name="Estrai 140"/>
            <p:cNvSpPr/>
            <p:nvPr/>
          </p:nvSpPr>
          <p:spPr>
            <a:xfrm>
              <a:off x="4387436" y="4364959"/>
              <a:ext cx="216589" cy="195530"/>
            </a:xfrm>
            <a:prstGeom prst="flowChartExtra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0" name="CasellaDiTesto 109"/>
          <p:cNvSpPr txBox="1"/>
          <p:nvPr/>
        </p:nvSpPr>
        <p:spPr>
          <a:xfrm>
            <a:off x="8424803" y="4098293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Si veda processo n. 11 – fase 8</a:t>
            </a:r>
            <a:endParaRPr lang="it-IT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253436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606</Words>
  <Application>Microsoft Macintosh PowerPoint</Application>
  <PresentationFormat>Personalizzato</PresentationFormat>
  <Paragraphs>106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Ufficio Ambiente Patrimonio</vt:lpstr>
      <vt:lpstr>Ufficio Ambiente Patrimonio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Martina Oppedisano</cp:lastModifiedBy>
  <cp:revision>54</cp:revision>
  <dcterms:created xsi:type="dcterms:W3CDTF">2014-04-28T12:06:02Z</dcterms:created>
  <dcterms:modified xsi:type="dcterms:W3CDTF">2014-12-02T16:00:05Z</dcterms:modified>
</cp:coreProperties>
</file>