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399588" cy="683895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9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1" d="100"/>
          <a:sy n="41" d="100"/>
        </p:scale>
        <p:origin x="1320" y="42"/>
      </p:cViewPr>
      <p:guideLst>
        <p:guide orient="horz" pos="2154"/>
        <p:guide pos="296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42B3EF-7DAE-3442-9F9D-4D50DF46EF03}" type="datetimeFigureOut">
              <a:rPr lang="it-IT" smtClean="0"/>
              <a:t>10/01/2020</a:t>
            </a:fld>
            <a:endParaRPr lang="it-IT"/>
          </a:p>
        </p:txBody>
      </p:sp>
      <p:sp>
        <p:nvSpPr>
          <p:cNvPr id="4" name="Segnaposto immagine diapositiva 3"/>
          <p:cNvSpPr>
            <a:spLocks noGrp="1" noRot="1" noChangeAspect="1"/>
          </p:cNvSpPr>
          <p:nvPr>
            <p:ph type="sldImg" idx="2"/>
          </p:nvPr>
        </p:nvSpPr>
        <p:spPr>
          <a:xfrm>
            <a:off x="1073150" y="685800"/>
            <a:ext cx="47117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9D743D-C7FF-C748-AC98-2D271636FC45}" type="slidenum">
              <a:rPr lang="it-IT" smtClean="0"/>
              <a:t>‹N›</a:t>
            </a:fld>
            <a:endParaRPr lang="it-IT"/>
          </a:p>
        </p:txBody>
      </p:sp>
    </p:spTree>
    <p:extLst>
      <p:ext uri="{BB962C8B-B14F-4D97-AF65-F5344CB8AC3E}">
        <p14:creationId xmlns:p14="http://schemas.microsoft.com/office/powerpoint/2010/main" val="35685289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73150" y="685800"/>
            <a:ext cx="47117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89D743D-C7FF-C748-AC98-2D271636FC45}" type="slidenum">
              <a:rPr lang="it-IT" smtClean="0"/>
              <a:t>1</a:t>
            </a:fld>
            <a:endParaRPr lang="it-IT"/>
          </a:p>
        </p:txBody>
      </p:sp>
    </p:spTree>
    <p:extLst>
      <p:ext uri="{BB962C8B-B14F-4D97-AF65-F5344CB8AC3E}">
        <p14:creationId xmlns:p14="http://schemas.microsoft.com/office/powerpoint/2010/main" val="232248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04969" y="2124507"/>
            <a:ext cx="7989650" cy="1465942"/>
          </a:xfrm>
        </p:spPr>
        <p:txBody>
          <a:bodyPr/>
          <a:lstStyle/>
          <a:p>
            <a:r>
              <a:rPr lang="it-IT"/>
              <a:t>Fare clic per modificare stile</a:t>
            </a:r>
          </a:p>
        </p:txBody>
      </p:sp>
      <p:sp>
        <p:nvSpPr>
          <p:cNvPr id="3" name="Sottotitolo 2"/>
          <p:cNvSpPr>
            <a:spLocks noGrp="1"/>
          </p:cNvSpPr>
          <p:nvPr>
            <p:ph type="subTitle" idx="1"/>
          </p:nvPr>
        </p:nvSpPr>
        <p:spPr>
          <a:xfrm>
            <a:off x="1409938" y="3875405"/>
            <a:ext cx="6579712" cy="17477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7548115-6FBD-054A-BF5F-21A2623960DF}" type="datetimeFigureOut">
              <a:rPr lang="it-IT" smtClean="0"/>
              <a:t>10/01/2020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4A49E8-56D2-2147-8D54-12DCB8E744BC}" type="slidenum">
              <a:rPr lang="it-IT" smtClean="0"/>
              <a:t>‹N›</a:t>
            </a:fld>
            <a:endParaRPr lang="it-IT"/>
          </a:p>
        </p:txBody>
      </p:sp>
    </p:spTree>
    <p:extLst>
      <p:ext uri="{BB962C8B-B14F-4D97-AF65-F5344CB8AC3E}">
        <p14:creationId xmlns:p14="http://schemas.microsoft.com/office/powerpoint/2010/main" val="220743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7548115-6FBD-054A-BF5F-21A2623960DF}" type="datetimeFigureOut">
              <a:rPr lang="it-IT" smtClean="0"/>
              <a:t>10/01/2020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4A49E8-56D2-2147-8D54-12DCB8E744BC}" type="slidenum">
              <a:rPr lang="it-IT" smtClean="0"/>
              <a:t>‹N›</a:t>
            </a:fld>
            <a:endParaRPr lang="it-IT"/>
          </a:p>
        </p:txBody>
      </p:sp>
    </p:spTree>
    <p:extLst>
      <p:ext uri="{BB962C8B-B14F-4D97-AF65-F5344CB8AC3E}">
        <p14:creationId xmlns:p14="http://schemas.microsoft.com/office/powerpoint/2010/main" val="398940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05631" y="273875"/>
            <a:ext cx="2173655" cy="5817856"/>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83034" y="273875"/>
            <a:ext cx="6365937" cy="5817856"/>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7548115-6FBD-054A-BF5F-21A2623960DF}" type="datetimeFigureOut">
              <a:rPr lang="it-IT" smtClean="0"/>
              <a:t>10/01/2020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4A49E8-56D2-2147-8D54-12DCB8E744BC}" type="slidenum">
              <a:rPr lang="it-IT" smtClean="0"/>
              <a:t>‹N›</a:t>
            </a:fld>
            <a:endParaRPr lang="it-IT"/>
          </a:p>
        </p:txBody>
      </p:sp>
    </p:spTree>
    <p:extLst>
      <p:ext uri="{BB962C8B-B14F-4D97-AF65-F5344CB8AC3E}">
        <p14:creationId xmlns:p14="http://schemas.microsoft.com/office/powerpoint/2010/main" val="53029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7548115-6FBD-054A-BF5F-21A2623960DF}" type="datetimeFigureOut">
              <a:rPr lang="it-IT" smtClean="0"/>
              <a:t>10/01/2020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4A49E8-56D2-2147-8D54-12DCB8E744BC}" type="slidenum">
              <a:rPr lang="it-IT" smtClean="0"/>
              <a:t>‹N›</a:t>
            </a:fld>
            <a:endParaRPr lang="it-IT"/>
          </a:p>
        </p:txBody>
      </p:sp>
    </p:spTree>
    <p:extLst>
      <p:ext uri="{BB962C8B-B14F-4D97-AF65-F5344CB8AC3E}">
        <p14:creationId xmlns:p14="http://schemas.microsoft.com/office/powerpoint/2010/main" val="246676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42503" y="4394659"/>
            <a:ext cx="7989650" cy="1358291"/>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42503" y="2898639"/>
            <a:ext cx="7989650" cy="14960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C7548115-6FBD-054A-BF5F-21A2623960DF}" type="datetimeFigureOut">
              <a:rPr lang="it-IT" smtClean="0"/>
              <a:t>10/01/2020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4A49E8-56D2-2147-8D54-12DCB8E744BC}" type="slidenum">
              <a:rPr lang="it-IT" smtClean="0"/>
              <a:t>‹N›</a:t>
            </a:fld>
            <a:endParaRPr lang="it-IT"/>
          </a:p>
        </p:txBody>
      </p:sp>
    </p:spTree>
    <p:extLst>
      <p:ext uri="{BB962C8B-B14F-4D97-AF65-F5344CB8AC3E}">
        <p14:creationId xmlns:p14="http://schemas.microsoft.com/office/powerpoint/2010/main" val="373584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83034" y="1591006"/>
            <a:ext cx="4268980" cy="450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08674" y="1591006"/>
            <a:ext cx="4270612" cy="450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7548115-6FBD-054A-BF5F-21A2623960DF}" type="datetimeFigureOut">
              <a:rPr lang="it-IT" smtClean="0"/>
              <a:t>10/01/2020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4A49E8-56D2-2147-8D54-12DCB8E744BC}" type="slidenum">
              <a:rPr lang="it-IT" smtClean="0"/>
              <a:t>‹N›</a:t>
            </a:fld>
            <a:endParaRPr lang="it-IT"/>
          </a:p>
        </p:txBody>
      </p:sp>
    </p:spTree>
    <p:extLst>
      <p:ext uri="{BB962C8B-B14F-4D97-AF65-F5344CB8AC3E}">
        <p14:creationId xmlns:p14="http://schemas.microsoft.com/office/powerpoint/2010/main" val="111343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69980" y="273875"/>
            <a:ext cx="8459629" cy="1139825"/>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69979" y="1530849"/>
            <a:ext cx="4153117" cy="6379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69979" y="2168834"/>
            <a:ext cx="4153117" cy="3940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774861" y="1530849"/>
            <a:ext cx="4154748" cy="6379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774861" y="2168834"/>
            <a:ext cx="4154748" cy="3940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7548115-6FBD-054A-BF5F-21A2623960DF}" type="datetimeFigureOut">
              <a:rPr lang="it-IT" smtClean="0"/>
              <a:t>10/01/2020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54A49E8-56D2-2147-8D54-12DCB8E744BC}" type="slidenum">
              <a:rPr lang="it-IT" smtClean="0"/>
              <a:t>‹N›</a:t>
            </a:fld>
            <a:endParaRPr lang="it-IT"/>
          </a:p>
        </p:txBody>
      </p:sp>
    </p:spTree>
    <p:extLst>
      <p:ext uri="{BB962C8B-B14F-4D97-AF65-F5344CB8AC3E}">
        <p14:creationId xmlns:p14="http://schemas.microsoft.com/office/powerpoint/2010/main" val="27608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C7548115-6FBD-054A-BF5F-21A2623960DF}" type="datetimeFigureOut">
              <a:rPr lang="it-IT" smtClean="0"/>
              <a:t>10/01/2020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54A49E8-56D2-2147-8D54-12DCB8E744BC}" type="slidenum">
              <a:rPr lang="it-IT" smtClean="0"/>
              <a:t>‹N›</a:t>
            </a:fld>
            <a:endParaRPr lang="it-IT"/>
          </a:p>
        </p:txBody>
      </p:sp>
    </p:spTree>
    <p:extLst>
      <p:ext uri="{BB962C8B-B14F-4D97-AF65-F5344CB8AC3E}">
        <p14:creationId xmlns:p14="http://schemas.microsoft.com/office/powerpoint/2010/main" val="39055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7548115-6FBD-054A-BF5F-21A2623960DF}" type="datetimeFigureOut">
              <a:rPr lang="it-IT" smtClean="0"/>
              <a:t>10/01/2020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54A49E8-56D2-2147-8D54-12DCB8E744BC}" type="slidenum">
              <a:rPr lang="it-IT" smtClean="0"/>
              <a:t>‹N›</a:t>
            </a:fld>
            <a:endParaRPr lang="it-IT"/>
          </a:p>
        </p:txBody>
      </p:sp>
    </p:spTree>
    <p:extLst>
      <p:ext uri="{BB962C8B-B14F-4D97-AF65-F5344CB8AC3E}">
        <p14:creationId xmlns:p14="http://schemas.microsoft.com/office/powerpoint/2010/main" val="364865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69980" y="272292"/>
            <a:ext cx="3092400" cy="1158822"/>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674978" y="272292"/>
            <a:ext cx="5254631" cy="58368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69980" y="1431114"/>
            <a:ext cx="3092400" cy="467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C7548115-6FBD-054A-BF5F-21A2623960DF}" type="datetimeFigureOut">
              <a:rPr lang="it-IT" smtClean="0"/>
              <a:t>10/01/2020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4A49E8-56D2-2147-8D54-12DCB8E744BC}" type="slidenum">
              <a:rPr lang="it-IT" smtClean="0"/>
              <a:t>‹N›</a:t>
            </a:fld>
            <a:endParaRPr lang="it-IT"/>
          </a:p>
        </p:txBody>
      </p:sp>
    </p:spTree>
    <p:extLst>
      <p:ext uri="{BB962C8B-B14F-4D97-AF65-F5344CB8AC3E}">
        <p14:creationId xmlns:p14="http://schemas.microsoft.com/office/powerpoint/2010/main" val="231108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42385" y="4787265"/>
            <a:ext cx="5639753" cy="565164"/>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842385" y="611073"/>
            <a:ext cx="5639753" cy="41033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842385" y="5352429"/>
            <a:ext cx="5639753" cy="8026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C7548115-6FBD-054A-BF5F-21A2623960DF}" type="datetimeFigureOut">
              <a:rPr lang="it-IT" smtClean="0"/>
              <a:t>10/01/2020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4A49E8-56D2-2147-8D54-12DCB8E744BC}" type="slidenum">
              <a:rPr lang="it-IT" smtClean="0"/>
              <a:t>‹N›</a:t>
            </a:fld>
            <a:endParaRPr lang="it-IT"/>
          </a:p>
        </p:txBody>
      </p:sp>
    </p:spTree>
    <p:extLst>
      <p:ext uri="{BB962C8B-B14F-4D97-AF65-F5344CB8AC3E}">
        <p14:creationId xmlns:p14="http://schemas.microsoft.com/office/powerpoint/2010/main" val="356059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69980" y="273875"/>
            <a:ext cx="8459629" cy="1139825"/>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69980" y="1595755"/>
            <a:ext cx="8459629" cy="451339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69980" y="6338694"/>
            <a:ext cx="2193237" cy="364111"/>
          </a:xfrm>
          <a:prstGeom prst="rect">
            <a:avLst/>
          </a:prstGeom>
        </p:spPr>
        <p:txBody>
          <a:bodyPr vert="horz" lIns="91440" tIns="45720" rIns="91440" bIns="45720" rtlCol="0" anchor="ctr"/>
          <a:lstStyle>
            <a:lvl1pPr algn="l">
              <a:defRPr sz="1200">
                <a:solidFill>
                  <a:schemeClr val="tx1">
                    <a:tint val="75000"/>
                  </a:schemeClr>
                </a:solidFill>
              </a:defRPr>
            </a:lvl1pPr>
          </a:lstStyle>
          <a:p>
            <a:fld id="{C7548115-6FBD-054A-BF5F-21A2623960DF}" type="datetimeFigureOut">
              <a:rPr lang="it-IT" smtClean="0"/>
              <a:t>10/01/2020</a:t>
            </a:fld>
            <a:endParaRPr lang="it-IT"/>
          </a:p>
        </p:txBody>
      </p:sp>
      <p:sp>
        <p:nvSpPr>
          <p:cNvPr id="5" name="Segnaposto piè di pagina 4"/>
          <p:cNvSpPr>
            <a:spLocks noGrp="1"/>
          </p:cNvSpPr>
          <p:nvPr>
            <p:ph type="ftr" sz="quarter" idx="3"/>
          </p:nvPr>
        </p:nvSpPr>
        <p:spPr>
          <a:xfrm>
            <a:off x="3211526" y="6338694"/>
            <a:ext cx="2976536" cy="3641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736372" y="6338694"/>
            <a:ext cx="2193237" cy="364111"/>
          </a:xfrm>
          <a:prstGeom prst="rect">
            <a:avLst/>
          </a:prstGeom>
        </p:spPr>
        <p:txBody>
          <a:bodyPr vert="horz" lIns="91440" tIns="45720" rIns="91440" bIns="45720" rtlCol="0" anchor="ctr"/>
          <a:lstStyle>
            <a:lvl1pPr algn="r">
              <a:defRPr sz="1200">
                <a:solidFill>
                  <a:schemeClr val="tx1">
                    <a:tint val="75000"/>
                  </a:schemeClr>
                </a:solidFill>
              </a:defRPr>
            </a:lvl1pPr>
          </a:lstStyle>
          <a:p>
            <a:fld id="{354A49E8-56D2-2147-8D54-12DCB8E744BC}" type="slidenum">
              <a:rPr lang="it-IT" smtClean="0"/>
              <a:t>‹N›</a:t>
            </a:fld>
            <a:endParaRPr lang="it-IT"/>
          </a:p>
        </p:txBody>
      </p:sp>
    </p:spTree>
    <p:extLst>
      <p:ext uri="{BB962C8B-B14F-4D97-AF65-F5344CB8AC3E}">
        <p14:creationId xmlns:p14="http://schemas.microsoft.com/office/powerpoint/2010/main" val="37642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ttore 1 14"/>
          <p:cNvCxnSpPr/>
          <p:nvPr/>
        </p:nvCxnSpPr>
        <p:spPr>
          <a:xfrm>
            <a:off x="119600" y="470482"/>
            <a:ext cx="9194918" cy="0"/>
          </a:xfrm>
          <a:prstGeom prst="line">
            <a:avLst/>
          </a:prstGeom>
          <a:ln w="3175" cmpd="sng">
            <a:solidFill>
              <a:schemeClr val="tx1"/>
            </a:solidFill>
          </a:ln>
        </p:spPr>
        <p:style>
          <a:lnRef idx="1">
            <a:schemeClr val="dk1"/>
          </a:lnRef>
          <a:fillRef idx="0">
            <a:schemeClr val="dk1"/>
          </a:fillRef>
          <a:effectRef idx="0">
            <a:schemeClr val="dk1"/>
          </a:effectRef>
          <a:fontRef idx="minor">
            <a:schemeClr val="tx1"/>
          </a:fontRef>
        </p:style>
      </p:cxnSp>
      <p:sp>
        <p:nvSpPr>
          <p:cNvPr id="16" name="Ovale 15"/>
          <p:cNvSpPr/>
          <p:nvPr/>
        </p:nvSpPr>
        <p:spPr>
          <a:xfrm>
            <a:off x="164398" y="969394"/>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1</a:t>
            </a:r>
          </a:p>
        </p:txBody>
      </p:sp>
      <p:cxnSp>
        <p:nvCxnSpPr>
          <p:cNvPr id="17" name="Connettore 1 16"/>
          <p:cNvCxnSpPr/>
          <p:nvPr/>
        </p:nvCxnSpPr>
        <p:spPr>
          <a:xfrm>
            <a:off x="119602" y="467332"/>
            <a:ext cx="1" cy="4580833"/>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18" name="Processo 17"/>
          <p:cNvSpPr/>
          <p:nvPr/>
        </p:nvSpPr>
        <p:spPr>
          <a:xfrm>
            <a:off x="352935" y="531934"/>
            <a:ext cx="2454337" cy="2918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a:solidFill>
                  <a:srgbClr val="000000"/>
                </a:solidFill>
              </a:rPr>
              <a:t>ORGANIZZAZIONE DEL LAVORO</a:t>
            </a:r>
          </a:p>
        </p:txBody>
      </p:sp>
      <p:sp>
        <p:nvSpPr>
          <p:cNvPr id="19" name="Titolo 1"/>
          <p:cNvSpPr txBox="1">
            <a:spLocks/>
          </p:cNvSpPr>
          <p:nvPr/>
        </p:nvSpPr>
        <p:spPr>
          <a:xfrm>
            <a:off x="0" y="-25592"/>
            <a:ext cx="8961239" cy="4738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400" b="1" dirty="0">
                <a:solidFill>
                  <a:srgbClr val="000000"/>
                </a:solidFill>
              </a:rPr>
              <a:t>Scheda 08. PROCESSO “VENDITA MATERIALE E PUBBLICAZIONI A SEZIONI”</a:t>
            </a:r>
          </a:p>
        </p:txBody>
      </p:sp>
      <p:cxnSp>
        <p:nvCxnSpPr>
          <p:cNvPr id="20" name="Connettore 1 19"/>
          <p:cNvCxnSpPr/>
          <p:nvPr/>
        </p:nvCxnSpPr>
        <p:spPr>
          <a:xfrm>
            <a:off x="119603" y="893623"/>
            <a:ext cx="9188567" cy="0"/>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21" name="Connettore 1 20"/>
          <p:cNvCxnSpPr/>
          <p:nvPr/>
        </p:nvCxnSpPr>
        <p:spPr>
          <a:xfrm>
            <a:off x="9314525" y="470483"/>
            <a:ext cx="0" cy="4577682"/>
          </a:xfrm>
          <a:prstGeom prst="line">
            <a:avLst/>
          </a:prstGeom>
          <a:ln w="3175" cmpd="sng"/>
          <a:effectLst/>
        </p:spPr>
        <p:style>
          <a:lnRef idx="2">
            <a:schemeClr val="dk1"/>
          </a:lnRef>
          <a:fillRef idx="0">
            <a:schemeClr val="dk1"/>
          </a:fillRef>
          <a:effectRef idx="1">
            <a:schemeClr val="dk1"/>
          </a:effectRef>
          <a:fontRef idx="minor">
            <a:schemeClr val="tx1"/>
          </a:fontRef>
        </p:style>
      </p:cxnSp>
      <p:pic>
        <p:nvPicPr>
          <p:cNvPr id="22" name="Immagine 21" descr="logo_c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239" y="-21317"/>
            <a:ext cx="443012" cy="477212"/>
          </a:xfrm>
          <a:prstGeom prst="rect">
            <a:avLst/>
          </a:prstGeom>
        </p:spPr>
      </p:pic>
      <p:cxnSp>
        <p:nvCxnSpPr>
          <p:cNvPr id="23" name="Connettore 1 22"/>
          <p:cNvCxnSpPr/>
          <p:nvPr/>
        </p:nvCxnSpPr>
        <p:spPr>
          <a:xfrm>
            <a:off x="6621628" y="473683"/>
            <a:ext cx="0" cy="4574482"/>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24" name="Connettore 1 23"/>
          <p:cNvCxnSpPr/>
          <p:nvPr/>
        </p:nvCxnSpPr>
        <p:spPr>
          <a:xfrm>
            <a:off x="8151887" y="479205"/>
            <a:ext cx="13119" cy="4568960"/>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25" name="CasellaDiTesto 24"/>
          <p:cNvSpPr txBox="1"/>
          <p:nvPr/>
        </p:nvSpPr>
        <p:spPr>
          <a:xfrm>
            <a:off x="397755" y="1000830"/>
            <a:ext cx="2688345" cy="507831"/>
          </a:xfrm>
          <a:prstGeom prst="rect">
            <a:avLst/>
          </a:prstGeom>
          <a:noFill/>
        </p:spPr>
        <p:txBody>
          <a:bodyPr wrap="square" rtlCol="0">
            <a:spAutoFit/>
          </a:bodyPr>
          <a:lstStyle/>
          <a:p>
            <a:pPr algn="just"/>
            <a:r>
              <a:rPr lang="it-IT" sz="900" dirty="0"/>
              <a:t>Il Magazzino interno riceve l’ordine dalla Sezione, via mail o attraverso due tipi di modulo listino, uno per le pubblicazioni e uno per i materiali.</a:t>
            </a:r>
          </a:p>
        </p:txBody>
      </p:sp>
      <p:cxnSp>
        <p:nvCxnSpPr>
          <p:cNvPr id="26" name="Connettore 1 25"/>
          <p:cNvCxnSpPr/>
          <p:nvPr/>
        </p:nvCxnSpPr>
        <p:spPr>
          <a:xfrm>
            <a:off x="3053300" y="473683"/>
            <a:ext cx="0" cy="4573398"/>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27" name="Ovale 26"/>
          <p:cNvSpPr/>
          <p:nvPr/>
        </p:nvSpPr>
        <p:spPr>
          <a:xfrm>
            <a:off x="164398" y="1604225"/>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2</a:t>
            </a:r>
          </a:p>
        </p:txBody>
      </p:sp>
      <p:sp>
        <p:nvSpPr>
          <p:cNvPr id="28" name="CasellaDiTesto 27"/>
          <p:cNvSpPr txBox="1"/>
          <p:nvPr/>
        </p:nvSpPr>
        <p:spPr>
          <a:xfrm>
            <a:off x="397755" y="1638836"/>
            <a:ext cx="2688345" cy="507831"/>
          </a:xfrm>
          <a:prstGeom prst="rect">
            <a:avLst/>
          </a:prstGeom>
          <a:noFill/>
        </p:spPr>
        <p:txBody>
          <a:bodyPr wrap="square" rtlCol="0">
            <a:spAutoFit/>
          </a:bodyPr>
          <a:lstStyle/>
          <a:p>
            <a:pPr algn="just"/>
            <a:r>
              <a:rPr lang="it-IT" sz="900" dirty="0"/>
              <a:t>L’ordine viene trasmesso all’Ufficio Protocollo perché sia protocollato (si veda processo n. 19) e quindi torna al Magazzino.</a:t>
            </a:r>
          </a:p>
        </p:txBody>
      </p:sp>
      <p:sp>
        <p:nvSpPr>
          <p:cNvPr id="32" name="CasellaDiTesto 31"/>
          <p:cNvSpPr txBox="1"/>
          <p:nvPr/>
        </p:nvSpPr>
        <p:spPr>
          <a:xfrm>
            <a:off x="397755" y="3976135"/>
            <a:ext cx="2688345" cy="369332"/>
          </a:xfrm>
          <a:prstGeom prst="rect">
            <a:avLst/>
          </a:prstGeom>
          <a:noFill/>
        </p:spPr>
        <p:txBody>
          <a:bodyPr wrap="square" rtlCol="0">
            <a:spAutoFit/>
          </a:bodyPr>
          <a:lstStyle/>
          <a:p>
            <a:pPr algn="just"/>
            <a:r>
              <a:rPr lang="it-IT" sz="900" dirty="0"/>
              <a:t>Una copia  del documento di trasporto viene inviato unitamente alla merce.</a:t>
            </a:r>
          </a:p>
        </p:txBody>
      </p:sp>
      <p:sp>
        <p:nvSpPr>
          <p:cNvPr id="33" name="Ovale 32"/>
          <p:cNvSpPr/>
          <p:nvPr/>
        </p:nvSpPr>
        <p:spPr>
          <a:xfrm>
            <a:off x="156757" y="3937583"/>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5</a:t>
            </a:r>
          </a:p>
        </p:txBody>
      </p:sp>
      <p:sp>
        <p:nvSpPr>
          <p:cNvPr id="46" name="Documento 45"/>
          <p:cNvSpPr/>
          <p:nvPr/>
        </p:nvSpPr>
        <p:spPr>
          <a:xfrm>
            <a:off x="3837117" y="1063159"/>
            <a:ext cx="544612" cy="355258"/>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800" dirty="0"/>
              <a:t>ORDINE  </a:t>
            </a:r>
          </a:p>
        </p:txBody>
      </p:sp>
      <p:cxnSp>
        <p:nvCxnSpPr>
          <p:cNvPr id="54" name="Connettore 4 53"/>
          <p:cNvCxnSpPr>
            <a:stCxn id="60" idx="1"/>
            <a:endCxn id="84" idx="3"/>
          </p:cNvCxnSpPr>
          <p:nvPr/>
        </p:nvCxnSpPr>
        <p:spPr>
          <a:xfrm rot="10800000" flipV="1">
            <a:off x="6451601" y="1950431"/>
            <a:ext cx="230087" cy="909"/>
          </a:xfrm>
          <a:prstGeom prst="bentConnector3">
            <a:avLst>
              <a:gd name="adj1" fmla="val 50000"/>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Processo 59"/>
          <p:cNvSpPr/>
          <p:nvPr/>
        </p:nvSpPr>
        <p:spPr>
          <a:xfrm>
            <a:off x="6681687" y="1800620"/>
            <a:ext cx="787401" cy="299623"/>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a:t>PROTOCOLLO</a:t>
            </a:r>
          </a:p>
        </p:txBody>
      </p:sp>
      <p:sp>
        <p:nvSpPr>
          <p:cNvPr id="61" name="Documento 60"/>
          <p:cNvSpPr/>
          <p:nvPr/>
        </p:nvSpPr>
        <p:spPr>
          <a:xfrm>
            <a:off x="5601443" y="1061864"/>
            <a:ext cx="544612" cy="355258"/>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800" dirty="0"/>
              <a:t>ORDINE  </a:t>
            </a:r>
          </a:p>
        </p:txBody>
      </p:sp>
      <p:cxnSp>
        <p:nvCxnSpPr>
          <p:cNvPr id="63" name="Connettore 1 62"/>
          <p:cNvCxnSpPr/>
          <p:nvPr/>
        </p:nvCxnSpPr>
        <p:spPr>
          <a:xfrm>
            <a:off x="4754728" y="455895"/>
            <a:ext cx="0" cy="4591186"/>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64" name="Titolo 1"/>
          <p:cNvSpPr txBox="1">
            <a:spLocks/>
          </p:cNvSpPr>
          <p:nvPr/>
        </p:nvSpPr>
        <p:spPr>
          <a:xfrm>
            <a:off x="3063902" y="470483"/>
            <a:ext cx="1690826" cy="4217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a:solidFill>
                  <a:srgbClr val="000000"/>
                </a:solidFill>
              </a:rPr>
              <a:t>Sezione</a:t>
            </a:r>
          </a:p>
        </p:txBody>
      </p:sp>
      <p:sp>
        <p:nvSpPr>
          <p:cNvPr id="65" name="Titolo 1"/>
          <p:cNvSpPr txBox="1">
            <a:spLocks/>
          </p:cNvSpPr>
          <p:nvPr/>
        </p:nvSpPr>
        <p:spPr>
          <a:xfrm>
            <a:off x="4754728" y="470483"/>
            <a:ext cx="1790700" cy="4217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a:solidFill>
                  <a:srgbClr val="000000"/>
                </a:solidFill>
              </a:rPr>
              <a:t>Magazzino</a:t>
            </a:r>
          </a:p>
        </p:txBody>
      </p:sp>
      <p:sp>
        <p:nvSpPr>
          <p:cNvPr id="66" name="Titolo 1"/>
          <p:cNvSpPr txBox="1">
            <a:spLocks/>
          </p:cNvSpPr>
          <p:nvPr/>
        </p:nvSpPr>
        <p:spPr>
          <a:xfrm>
            <a:off x="6545428" y="479205"/>
            <a:ext cx="1606459" cy="4217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a:solidFill>
                  <a:srgbClr val="000000"/>
                </a:solidFill>
              </a:rPr>
              <a:t>Ufficio Protocollo</a:t>
            </a:r>
          </a:p>
        </p:txBody>
      </p:sp>
      <p:sp>
        <p:nvSpPr>
          <p:cNvPr id="67" name="Titolo 1"/>
          <p:cNvSpPr txBox="1">
            <a:spLocks/>
          </p:cNvSpPr>
          <p:nvPr/>
        </p:nvSpPr>
        <p:spPr>
          <a:xfrm>
            <a:off x="8150885" y="467332"/>
            <a:ext cx="1163640" cy="42179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a:solidFill>
                  <a:srgbClr val="000000"/>
                </a:solidFill>
              </a:rPr>
              <a:t>Ufficio Contabilità</a:t>
            </a:r>
          </a:p>
        </p:txBody>
      </p:sp>
      <p:pic>
        <p:nvPicPr>
          <p:cNvPr id="69" name="Immagine 68"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2016" y="1137072"/>
            <a:ext cx="251543" cy="202352"/>
          </a:xfrm>
          <a:prstGeom prst="rect">
            <a:avLst/>
          </a:prstGeom>
        </p:spPr>
      </p:pic>
      <p:sp>
        <p:nvSpPr>
          <p:cNvPr id="83" name="Documento 82"/>
          <p:cNvSpPr/>
          <p:nvPr/>
        </p:nvSpPr>
        <p:spPr>
          <a:xfrm>
            <a:off x="7562850" y="1492736"/>
            <a:ext cx="544612" cy="355258"/>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800" dirty="0"/>
              <a:t>ORDINE  </a:t>
            </a:r>
          </a:p>
        </p:txBody>
      </p:sp>
      <p:sp>
        <p:nvSpPr>
          <p:cNvPr id="84" name="Documento 83"/>
          <p:cNvSpPr/>
          <p:nvPr/>
        </p:nvSpPr>
        <p:spPr>
          <a:xfrm>
            <a:off x="5833629" y="1773712"/>
            <a:ext cx="617971" cy="35525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it-IT" sz="800" dirty="0"/>
              <a:t>ORDINE </a:t>
            </a:r>
          </a:p>
          <a:p>
            <a:pPr algn="ctr"/>
            <a:r>
              <a:rPr lang="it-IT" sz="800" dirty="0"/>
              <a:t>Protocollato </a:t>
            </a:r>
          </a:p>
        </p:txBody>
      </p:sp>
      <p:cxnSp>
        <p:nvCxnSpPr>
          <p:cNvPr id="91" name="Connettore 1 90"/>
          <p:cNvCxnSpPr>
            <a:stCxn id="69" idx="3"/>
            <a:endCxn id="46" idx="1"/>
          </p:cNvCxnSpPr>
          <p:nvPr/>
        </p:nvCxnSpPr>
        <p:spPr>
          <a:xfrm>
            <a:off x="3363559" y="1238248"/>
            <a:ext cx="473558" cy="254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02" name="Ovale 101"/>
          <p:cNvSpPr/>
          <p:nvPr/>
        </p:nvSpPr>
        <p:spPr>
          <a:xfrm>
            <a:off x="5455553" y="2109768"/>
            <a:ext cx="384499" cy="353525"/>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it-IT" sz="800" b="1" dirty="0"/>
          </a:p>
        </p:txBody>
      </p:sp>
      <p:cxnSp>
        <p:nvCxnSpPr>
          <p:cNvPr id="108" name="Connettore 4 107"/>
          <p:cNvCxnSpPr>
            <a:stCxn id="102" idx="0"/>
            <a:endCxn id="84" idx="1"/>
          </p:cNvCxnSpPr>
          <p:nvPr/>
        </p:nvCxnSpPr>
        <p:spPr>
          <a:xfrm rot="5400000" flipH="1" flipV="1">
            <a:off x="5661503" y="1937642"/>
            <a:ext cx="158427" cy="185826"/>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6" name="Connettore 4 125"/>
          <p:cNvCxnSpPr>
            <a:stCxn id="61" idx="3"/>
            <a:endCxn id="83" idx="0"/>
          </p:cNvCxnSpPr>
          <p:nvPr/>
        </p:nvCxnSpPr>
        <p:spPr>
          <a:xfrm>
            <a:off x="6146055" y="1239493"/>
            <a:ext cx="1689101" cy="253243"/>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9" name="Connettore 4 128"/>
          <p:cNvCxnSpPr>
            <a:stCxn id="60" idx="3"/>
            <a:endCxn id="83" idx="2"/>
          </p:cNvCxnSpPr>
          <p:nvPr/>
        </p:nvCxnSpPr>
        <p:spPr>
          <a:xfrm flipV="1">
            <a:off x="7469088" y="1824507"/>
            <a:ext cx="366068" cy="125925"/>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32" name="CasellaDiTesto 131"/>
          <p:cNvSpPr txBox="1"/>
          <p:nvPr/>
        </p:nvSpPr>
        <p:spPr>
          <a:xfrm>
            <a:off x="3746500" y="2590800"/>
            <a:ext cx="184666" cy="369332"/>
          </a:xfrm>
          <a:prstGeom prst="rect">
            <a:avLst/>
          </a:prstGeom>
          <a:noFill/>
        </p:spPr>
        <p:txBody>
          <a:bodyPr wrap="none" rtlCol="0">
            <a:spAutoFit/>
          </a:bodyPr>
          <a:lstStyle/>
          <a:p>
            <a:endParaRPr lang="it-IT" dirty="0"/>
          </a:p>
        </p:txBody>
      </p:sp>
      <p:sp>
        <p:nvSpPr>
          <p:cNvPr id="145" name="CasellaDiTesto 144"/>
          <p:cNvSpPr txBox="1"/>
          <p:nvPr/>
        </p:nvSpPr>
        <p:spPr>
          <a:xfrm>
            <a:off x="3676650" y="5213350"/>
            <a:ext cx="184666" cy="369332"/>
          </a:xfrm>
          <a:prstGeom prst="rect">
            <a:avLst/>
          </a:prstGeom>
          <a:noFill/>
        </p:spPr>
        <p:txBody>
          <a:bodyPr wrap="none" rtlCol="0">
            <a:spAutoFit/>
          </a:bodyPr>
          <a:lstStyle/>
          <a:p>
            <a:endParaRPr lang="it-IT" dirty="0"/>
          </a:p>
        </p:txBody>
      </p:sp>
      <p:sp>
        <p:nvSpPr>
          <p:cNvPr id="146" name="CasellaDiTesto 145"/>
          <p:cNvSpPr txBox="1"/>
          <p:nvPr/>
        </p:nvSpPr>
        <p:spPr>
          <a:xfrm>
            <a:off x="397755" y="4483184"/>
            <a:ext cx="2688345" cy="507831"/>
          </a:xfrm>
          <a:prstGeom prst="rect">
            <a:avLst/>
          </a:prstGeom>
          <a:noFill/>
        </p:spPr>
        <p:txBody>
          <a:bodyPr wrap="square" rtlCol="0">
            <a:spAutoFit/>
          </a:bodyPr>
          <a:lstStyle/>
          <a:p>
            <a:pPr algn="just">
              <a:defRPr/>
            </a:pPr>
            <a:r>
              <a:rPr lang="it-IT" sz="900" dirty="0"/>
              <a:t>A fine mese, l’Ufficio Contabilità procede alla fatturazione di quanto ordinato mensilmente da ciascuna sezione (si veda processo n. 10).</a:t>
            </a:r>
          </a:p>
        </p:txBody>
      </p:sp>
      <p:sp>
        <p:nvSpPr>
          <p:cNvPr id="147" name="Ovale 146"/>
          <p:cNvSpPr/>
          <p:nvPr/>
        </p:nvSpPr>
        <p:spPr>
          <a:xfrm>
            <a:off x="164398" y="4442737"/>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6</a:t>
            </a:r>
          </a:p>
        </p:txBody>
      </p:sp>
      <p:sp>
        <p:nvSpPr>
          <p:cNvPr id="149" name="Documento 148"/>
          <p:cNvSpPr/>
          <p:nvPr/>
        </p:nvSpPr>
        <p:spPr>
          <a:xfrm>
            <a:off x="3423134" y="3910288"/>
            <a:ext cx="544612" cy="355258"/>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800" dirty="0"/>
              <a:t>DDT  </a:t>
            </a:r>
          </a:p>
        </p:txBody>
      </p:sp>
      <p:pic>
        <p:nvPicPr>
          <p:cNvPr id="151" name="Immagine 150" descr="Pacch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292" y="4158858"/>
            <a:ext cx="398321" cy="280658"/>
          </a:xfrm>
          <a:prstGeom prst="rect">
            <a:avLst/>
          </a:prstGeom>
        </p:spPr>
      </p:pic>
      <p:sp>
        <p:nvSpPr>
          <p:cNvPr id="152" name="CasellaDiTesto 151"/>
          <p:cNvSpPr txBox="1"/>
          <p:nvPr/>
        </p:nvSpPr>
        <p:spPr>
          <a:xfrm>
            <a:off x="3755279" y="3908541"/>
            <a:ext cx="1096701" cy="307777"/>
          </a:xfrm>
          <a:prstGeom prst="rect">
            <a:avLst/>
          </a:prstGeom>
          <a:noFill/>
        </p:spPr>
        <p:txBody>
          <a:bodyPr wrap="square" rtlCol="0">
            <a:spAutoFit/>
          </a:bodyPr>
          <a:lstStyle/>
          <a:p>
            <a:pPr algn="ctr"/>
            <a:r>
              <a:rPr lang="it-IT" sz="700" dirty="0"/>
              <a:t>Pubblicazioni e/o materiale </a:t>
            </a:r>
          </a:p>
        </p:txBody>
      </p:sp>
      <p:cxnSp>
        <p:nvCxnSpPr>
          <p:cNvPr id="153" name="Connettore 4 152"/>
          <p:cNvCxnSpPr>
            <a:stCxn id="116" idx="1"/>
            <a:endCxn id="149" idx="0"/>
          </p:cNvCxnSpPr>
          <p:nvPr/>
        </p:nvCxnSpPr>
        <p:spPr>
          <a:xfrm rot="10800000" flipV="1">
            <a:off x="3695440" y="3731566"/>
            <a:ext cx="1323368" cy="178722"/>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6" name="CasellaDiTesto 155"/>
          <p:cNvSpPr txBox="1"/>
          <p:nvPr/>
        </p:nvSpPr>
        <p:spPr>
          <a:xfrm>
            <a:off x="3594767" y="3558794"/>
            <a:ext cx="1246335" cy="200055"/>
          </a:xfrm>
          <a:prstGeom prst="rect">
            <a:avLst/>
          </a:prstGeom>
          <a:noFill/>
        </p:spPr>
        <p:txBody>
          <a:bodyPr wrap="square" rtlCol="0">
            <a:spAutoFit/>
          </a:bodyPr>
          <a:lstStyle/>
          <a:p>
            <a:pPr algn="ctr"/>
            <a:r>
              <a:rPr lang="it-IT" sz="700" dirty="0"/>
              <a:t>Al momento della consegna</a:t>
            </a:r>
          </a:p>
        </p:txBody>
      </p:sp>
      <p:cxnSp>
        <p:nvCxnSpPr>
          <p:cNvPr id="157" name="Connettore 1 156"/>
          <p:cNvCxnSpPr/>
          <p:nvPr/>
        </p:nvCxnSpPr>
        <p:spPr>
          <a:xfrm>
            <a:off x="119600" y="5048165"/>
            <a:ext cx="9188567" cy="0"/>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158" name="Connettore 4 157"/>
          <p:cNvCxnSpPr>
            <a:stCxn id="102" idx="6"/>
            <a:endCxn id="119" idx="0"/>
          </p:cNvCxnSpPr>
          <p:nvPr/>
        </p:nvCxnSpPr>
        <p:spPr>
          <a:xfrm>
            <a:off x="5840052" y="2286531"/>
            <a:ext cx="367083" cy="707998"/>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1" name="CasellaDiTesto 160"/>
          <p:cNvSpPr txBox="1"/>
          <p:nvPr/>
        </p:nvSpPr>
        <p:spPr>
          <a:xfrm>
            <a:off x="4602053" y="2027218"/>
            <a:ext cx="1096701" cy="307777"/>
          </a:xfrm>
          <a:prstGeom prst="rect">
            <a:avLst/>
          </a:prstGeom>
          <a:noFill/>
        </p:spPr>
        <p:txBody>
          <a:bodyPr wrap="square" rtlCol="0">
            <a:spAutoFit/>
          </a:bodyPr>
          <a:lstStyle/>
          <a:p>
            <a:pPr algn="ctr"/>
            <a:r>
              <a:rPr lang="it-IT" sz="700" dirty="0"/>
              <a:t>Se pubblicazioni </a:t>
            </a:r>
          </a:p>
          <a:p>
            <a:pPr algn="ctr"/>
            <a:r>
              <a:rPr lang="it-IT" sz="700" dirty="0"/>
              <a:t>non disponibili</a:t>
            </a:r>
          </a:p>
        </p:txBody>
      </p:sp>
      <p:sp>
        <p:nvSpPr>
          <p:cNvPr id="170" name="Ovale 169"/>
          <p:cNvSpPr/>
          <p:nvPr/>
        </p:nvSpPr>
        <p:spPr>
          <a:xfrm>
            <a:off x="3410262" y="1276712"/>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1</a:t>
            </a:r>
          </a:p>
        </p:txBody>
      </p:sp>
      <p:sp>
        <p:nvSpPr>
          <p:cNvPr id="171" name="Ovale 170"/>
          <p:cNvSpPr/>
          <p:nvPr/>
        </p:nvSpPr>
        <p:spPr>
          <a:xfrm>
            <a:off x="7183910" y="1455828"/>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2</a:t>
            </a:r>
          </a:p>
        </p:txBody>
      </p:sp>
      <p:sp>
        <p:nvSpPr>
          <p:cNvPr id="172" name="Ovale 171"/>
          <p:cNvSpPr/>
          <p:nvPr/>
        </p:nvSpPr>
        <p:spPr>
          <a:xfrm>
            <a:off x="5846932" y="2479587"/>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3</a:t>
            </a:r>
          </a:p>
        </p:txBody>
      </p:sp>
      <p:sp>
        <p:nvSpPr>
          <p:cNvPr id="173" name="Ovale 172"/>
          <p:cNvSpPr/>
          <p:nvPr/>
        </p:nvSpPr>
        <p:spPr>
          <a:xfrm>
            <a:off x="3097431" y="4110890"/>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5</a:t>
            </a:r>
          </a:p>
        </p:txBody>
      </p:sp>
      <p:cxnSp>
        <p:nvCxnSpPr>
          <p:cNvPr id="229" name="Connettore 4 228"/>
          <p:cNvCxnSpPr>
            <a:stCxn id="96" idx="2"/>
            <a:endCxn id="117" idx="3"/>
          </p:cNvCxnSpPr>
          <p:nvPr/>
        </p:nvCxnSpPr>
        <p:spPr>
          <a:xfrm rot="10800000">
            <a:off x="6238696" y="3734715"/>
            <a:ext cx="1978204" cy="1093719"/>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34" name="CasellaDiTesto 233"/>
          <p:cNvSpPr txBox="1"/>
          <p:nvPr/>
        </p:nvSpPr>
        <p:spPr>
          <a:xfrm>
            <a:off x="8503855" y="4631583"/>
            <a:ext cx="940183" cy="415498"/>
          </a:xfrm>
          <a:prstGeom prst="rect">
            <a:avLst/>
          </a:prstGeom>
          <a:noFill/>
        </p:spPr>
        <p:txBody>
          <a:bodyPr wrap="square" rtlCol="0">
            <a:spAutoFit/>
          </a:bodyPr>
          <a:lstStyle/>
          <a:p>
            <a:pPr algn="ctr"/>
            <a:r>
              <a:rPr lang="it-IT" sz="700" b="1" dirty="0"/>
              <a:t>A FINE MESE</a:t>
            </a:r>
          </a:p>
          <a:p>
            <a:pPr algn="ctr"/>
            <a:r>
              <a:rPr lang="it-IT" sz="700" b="1" dirty="0"/>
              <a:t>FATTURAZIONE: PROCESSO N. 10</a:t>
            </a:r>
          </a:p>
        </p:txBody>
      </p:sp>
      <p:sp>
        <p:nvSpPr>
          <p:cNvPr id="238" name="Text Box 7"/>
          <p:cNvSpPr txBox="1">
            <a:spLocks noChangeArrowheads="1"/>
          </p:cNvSpPr>
          <p:nvPr/>
        </p:nvSpPr>
        <p:spPr bwMode="auto">
          <a:xfrm>
            <a:off x="25400" y="6681685"/>
            <a:ext cx="9404251" cy="200055"/>
          </a:xfrm>
          <a:prstGeom prst="rect">
            <a:avLst/>
          </a:prstGeom>
          <a:noFill/>
          <a:ln w="9525">
            <a:noFill/>
            <a:miter lim="800000"/>
            <a:headEnd/>
            <a:tailEnd/>
          </a:ln>
        </p:spPr>
        <p:txBody>
          <a:bodyPr wrap="square">
            <a:spAutoFit/>
          </a:bodyPr>
          <a:lstStyle/>
          <a:p>
            <a:pPr algn="ctr">
              <a:spcBef>
                <a:spcPct val="50000"/>
              </a:spcBef>
            </a:pPr>
            <a:r>
              <a:rPr lang="it-IT" sz="700" dirty="0"/>
              <a:t>Elaborato da Soa S.r.l. – Strategie e Organizzazione Aziendale                  </a:t>
            </a:r>
            <a:r>
              <a:rPr lang="it-IT" sz="700" b="1" dirty="0"/>
              <a:t>Anno 2014</a:t>
            </a:r>
          </a:p>
        </p:txBody>
      </p:sp>
      <p:grpSp>
        <p:nvGrpSpPr>
          <p:cNvPr id="239" name="Gruppo 238"/>
          <p:cNvGrpSpPr/>
          <p:nvPr/>
        </p:nvGrpSpPr>
        <p:grpSpPr>
          <a:xfrm>
            <a:off x="175297" y="5271962"/>
            <a:ext cx="7520562" cy="209580"/>
            <a:chOff x="186346" y="6352509"/>
            <a:chExt cx="7520562" cy="209580"/>
          </a:xfrm>
        </p:grpSpPr>
        <p:grpSp>
          <p:nvGrpSpPr>
            <p:cNvPr id="243" name="Gruppo 242"/>
            <p:cNvGrpSpPr/>
            <p:nvPr/>
          </p:nvGrpSpPr>
          <p:grpSpPr>
            <a:xfrm>
              <a:off x="186346" y="6352509"/>
              <a:ext cx="7520562" cy="209580"/>
              <a:chOff x="96300" y="3366972"/>
              <a:chExt cx="7520562" cy="209580"/>
            </a:xfrm>
          </p:grpSpPr>
          <p:sp>
            <p:nvSpPr>
              <p:cNvPr id="245" name="Ovale 244"/>
              <p:cNvSpPr/>
              <p:nvPr/>
            </p:nvSpPr>
            <p:spPr>
              <a:xfrm>
                <a:off x="3387059" y="3382763"/>
                <a:ext cx="198558" cy="171907"/>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it-IT" sz="800" b="1" dirty="0"/>
              </a:p>
            </p:txBody>
          </p:sp>
          <p:grpSp>
            <p:nvGrpSpPr>
              <p:cNvPr id="246" name="Gruppo 245"/>
              <p:cNvGrpSpPr/>
              <p:nvPr/>
            </p:nvGrpSpPr>
            <p:grpSpPr>
              <a:xfrm>
                <a:off x="96300" y="3366972"/>
                <a:ext cx="7520562" cy="209580"/>
                <a:chOff x="96300" y="3366972"/>
                <a:chExt cx="7520562" cy="209580"/>
              </a:xfrm>
            </p:grpSpPr>
            <p:sp>
              <p:nvSpPr>
                <p:cNvPr id="247" name="CasellaDiTesto 246"/>
                <p:cNvSpPr txBox="1"/>
                <p:nvPr/>
              </p:nvSpPr>
              <p:spPr>
                <a:xfrm>
                  <a:off x="3547520" y="3371772"/>
                  <a:ext cx="790975" cy="200055"/>
                </a:xfrm>
                <a:prstGeom prst="rect">
                  <a:avLst/>
                </a:prstGeom>
                <a:noFill/>
              </p:spPr>
              <p:txBody>
                <a:bodyPr wrap="square" rtlCol="0">
                  <a:spAutoFit/>
                </a:bodyPr>
                <a:lstStyle/>
                <a:p>
                  <a:r>
                    <a:rPr lang="it-IT" sz="700" dirty="0"/>
                    <a:t>Alternative</a:t>
                  </a:r>
                </a:p>
              </p:txBody>
            </p:sp>
            <p:grpSp>
              <p:nvGrpSpPr>
                <p:cNvPr id="248" name="Gruppo 247"/>
                <p:cNvGrpSpPr/>
                <p:nvPr/>
              </p:nvGrpSpPr>
              <p:grpSpPr>
                <a:xfrm>
                  <a:off x="96300" y="3366972"/>
                  <a:ext cx="7520562" cy="209580"/>
                  <a:chOff x="44851" y="6464188"/>
                  <a:chExt cx="7520562" cy="209580"/>
                </a:xfrm>
              </p:grpSpPr>
              <p:sp>
                <p:nvSpPr>
                  <p:cNvPr id="249" name="CasellaDiTesto 248"/>
                  <p:cNvSpPr txBox="1"/>
                  <p:nvPr/>
                </p:nvSpPr>
                <p:spPr>
                  <a:xfrm>
                    <a:off x="2646235" y="6473713"/>
                    <a:ext cx="790975" cy="200055"/>
                  </a:xfrm>
                  <a:prstGeom prst="rect">
                    <a:avLst/>
                  </a:prstGeom>
                  <a:noFill/>
                </p:spPr>
                <p:txBody>
                  <a:bodyPr wrap="square" rtlCol="0">
                    <a:spAutoFit/>
                  </a:bodyPr>
                  <a:lstStyle/>
                  <a:p>
                    <a:r>
                      <a:rPr lang="it-IT" sz="700" dirty="0"/>
                      <a:t>Data-base</a:t>
                    </a:r>
                  </a:p>
                </p:txBody>
              </p:sp>
              <p:grpSp>
                <p:nvGrpSpPr>
                  <p:cNvPr id="250" name="Gruppo 249"/>
                  <p:cNvGrpSpPr/>
                  <p:nvPr/>
                </p:nvGrpSpPr>
                <p:grpSpPr>
                  <a:xfrm>
                    <a:off x="44851" y="6464188"/>
                    <a:ext cx="7520562" cy="209213"/>
                    <a:chOff x="-37699" y="6437114"/>
                    <a:chExt cx="7520562" cy="209213"/>
                  </a:xfrm>
                </p:grpSpPr>
                <p:pic>
                  <p:nvPicPr>
                    <p:cNvPr id="251" name="Immagine 250"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923" y="6452128"/>
                      <a:ext cx="208652" cy="188216"/>
                    </a:xfrm>
                    <a:prstGeom prst="rect">
                      <a:avLst/>
                    </a:prstGeom>
                  </p:spPr>
                </p:pic>
                <p:sp>
                  <p:nvSpPr>
                    <p:cNvPr id="252" name="CasellaDiTesto 251"/>
                    <p:cNvSpPr txBox="1"/>
                    <p:nvPr/>
                  </p:nvSpPr>
                  <p:spPr>
                    <a:xfrm>
                      <a:off x="5548742" y="6441880"/>
                      <a:ext cx="790975" cy="200055"/>
                    </a:xfrm>
                    <a:prstGeom prst="rect">
                      <a:avLst/>
                    </a:prstGeom>
                    <a:noFill/>
                  </p:spPr>
                  <p:txBody>
                    <a:bodyPr wrap="square" rtlCol="0">
                      <a:spAutoFit/>
                    </a:bodyPr>
                    <a:lstStyle/>
                    <a:p>
                      <a:r>
                        <a:rPr lang="it-IT" sz="700" dirty="0"/>
                        <a:t>Trasmissione</a:t>
                      </a:r>
                    </a:p>
                  </p:txBody>
                </p:sp>
                <p:sp>
                  <p:nvSpPr>
                    <p:cNvPr id="253" name="CasellaDiTesto 252"/>
                    <p:cNvSpPr txBox="1"/>
                    <p:nvPr/>
                  </p:nvSpPr>
                  <p:spPr>
                    <a:xfrm>
                      <a:off x="1683781" y="6441880"/>
                      <a:ext cx="790975" cy="200055"/>
                    </a:xfrm>
                    <a:prstGeom prst="rect">
                      <a:avLst/>
                    </a:prstGeom>
                    <a:noFill/>
                  </p:spPr>
                  <p:txBody>
                    <a:bodyPr wrap="square" rtlCol="0">
                      <a:spAutoFit/>
                    </a:bodyPr>
                    <a:lstStyle/>
                    <a:p>
                      <a:r>
                        <a:rPr lang="it-IT" sz="700" dirty="0"/>
                        <a:t>Documenti</a:t>
                      </a:r>
                    </a:p>
                  </p:txBody>
                </p:sp>
                <p:sp>
                  <p:nvSpPr>
                    <p:cNvPr id="254" name="CasellaDiTesto 253"/>
                    <p:cNvSpPr txBox="1"/>
                    <p:nvPr/>
                  </p:nvSpPr>
                  <p:spPr>
                    <a:xfrm>
                      <a:off x="-37699" y="6437114"/>
                      <a:ext cx="650435" cy="200055"/>
                    </a:xfrm>
                    <a:prstGeom prst="rect">
                      <a:avLst/>
                    </a:prstGeom>
                    <a:noFill/>
                  </p:spPr>
                  <p:txBody>
                    <a:bodyPr wrap="square" rtlCol="0">
                      <a:spAutoFit/>
                    </a:bodyPr>
                    <a:lstStyle/>
                    <a:p>
                      <a:r>
                        <a:rPr lang="it-IT" sz="700" b="1" dirty="0"/>
                        <a:t>LEGENDA:</a:t>
                      </a:r>
                    </a:p>
                  </p:txBody>
                </p:sp>
                <p:sp>
                  <p:nvSpPr>
                    <p:cNvPr id="255" name="Processo 254"/>
                    <p:cNvSpPr/>
                    <p:nvPr/>
                  </p:nvSpPr>
                  <p:spPr>
                    <a:xfrm>
                      <a:off x="638352" y="6448229"/>
                      <a:ext cx="215154" cy="172823"/>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it-IT" sz="800" dirty="0"/>
                    </a:p>
                  </p:txBody>
                </p:sp>
                <p:sp>
                  <p:nvSpPr>
                    <p:cNvPr id="256" name="CasellaDiTesto 255"/>
                    <p:cNvSpPr txBox="1"/>
                    <p:nvPr/>
                  </p:nvSpPr>
                  <p:spPr>
                    <a:xfrm>
                      <a:off x="819179" y="6445914"/>
                      <a:ext cx="609965" cy="200055"/>
                    </a:xfrm>
                    <a:prstGeom prst="rect">
                      <a:avLst/>
                    </a:prstGeom>
                    <a:noFill/>
                  </p:spPr>
                  <p:txBody>
                    <a:bodyPr wrap="square" rtlCol="0">
                      <a:spAutoFit/>
                    </a:bodyPr>
                    <a:lstStyle/>
                    <a:p>
                      <a:r>
                        <a:rPr lang="it-IT" sz="700" dirty="0"/>
                        <a:t>Azioni</a:t>
                      </a:r>
                    </a:p>
                  </p:txBody>
                </p:sp>
                <p:sp>
                  <p:nvSpPr>
                    <p:cNvPr id="257" name="Documento multiplo 256"/>
                    <p:cNvSpPr/>
                    <p:nvPr/>
                  </p:nvSpPr>
                  <p:spPr>
                    <a:xfrm>
                      <a:off x="1429144" y="6455096"/>
                      <a:ext cx="283382" cy="182073"/>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sz="800" dirty="0"/>
                    </a:p>
                  </p:txBody>
                </p:sp>
                <p:sp>
                  <p:nvSpPr>
                    <p:cNvPr id="258" name="CasellaDiTesto 257"/>
                    <p:cNvSpPr txBox="1"/>
                    <p:nvPr/>
                  </p:nvSpPr>
                  <p:spPr>
                    <a:xfrm>
                      <a:off x="4317605" y="6441914"/>
                      <a:ext cx="1113022" cy="200055"/>
                    </a:xfrm>
                    <a:prstGeom prst="rect">
                      <a:avLst/>
                    </a:prstGeom>
                    <a:noFill/>
                  </p:spPr>
                  <p:txBody>
                    <a:bodyPr wrap="square" rtlCol="0">
                      <a:spAutoFit/>
                    </a:bodyPr>
                    <a:lstStyle/>
                    <a:p>
                      <a:r>
                        <a:rPr lang="it-IT" sz="700" dirty="0"/>
                        <a:t>Procedura informatica</a:t>
                      </a:r>
                    </a:p>
                  </p:txBody>
                </p:sp>
                <p:cxnSp>
                  <p:nvCxnSpPr>
                    <p:cNvPr id="259" name="Connettore 1 258"/>
                    <p:cNvCxnSpPr/>
                    <p:nvPr/>
                  </p:nvCxnSpPr>
                  <p:spPr>
                    <a:xfrm>
                      <a:off x="6329772" y="6554874"/>
                      <a:ext cx="149025" cy="0"/>
                    </a:xfrm>
                    <a:prstGeom prst="line">
                      <a:avLst/>
                    </a:prstGeom>
                    <a:ln w="9525" cmpd="sng">
                      <a:prstDash val="sysDash"/>
                    </a:ln>
                    <a:effectLst/>
                  </p:spPr>
                  <p:style>
                    <a:lnRef idx="2">
                      <a:schemeClr val="dk1"/>
                    </a:lnRef>
                    <a:fillRef idx="0">
                      <a:schemeClr val="dk1"/>
                    </a:fillRef>
                    <a:effectRef idx="1">
                      <a:schemeClr val="dk1"/>
                    </a:effectRef>
                    <a:fontRef idx="minor">
                      <a:schemeClr val="tx1"/>
                    </a:fontRef>
                  </p:style>
                </p:cxnSp>
                <p:cxnSp>
                  <p:nvCxnSpPr>
                    <p:cNvPr id="260" name="Connettore 1 259"/>
                    <p:cNvCxnSpPr/>
                    <p:nvPr/>
                  </p:nvCxnSpPr>
                  <p:spPr>
                    <a:xfrm>
                      <a:off x="5440831" y="6554874"/>
                      <a:ext cx="155536" cy="0"/>
                    </a:xfrm>
                    <a:prstGeom prst="line">
                      <a:avLst/>
                    </a:prstGeom>
                    <a:ln w="9525" cmpd="sng"/>
                    <a:effectLst/>
                  </p:spPr>
                  <p:style>
                    <a:lnRef idx="2">
                      <a:schemeClr val="dk1"/>
                    </a:lnRef>
                    <a:fillRef idx="0">
                      <a:schemeClr val="dk1"/>
                    </a:fillRef>
                    <a:effectRef idx="1">
                      <a:schemeClr val="dk1"/>
                    </a:effectRef>
                    <a:fontRef idx="minor">
                      <a:schemeClr val="tx1"/>
                    </a:fontRef>
                  </p:style>
                </p:cxnSp>
                <p:sp>
                  <p:nvSpPr>
                    <p:cNvPr id="261" name="CasellaDiTesto 260"/>
                    <p:cNvSpPr txBox="1"/>
                    <p:nvPr/>
                  </p:nvSpPr>
                  <p:spPr>
                    <a:xfrm>
                      <a:off x="6424569" y="6446272"/>
                      <a:ext cx="1058294" cy="200055"/>
                    </a:xfrm>
                    <a:prstGeom prst="rect">
                      <a:avLst/>
                    </a:prstGeom>
                    <a:noFill/>
                  </p:spPr>
                  <p:txBody>
                    <a:bodyPr wrap="square" rtlCol="0">
                      <a:spAutoFit/>
                    </a:bodyPr>
                    <a:lstStyle/>
                    <a:p>
                      <a:r>
                        <a:rPr lang="it-IT" sz="700" dirty="0"/>
                        <a:t>Elaborazione/Sequenza</a:t>
                      </a:r>
                    </a:p>
                  </p:txBody>
                </p:sp>
              </p:grpSp>
            </p:grpSp>
          </p:grpSp>
        </p:grpSp>
        <p:sp>
          <p:nvSpPr>
            <p:cNvPr id="241" name="Disco magnetico 240"/>
            <p:cNvSpPr/>
            <p:nvPr/>
          </p:nvSpPr>
          <p:spPr>
            <a:xfrm>
              <a:off x="2621171" y="6358134"/>
              <a:ext cx="214243" cy="203230"/>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sz="800" dirty="0"/>
            </a:p>
          </p:txBody>
        </p:sp>
      </p:grpSp>
      <p:pic>
        <p:nvPicPr>
          <p:cNvPr id="265" name="Immagine 264" descr="pubblicazioni.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2047" y="4105030"/>
            <a:ext cx="333752" cy="321032"/>
          </a:xfrm>
          <a:prstGeom prst="rect">
            <a:avLst/>
          </a:prstGeom>
        </p:spPr>
      </p:pic>
      <p:sp>
        <p:nvSpPr>
          <p:cNvPr id="98" name="Ovale 97"/>
          <p:cNvSpPr/>
          <p:nvPr/>
        </p:nvSpPr>
        <p:spPr>
          <a:xfrm>
            <a:off x="8844176" y="4334789"/>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6</a:t>
            </a:r>
          </a:p>
        </p:txBody>
      </p:sp>
      <p:sp>
        <p:nvSpPr>
          <p:cNvPr id="99" name="CasellaDiTesto 98"/>
          <p:cNvSpPr txBox="1"/>
          <p:nvPr/>
        </p:nvSpPr>
        <p:spPr>
          <a:xfrm>
            <a:off x="4467101" y="975430"/>
            <a:ext cx="1366528" cy="307777"/>
          </a:xfrm>
          <a:prstGeom prst="rect">
            <a:avLst/>
          </a:prstGeom>
          <a:noFill/>
        </p:spPr>
        <p:txBody>
          <a:bodyPr wrap="square" rtlCol="0">
            <a:spAutoFit/>
          </a:bodyPr>
          <a:lstStyle/>
          <a:p>
            <a:pPr algn="ctr"/>
            <a:r>
              <a:rPr lang="it-IT" sz="700" dirty="0"/>
              <a:t>Via mail o attraverso </a:t>
            </a:r>
          </a:p>
          <a:p>
            <a:pPr algn="ctr"/>
            <a:r>
              <a:rPr lang="it-IT" sz="700" dirty="0"/>
              <a:t>moduli listino</a:t>
            </a:r>
          </a:p>
        </p:txBody>
      </p:sp>
      <p:cxnSp>
        <p:nvCxnSpPr>
          <p:cNvPr id="103" name="Connettore 2 102"/>
          <p:cNvCxnSpPr>
            <a:stCxn id="46" idx="3"/>
            <a:endCxn id="61" idx="1"/>
          </p:cNvCxnSpPr>
          <p:nvPr/>
        </p:nvCxnSpPr>
        <p:spPr>
          <a:xfrm flipV="1">
            <a:off x="4381729" y="1239493"/>
            <a:ext cx="1219714" cy="1295"/>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6" name="Ovale 105"/>
          <p:cNvSpPr/>
          <p:nvPr/>
        </p:nvSpPr>
        <p:spPr>
          <a:xfrm>
            <a:off x="164398" y="2246293"/>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3</a:t>
            </a:r>
          </a:p>
        </p:txBody>
      </p:sp>
      <p:sp>
        <p:nvSpPr>
          <p:cNvPr id="107" name="CasellaDiTesto 106"/>
          <p:cNvSpPr txBox="1"/>
          <p:nvPr/>
        </p:nvSpPr>
        <p:spPr>
          <a:xfrm>
            <a:off x="397755" y="2280904"/>
            <a:ext cx="2688345" cy="646331"/>
          </a:xfrm>
          <a:prstGeom prst="rect">
            <a:avLst/>
          </a:prstGeom>
          <a:noFill/>
        </p:spPr>
        <p:txBody>
          <a:bodyPr wrap="square" rtlCol="0">
            <a:spAutoFit/>
          </a:bodyPr>
          <a:lstStyle/>
          <a:p>
            <a:pPr algn="just"/>
            <a:r>
              <a:rPr lang="it-IT" sz="900" dirty="0"/>
              <a:t>Se si tratta di un ordine di pubblicazioni e il Magazzino centrale non ne dispone a sufficienza, queste vengono richieste al Magazzino esterno e quindi spedite al Magazzino interno.</a:t>
            </a:r>
          </a:p>
        </p:txBody>
      </p:sp>
      <p:sp>
        <p:nvSpPr>
          <p:cNvPr id="109" name="Processo 108"/>
          <p:cNvSpPr/>
          <p:nvPr/>
        </p:nvSpPr>
        <p:spPr>
          <a:xfrm>
            <a:off x="4809162" y="2506962"/>
            <a:ext cx="998108" cy="299623"/>
          </a:xfrm>
          <a:prstGeom prst="flowChartProcess">
            <a:avLst/>
          </a:prstGeom>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lang="it-IT" sz="800" dirty="0"/>
              <a:t>RICHIESTA A MAGAZZINO ESTERNO</a:t>
            </a:r>
          </a:p>
        </p:txBody>
      </p:sp>
      <p:cxnSp>
        <p:nvCxnSpPr>
          <p:cNvPr id="110" name="Connettore 4 109"/>
          <p:cNvCxnSpPr>
            <a:stCxn id="102" idx="2"/>
            <a:endCxn id="109" idx="0"/>
          </p:cNvCxnSpPr>
          <p:nvPr/>
        </p:nvCxnSpPr>
        <p:spPr>
          <a:xfrm rot="10800000" flipV="1">
            <a:off x="5308217" y="2286530"/>
            <a:ext cx="147337" cy="220431"/>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2" name="CasellaDiTesto 111"/>
          <p:cNvSpPr txBox="1"/>
          <p:nvPr/>
        </p:nvSpPr>
        <p:spPr>
          <a:xfrm>
            <a:off x="5568568" y="2128590"/>
            <a:ext cx="1096701" cy="200055"/>
          </a:xfrm>
          <a:prstGeom prst="rect">
            <a:avLst/>
          </a:prstGeom>
          <a:noFill/>
        </p:spPr>
        <p:txBody>
          <a:bodyPr wrap="square" rtlCol="0">
            <a:spAutoFit/>
          </a:bodyPr>
          <a:lstStyle/>
          <a:p>
            <a:pPr algn="ctr"/>
            <a:r>
              <a:rPr lang="it-IT" sz="700" dirty="0"/>
              <a:t>Altrimenti</a:t>
            </a:r>
          </a:p>
        </p:txBody>
      </p:sp>
      <p:sp>
        <p:nvSpPr>
          <p:cNvPr id="113" name="Ovale 112"/>
          <p:cNvSpPr/>
          <p:nvPr/>
        </p:nvSpPr>
        <p:spPr>
          <a:xfrm>
            <a:off x="4818109" y="3029241"/>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4</a:t>
            </a:r>
          </a:p>
        </p:txBody>
      </p:sp>
      <p:sp>
        <p:nvSpPr>
          <p:cNvPr id="114" name="CasellaDiTesto 113"/>
          <p:cNvSpPr txBox="1"/>
          <p:nvPr/>
        </p:nvSpPr>
        <p:spPr>
          <a:xfrm>
            <a:off x="5272350" y="3388053"/>
            <a:ext cx="1096701" cy="200055"/>
          </a:xfrm>
          <a:prstGeom prst="rect">
            <a:avLst/>
          </a:prstGeom>
          <a:noFill/>
        </p:spPr>
        <p:txBody>
          <a:bodyPr wrap="square" rtlCol="0">
            <a:spAutoFit/>
          </a:bodyPr>
          <a:lstStyle/>
          <a:p>
            <a:pPr algn="ctr"/>
            <a:r>
              <a:rPr lang="it-IT" sz="700" dirty="0"/>
              <a:t>Scarico</a:t>
            </a:r>
          </a:p>
        </p:txBody>
      </p:sp>
      <p:sp>
        <p:nvSpPr>
          <p:cNvPr id="115" name="Documento 114"/>
          <p:cNvSpPr/>
          <p:nvPr/>
        </p:nvSpPr>
        <p:spPr>
          <a:xfrm>
            <a:off x="5078649" y="3388313"/>
            <a:ext cx="544611" cy="342557"/>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it-IT" sz="800" dirty="0"/>
              <a:t>DDT  </a:t>
            </a:r>
          </a:p>
        </p:txBody>
      </p:sp>
      <p:sp>
        <p:nvSpPr>
          <p:cNvPr id="116" name="Documento 115"/>
          <p:cNvSpPr/>
          <p:nvPr/>
        </p:nvSpPr>
        <p:spPr>
          <a:xfrm>
            <a:off x="5018808" y="3553937"/>
            <a:ext cx="544612" cy="355258"/>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800" dirty="0"/>
              <a:t>DDT  </a:t>
            </a:r>
          </a:p>
        </p:txBody>
      </p:sp>
      <p:sp>
        <p:nvSpPr>
          <p:cNvPr id="117" name="Disco magnetico 116"/>
          <p:cNvSpPr/>
          <p:nvPr/>
        </p:nvSpPr>
        <p:spPr>
          <a:xfrm>
            <a:off x="6028748" y="3381189"/>
            <a:ext cx="419895" cy="353525"/>
          </a:xfrm>
          <a:prstGeom prst="flowChartMagneticDisk">
            <a:avLst/>
          </a:prstGeom>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it-IT" sz="700" dirty="0"/>
              <a:t>OSRA </a:t>
            </a:r>
          </a:p>
          <a:p>
            <a:pPr algn="ctr"/>
            <a:r>
              <a:rPr lang="it-IT" sz="700" dirty="0"/>
              <a:t>Aziendale</a:t>
            </a:r>
          </a:p>
        </p:txBody>
      </p:sp>
      <p:sp>
        <p:nvSpPr>
          <p:cNvPr id="118" name="Disco magnetico 117"/>
          <p:cNvSpPr/>
          <p:nvPr/>
        </p:nvSpPr>
        <p:spPr>
          <a:xfrm>
            <a:off x="5141387" y="2972510"/>
            <a:ext cx="419895" cy="353525"/>
          </a:xfrm>
          <a:prstGeom prst="flowChartMagneticDisk">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it-IT" sz="700" dirty="0"/>
              <a:t>OSRA</a:t>
            </a:r>
          </a:p>
          <a:p>
            <a:pPr algn="ctr"/>
            <a:r>
              <a:rPr lang="it-IT" sz="700" dirty="0"/>
              <a:t>Contabile</a:t>
            </a:r>
          </a:p>
        </p:txBody>
      </p:sp>
      <p:sp>
        <p:nvSpPr>
          <p:cNvPr id="119" name="Processo 118"/>
          <p:cNvSpPr/>
          <p:nvPr/>
        </p:nvSpPr>
        <p:spPr>
          <a:xfrm>
            <a:off x="5871501" y="2994529"/>
            <a:ext cx="671267" cy="299623"/>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a:t>EVASIONE ORDINE</a:t>
            </a:r>
          </a:p>
        </p:txBody>
      </p:sp>
      <p:cxnSp>
        <p:nvCxnSpPr>
          <p:cNvPr id="120" name="Connettore 1 119"/>
          <p:cNvCxnSpPr>
            <a:stCxn id="119" idx="1"/>
            <a:endCxn id="118" idx="4"/>
          </p:cNvCxnSpPr>
          <p:nvPr/>
        </p:nvCxnSpPr>
        <p:spPr>
          <a:xfrm flipH="1">
            <a:off x="5561282" y="3144341"/>
            <a:ext cx="310219" cy="4932"/>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a:stCxn id="117" idx="2"/>
            <a:endCxn id="115" idx="3"/>
          </p:cNvCxnSpPr>
          <p:nvPr/>
        </p:nvCxnSpPr>
        <p:spPr>
          <a:xfrm flipH="1">
            <a:off x="5623260" y="3557952"/>
            <a:ext cx="405488" cy="164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a:stCxn id="115" idx="0"/>
            <a:endCxn id="118" idx="3"/>
          </p:cNvCxnSpPr>
          <p:nvPr/>
        </p:nvCxnSpPr>
        <p:spPr>
          <a:xfrm flipV="1">
            <a:off x="5350955" y="3326035"/>
            <a:ext cx="380" cy="62278"/>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24" name="Ovale 123"/>
          <p:cNvSpPr/>
          <p:nvPr/>
        </p:nvSpPr>
        <p:spPr>
          <a:xfrm>
            <a:off x="164398" y="3022175"/>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4</a:t>
            </a:r>
          </a:p>
        </p:txBody>
      </p:sp>
      <p:sp>
        <p:nvSpPr>
          <p:cNvPr id="125" name="CasellaDiTesto 124"/>
          <p:cNvSpPr txBox="1"/>
          <p:nvPr/>
        </p:nvSpPr>
        <p:spPr>
          <a:xfrm>
            <a:off x="397755" y="3056786"/>
            <a:ext cx="2688345" cy="784830"/>
          </a:xfrm>
          <a:prstGeom prst="rect">
            <a:avLst/>
          </a:prstGeom>
          <a:noFill/>
        </p:spPr>
        <p:txBody>
          <a:bodyPr wrap="square" rtlCol="0">
            <a:spAutoFit/>
          </a:bodyPr>
          <a:lstStyle/>
          <a:p>
            <a:pPr algn="just"/>
            <a:r>
              <a:rPr lang="it-IT" sz="900" dirty="0"/>
              <a:t>Il Magazzino evade l’ordine con l’emissione di due copie del documento di trasporto. Con l’emissione del DDT tramite il programma OSRA avviene lo scarico del magazzino che alla fine del mese di riferimento produrrà la relativa fatturazione.</a:t>
            </a:r>
          </a:p>
        </p:txBody>
      </p:sp>
      <p:sp>
        <p:nvSpPr>
          <p:cNvPr id="96" name="Disco magnetico 95"/>
          <p:cNvSpPr/>
          <p:nvPr/>
        </p:nvSpPr>
        <p:spPr>
          <a:xfrm>
            <a:off x="8216900" y="4651670"/>
            <a:ext cx="419895" cy="353525"/>
          </a:xfrm>
          <a:prstGeom prst="flowChartMagneticDisk">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it-IT" sz="700" dirty="0"/>
              <a:t>OSRA</a:t>
            </a:r>
          </a:p>
          <a:p>
            <a:pPr algn="ctr"/>
            <a:r>
              <a:rPr lang="it-IT" sz="700" dirty="0"/>
              <a:t>Contabile</a:t>
            </a:r>
          </a:p>
        </p:txBody>
      </p:sp>
      <p:sp>
        <p:nvSpPr>
          <p:cNvPr id="100" name="CasellaDiTesto 99"/>
          <p:cNvSpPr txBox="1"/>
          <p:nvPr/>
        </p:nvSpPr>
        <p:spPr>
          <a:xfrm>
            <a:off x="7142541" y="4658020"/>
            <a:ext cx="1246335" cy="200055"/>
          </a:xfrm>
          <a:prstGeom prst="rect">
            <a:avLst/>
          </a:prstGeom>
          <a:noFill/>
        </p:spPr>
        <p:txBody>
          <a:bodyPr wrap="square" rtlCol="0">
            <a:spAutoFit/>
          </a:bodyPr>
          <a:lstStyle/>
          <a:p>
            <a:pPr algn="ctr"/>
            <a:r>
              <a:rPr lang="it-IT" sz="700" dirty="0"/>
              <a:t>A fine mese</a:t>
            </a:r>
          </a:p>
        </p:txBody>
      </p:sp>
    </p:spTree>
    <p:extLst>
      <p:ext uri="{BB962C8B-B14F-4D97-AF65-F5344CB8AC3E}">
        <p14:creationId xmlns:p14="http://schemas.microsoft.com/office/powerpoint/2010/main" val="22536049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TotalTime>
  <Words>272</Words>
  <Application>Microsoft Office PowerPoint</Application>
  <PresentationFormat>Personalizzato</PresentationFormat>
  <Paragraphs>62</Paragraphs>
  <Slides>1</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vt:i4>
      </vt:variant>
    </vt:vector>
  </HeadingPairs>
  <TitlesOfParts>
    <vt:vector size="4" baseType="lpstr">
      <vt:lpstr>Arial</vt:lpstr>
      <vt:lpstr>Calibri</vt:lpstr>
      <vt:lpstr>Tema di Office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Martina Oppedisano</dc:creator>
  <cp:lastModifiedBy> </cp:lastModifiedBy>
  <cp:revision>24</cp:revision>
  <dcterms:created xsi:type="dcterms:W3CDTF">2014-04-11T09:45:27Z</dcterms:created>
  <dcterms:modified xsi:type="dcterms:W3CDTF">2020-01-10T16:55:36Z</dcterms:modified>
</cp:coreProperties>
</file>