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399588" cy="683895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208" y="184"/>
      </p:cViewPr>
      <p:guideLst>
        <p:guide orient="horz" pos="2154"/>
        <p:guide pos="29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68EA9-8482-EF46-A52C-453D0089BBF9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685800"/>
            <a:ext cx="4711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221E-179D-964C-A98A-1F0F53CB886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26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73150" y="685800"/>
            <a:ext cx="47117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3221E-179D-964C-A98A-1F0F53CB886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8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4969" y="2124507"/>
            <a:ext cx="7989650" cy="146594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9938" y="3875405"/>
            <a:ext cx="6579712" cy="17477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58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6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14701" y="273875"/>
            <a:ext cx="2114907" cy="583527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9979" y="273875"/>
            <a:ext cx="6188062" cy="583527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5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503" y="4394659"/>
            <a:ext cx="7989650" cy="1358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2503" y="2898639"/>
            <a:ext cx="7989650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9979" y="1595755"/>
            <a:ext cx="4151485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78124" y="1595755"/>
            <a:ext cx="4151485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27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9979" y="1530849"/>
            <a:ext cx="4153117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979" y="2168834"/>
            <a:ext cx="4153117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74861" y="1530849"/>
            <a:ext cx="415474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74861" y="2168834"/>
            <a:ext cx="415474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6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8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980" y="272292"/>
            <a:ext cx="3092400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74978" y="272292"/>
            <a:ext cx="5254631" cy="5836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9980" y="1431114"/>
            <a:ext cx="3092400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49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2385" y="4787265"/>
            <a:ext cx="5639753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42385" y="611073"/>
            <a:ext cx="5639753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42385" y="5352429"/>
            <a:ext cx="5639753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1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9980" y="273875"/>
            <a:ext cx="8459629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9980" y="1595755"/>
            <a:ext cx="8459629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69980" y="6338694"/>
            <a:ext cx="219323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AC08-0E58-CA47-9BFE-889CCFA8F252}" type="datetimeFigureOut">
              <a:rPr lang="it-IT" smtClean="0"/>
              <a:t>01/12/14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11526" y="6338694"/>
            <a:ext cx="2976536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36372" y="6338694"/>
            <a:ext cx="219323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C95D-1900-7242-A029-3FA731984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27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sellaDiTesto 150"/>
          <p:cNvSpPr txBox="1"/>
          <p:nvPr/>
        </p:nvSpPr>
        <p:spPr>
          <a:xfrm>
            <a:off x="397386" y="2816422"/>
            <a:ext cx="2690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Dopo l’approvazione del provvedimento, l’Ufficio </a:t>
            </a:r>
            <a:r>
              <a:rPr lang="it-IT" sz="900" dirty="0"/>
              <a:t>Acquisti </a:t>
            </a:r>
            <a:r>
              <a:rPr lang="it-IT" sz="900" dirty="0" smtClean="0"/>
              <a:t>Economato è autorizzato a procedere all’acquisto attraverso la firma digitale.</a:t>
            </a:r>
            <a:endParaRPr lang="it-IT" sz="900" dirty="0"/>
          </a:p>
        </p:txBody>
      </p:sp>
      <p:sp>
        <p:nvSpPr>
          <p:cNvPr id="149" name="CasellaDiTesto 148"/>
          <p:cNvSpPr txBox="1"/>
          <p:nvPr/>
        </p:nvSpPr>
        <p:spPr>
          <a:xfrm>
            <a:off x="3603809" y="1622048"/>
            <a:ext cx="123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il prodotto è disponibile e costa più di 500 Euro</a:t>
            </a:r>
            <a:endParaRPr lang="it-IT" sz="7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82851" y="876428"/>
            <a:ext cx="123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Per importi superiori </a:t>
            </a:r>
          </a:p>
          <a:p>
            <a:pPr algn="ctr"/>
            <a:r>
              <a:rPr lang="it-IT" sz="700" dirty="0" smtClean="0"/>
              <a:t>a 40.000 Euro</a:t>
            </a:r>
            <a:endParaRPr lang="it-IT" sz="7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806951" y="1283160"/>
            <a:ext cx="7175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PROCESSI 2-3</a:t>
            </a:r>
          </a:p>
        </p:txBody>
      </p:sp>
      <p:pic>
        <p:nvPicPr>
          <p:cNvPr id="24" name="Immagine 23" descr="logo_c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sp>
        <p:nvSpPr>
          <p:cNvPr id="25" name="Processo 24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3053300" y="473683"/>
            <a:ext cx="10602" cy="63652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04. PROCESSO “AFFIDAMENTO DIRETTO E VALUTAZIONE CONFORMITÁ”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97385" y="1009183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Nel caso di acquisizioni di beni e servizi di importo inferiore a 40.000 Euro, l’Ufficio Acquisti Economato ricorre in primo luogo alle Convenzioni CONSIP e al mercato elettronico per le Pubbliche Amministrazioni.</a:t>
            </a:r>
          </a:p>
        </p:txBody>
      </p:sp>
      <p:cxnSp>
        <p:nvCxnSpPr>
          <p:cNvPr id="35" name="Connettore 4 34"/>
          <p:cNvCxnSpPr>
            <a:stCxn id="37" idx="2"/>
            <a:endCxn id="39" idx="0"/>
          </p:cNvCxnSpPr>
          <p:nvPr/>
        </p:nvCxnSpPr>
        <p:spPr>
          <a:xfrm rot="10800000" flipV="1">
            <a:off x="3538102" y="1141317"/>
            <a:ext cx="500848" cy="193226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4038950" y="964554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sp>
        <p:nvSpPr>
          <p:cNvPr id="38" name="Ovale 37"/>
          <p:cNvSpPr/>
          <p:nvPr/>
        </p:nvSpPr>
        <p:spPr>
          <a:xfrm>
            <a:off x="164398" y="977254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1</a:t>
            </a:r>
          </a:p>
        </p:txBody>
      </p:sp>
      <p:sp>
        <p:nvSpPr>
          <p:cNvPr id="39" name="Processo 38"/>
          <p:cNvSpPr/>
          <p:nvPr/>
        </p:nvSpPr>
        <p:spPr>
          <a:xfrm>
            <a:off x="3128407" y="1334543"/>
            <a:ext cx="819390" cy="28082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CONVENZIONI CONSIP</a:t>
            </a:r>
            <a:endParaRPr lang="it-IT" sz="800" dirty="0"/>
          </a:p>
        </p:txBody>
      </p:sp>
      <p:cxnSp>
        <p:nvCxnSpPr>
          <p:cNvPr id="42" name="Connettore 1 41"/>
          <p:cNvCxnSpPr/>
          <p:nvPr/>
        </p:nvCxnSpPr>
        <p:spPr>
          <a:xfrm>
            <a:off x="119602" y="467332"/>
            <a:ext cx="1" cy="637161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9314522" y="470483"/>
            <a:ext cx="0" cy="63684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119600" y="470482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e 47"/>
          <p:cNvSpPr/>
          <p:nvPr/>
        </p:nvSpPr>
        <p:spPr>
          <a:xfrm>
            <a:off x="157871" y="2778946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3</a:t>
            </a:r>
            <a:endParaRPr lang="it-IT" sz="800" b="1" dirty="0" smtClean="0"/>
          </a:p>
        </p:txBody>
      </p:sp>
      <p:sp>
        <p:nvSpPr>
          <p:cNvPr id="64" name="CasellaDiTesto 63"/>
          <p:cNvSpPr txBox="1"/>
          <p:nvPr/>
        </p:nvSpPr>
        <p:spPr>
          <a:xfrm>
            <a:off x="5433923" y="838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5" name="Titolo 1"/>
          <p:cNvSpPr txBox="1">
            <a:spLocks/>
          </p:cNvSpPr>
          <p:nvPr/>
        </p:nvSpPr>
        <p:spPr>
          <a:xfrm>
            <a:off x="3063902" y="470483"/>
            <a:ext cx="2407699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Ufficio Acquisti Economato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66" name="Connettore 1 65"/>
          <p:cNvCxnSpPr/>
          <p:nvPr/>
        </p:nvCxnSpPr>
        <p:spPr>
          <a:xfrm>
            <a:off x="5471600" y="473683"/>
            <a:ext cx="10648" cy="63652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7225254" y="470483"/>
            <a:ext cx="10651" cy="63684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itolo 1"/>
          <p:cNvSpPr txBox="1">
            <a:spLocks/>
          </p:cNvSpPr>
          <p:nvPr/>
        </p:nvSpPr>
        <p:spPr>
          <a:xfrm>
            <a:off x="5471601" y="473683"/>
            <a:ext cx="1753653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Direttore Generale</a:t>
            </a:r>
          </a:p>
          <a:p>
            <a:r>
              <a:rPr lang="it-IT" sz="1200" b="1" dirty="0">
                <a:solidFill>
                  <a:srgbClr val="000000"/>
                </a:solidFill>
              </a:rPr>
              <a:t>e</a:t>
            </a:r>
            <a:r>
              <a:rPr lang="it-IT" sz="1200" b="1" dirty="0" smtClean="0">
                <a:solidFill>
                  <a:srgbClr val="000000"/>
                </a:solidFill>
              </a:rPr>
              <a:t> Segreteria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4" name="Titolo 1"/>
          <p:cNvSpPr txBox="1">
            <a:spLocks/>
          </p:cNvSpPr>
          <p:nvPr/>
        </p:nvSpPr>
        <p:spPr>
          <a:xfrm>
            <a:off x="7225254" y="470483"/>
            <a:ext cx="2089268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Magazzino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109" name="Connettore 4 108"/>
          <p:cNvCxnSpPr>
            <a:stCxn id="37" idx="6"/>
            <a:endCxn id="23" idx="0"/>
          </p:cNvCxnSpPr>
          <p:nvPr/>
        </p:nvCxnSpPr>
        <p:spPr>
          <a:xfrm>
            <a:off x="4423449" y="1141317"/>
            <a:ext cx="742277" cy="141843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34"/>
          <p:cNvSpPr txBox="1"/>
          <p:nvPr/>
        </p:nvSpPr>
        <p:spPr>
          <a:xfrm>
            <a:off x="2987252" y="880694"/>
            <a:ext cx="123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Per importi inferiori </a:t>
            </a:r>
          </a:p>
          <a:p>
            <a:pPr algn="ctr"/>
            <a:r>
              <a:rPr lang="it-IT" sz="700" dirty="0" smtClean="0"/>
              <a:t>a 40.000 Euro</a:t>
            </a:r>
            <a:endParaRPr lang="it-IT" sz="700" dirty="0"/>
          </a:p>
        </p:txBody>
      </p:sp>
      <p:sp>
        <p:nvSpPr>
          <p:cNvPr id="136" name="Ovale 135"/>
          <p:cNvSpPr/>
          <p:nvPr/>
        </p:nvSpPr>
        <p:spPr>
          <a:xfrm>
            <a:off x="3345852" y="1710948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sp>
        <p:nvSpPr>
          <p:cNvPr id="139" name="Ovale 138"/>
          <p:cNvSpPr/>
          <p:nvPr/>
        </p:nvSpPr>
        <p:spPr>
          <a:xfrm>
            <a:off x="4467899" y="1234744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1</a:t>
            </a:r>
          </a:p>
        </p:txBody>
      </p:sp>
      <p:pic>
        <p:nvPicPr>
          <p:cNvPr id="140" name="Immagine 139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33" y="1784406"/>
            <a:ext cx="251543" cy="202352"/>
          </a:xfrm>
          <a:prstGeom prst="rect">
            <a:avLst/>
          </a:prstGeom>
        </p:spPr>
      </p:pic>
      <p:sp>
        <p:nvSpPr>
          <p:cNvPr id="141" name="Documento 140"/>
          <p:cNvSpPr/>
          <p:nvPr/>
        </p:nvSpPr>
        <p:spPr>
          <a:xfrm>
            <a:off x="3955397" y="2113889"/>
            <a:ext cx="670776" cy="373209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it-IT" sz="800" dirty="0" smtClean="0"/>
              <a:t>DETERMINA</a:t>
            </a:r>
            <a:endParaRPr lang="it-IT" sz="800" dirty="0"/>
          </a:p>
        </p:txBody>
      </p:sp>
      <p:cxnSp>
        <p:nvCxnSpPr>
          <p:cNvPr id="145" name="Connettore 4 144"/>
          <p:cNvCxnSpPr>
            <a:stCxn id="136" idx="6"/>
            <a:endCxn id="140" idx="1"/>
          </p:cNvCxnSpPr>
          <p:nvPr/>
        </p:nvCxnSpPr>
        <p:spPr>
          <a:xfrm flipV="1">
            <a:off x="3730351" y="1885582"/>
            <a:ext cx="1139382" cy="212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4 238"/>
          <p:cNvCxnSpPr>
            <a:stCxn id="141" idx="0"/>
            <a:endCxn id="140" idx="2"/>
          </p:cNvCxnSpPr>
          <p:nvPr/>
        </p:nvCxnSpPr>
        <p:spPr>
          <a:xfrm rot="5400000" flipH="1" flipV="1">
            <a:off x="4579580" y="1697964"/>
            <a:ext cx="127131" cy="704720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1 151"/>
          <p:cNvCxnSpPr>
            <a:stCxn id="39" idx="2"/>
            <a:endCxn id="136" idx="0"/>
          </p:cNvCxnSpPr>
          <p:nvPr/>
        </p:nvCxnSpPr>
        <p:spPr>
          <a:xfrm>
            <a:off x="3538102" y="1615363"/>
            <a:ext cx="0" cy="95585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CasellaDiTesto 154"/>
          <p:cNvSpPr txBox="1"/>
          <p:nvPr/>
        </p:nvSpPr>
        <p:spPr>
          <a:xfrm>
            <a:off x="4555142" y="2031208"/>
            <a:ext cx="88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RESP. AREA AMMINISTRATIVA</a:t>
            </a:r>
            <a:endParaRPr lang="it-IT" sz="700" b="1" dirty="0"/>
          </a:p>
        </p:txBody>
      </p:sp>
      <p:cxnSp>
        <p:nvCxnSpPr>
          <p:cNvPr id="156" name="Connettore 1 155"/>
          <p:cNvCxnSpPr>
            <a:endCxn id="141" idx="3"/>
          </p:cNvCxnSpPr>
          <p:nvPr/>
        </p:nvCxnSpPr>
        <p:spPr>
          <a:xfrm flipH="1">
            <a:off x="4626173" y="2300494"/>
            <a:ext cx="741846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 flipV="1">
            <a:off x="5368018" y="2129954"/>
            <a:ext cx="0" cy="2557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Documento 160"/>
          <p:cNvSpPr/>
          <p:nvPr/>
        </p:nvSpPr>
        <p:spPr>
          <a:xfrm>
            <a:off x="6248596" y="2247068"/>
            <a:ext cx="806589" cy="373209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DETERMINA</a:t>
            </a:r>
          </a:p>
          <a:p>
            <a:pPr algn="ctr"/>
            <a:r>
              <a:rPr lang="it-IT" sz="800" dirty="0" smtClean="0"/>
              <a:t>(con visto)</a:t>
            </a:r>
            <a:endParaRPr lang="it-IT" sz="800" dirty="0"/>
          </a:p>
        </p:txBody>
      </p:sp>
      <p:sp>
        <p:nvSpPr>
          <p:cNvPr id="164" name="Processo 163"/>
          <p:cNvSpPr/>
          <p:nvPr/>
        </p:nvSpPr>
        <p:spPr>
          <a:xfrm>
            <a:off x="6187618" y="2695772"/>
            <a:ext cx="930732" cy="30479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APPROVAZIONE</a:t>
            </a:r>
          </a:p>
          <a:p>
            <a:pPr algn="ctr"/>
            <a:r>
              <a:rPr lang="it-IT" sz="800" dirty="0" smtClean="0"/>
              <a:t>PROVVEDIMENTO</a:t>
            </a:r>
            <a:endParaRPr lang="it-IT" sz="800" dirty="0"/>
          </a:p>
        </p:txBody>
      </p:sp>
      <p:cxnSp>
        <p:nvCxnSpPr>
          <p:cNvPr id="167" name="Connettore 1 166"/>
          <p:cNvCxnSpPr>
            <a:stCxn id="161" idx="2"/>
            <a:endCxn id="164" idx="0"/>
          </p:cNvCxnSpPr>
          <p:nvPr/>
        </p:nvCxnSpPr>
        <p:spPr>
          <a:xfrm>
            <a:off x="6651891" y="2595604"/>
            <a:ext cx="1093" cy="100168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CasellaDiTesto 171"/>
          <p:cNvSpPr txBox="1"/>
          <p:nvPr/>
        </p:nvSpPr>
        <p:spPr>
          <a:xfrm>
            <a:off x="5394878" y="2194122"/>
            <a:ext cx="88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DA RESP. AREA AMMINISTRATIVA</a:t>
            </a:r>
            <a:endParaRPr lang="it-IT" sz="700" b="1" dirty="0"/>
          </a:p>
        </p:txBody>
      </p:sp>
      <p:cxnSp>
        <p:nvCxnSpPr>
          <p:cNvPr id="173" name="Connettore 1 172"/>
          <p:cNvCxnSpPr/>
          <p:nvPr/>
        </p:nvCxnSpPr>
        <p:spPr>
          <a:xfrm flipH="1">
            <a:off x="5477790" y="2456098"/>
            <a:ext cx="718080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Connettore 1 173"/>
          <p:cNvCxnSpPr/>
          <p:nvPr/>
        </p:nvCxnSpPr>
        <p:spPr>
          <a:xfrm flipV="1">
            <a:off x="6200449" y="2319915"/>
            <a:ext cx="0" cy="2557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Text Box 7"/>
          <p:cNvSpPr txBox="1">
            <a:spLocks noChangeArrowheads="1"/>
          </p:cNvSpPr>
          <p:nvPr/>
        </p:nvSpPr>
        <p:spPr bwMode="auto">
          <a:xfrm>
            <a:off x="25400" y="6694385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cxnSp>
        <p:nvCxnSpPr>
          <p:cNvPr id="192" name="Connettore 1 191"/>
          <p:cNvCxnSpPr>
            <a:stCxn id="194" idx="1"/>
            <a:endCxn id="193" idx="3"/>
          </p:cNvCxnSpPr>
          <p:nvPr/>
        </p:nvCxnSpPr>
        <p:spPr>
          <a:xfrm flipH="1">
            <a:off x="3940479" y="3797084"/>
            <a:ext cx="195657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Processo 192"/>
          <p:cNvSpPr/>
          <p:nvPr/>
        </p:nvSpPr>
        <p:spPr>
          <a:xfrm>
            <a:off x="3127439" y="3668150"/>
            <a:ext cx="813040" cy="25786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AFFIDAMENTO DIRETTO</a:t>
            </a:r>
            <a:endParaRPr lang="it-IT" sz="800" dirty="0"/>
          </a:p>
        </p:txBody>
      </p:sp>
      <p:sp>
        <p:nvSpPr>
          <p:cNvPr id="194" name="Processo 193"/>
          <p:cNvSpPr/>
          <p:nvPr/>
        </p:nvSpPr>
        <p:spPr>
          <a:xfrm>
            <a:off x="4136136" y="3668150"/>
            <a:ext cx="704114" cy="25786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it-IT" sz="800" dirty="0" smtClean="0"/>
              <a:t>RICHIESTA PREVENTIVO</a:t>
            </a:r>
            <a:endParaRPr lang="it-IT" sz="800" dirty="0"/>
          </a:p>
        </p:txBody>
      </p:sp>
      <p:sp>
        <p:nvSpPr>
          <p:cNvPr id="195" name="CasellaDiTesto 194"/>
          <p:cNvSpPr txBox="1"/>
          <p:nvPr/>
        </p:nvSpPr>
        <p:spPr>
          <a:xfrm>
            <a:off x="4702277" y="3525607"/>
            <a:ext cx="83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DITTA INDIVIDUATA</a:t>
            </a:r>
            <a:endParaRPr lang="it-IT" sz="700" b="1" dirty="0"/>
          </a:p>
        </p:txBody>
      </p:sp>
      <p:cxnSp>
        <p:nvCxnSpPr>
          <p:cNvPr id="196" name="Connettore 1 195"/>
          <p:cNvCxnSpPr>
            <a:endCxn id="194" idx="3"/>
          </p:cNvCxnSpPr>
          <p:nvPr/>
        </p:nvCxnSpPr>
        <p:spPr>
          <a:xfrm flipH="1">
            <a:off x="4840250" y="3797084"/>
            <a:ext cx="564376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Connettore 1 196"/>
          <p:cNvCxnSpPr/>
          <p:nvPr/>
        </p:nvCxnSpPr>
        <p:spPr>
          <a:xfrm flipV="1">
            <a:off x="5410975" y="3668150"/>
            <a:ext cx="0" cy="2557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9" name="Ovale 198"/>
          <p:cNvSpPr/>
          <p:nvPr/>
        </p:nvSpPr>
        <p:spPr>
          <a:xfrm>
            <a:off x="3533401" y="5754035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sp>
        <p:nvSpPr>
          <p:cNvPr id="204" name="Ovale 203"/>
          <p:cNvSpPr/>
          <p:nvPr/>
        </p:nvSpPr>
        <p:spPr>
          <a:xfrm>
            <a:off x="5090975" y="2759896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3</a:t>
            </a:r>
          </a:p>
        </p:txBody>
      </p:sp>
      <p:sp>
        <p:nvSpPr>
          <p:cNvPr id="215" name="Processo 214"/>
          <p:cNvSpPr/>
          <p:nvPr/>
        </p:nvSpPr>
        <p:spPr>
          <a:xfrm>
            <a:off x="4029379" y="2943422"/>
            <a:ext cx="868475" cy="30479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ACQUISTO CON FIRMA DIGITALE</a:t>
            </a:r>
            <a:endParaRPr lang="it-IT" sz="800" dirty="0"/>
          </a:p>
        </p:txBody>
      </p:sp>
      <p:cxnSp>
        <p:nvCxnSpPr>
          <p:cNvPr id="217" name="Connettore 2 216"/>
          <p:cNvCxnSpPr>
            <a:stCxn id="136" idx="4"/>
            <a:endCxn id="193" idx="0"/>
          </p:cNvCxnSpPr>
          <p:nvPr/>
        </p:nvCxnSpPr>
        <p:spPr>
          <a:xfrm flipH="1">
            <a:off x="3533959" y="2064473"/>
            <a:ext cx="4143" cy="160367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CasellaDiTesto 223"/>
          <p:cNvSpPr txBox="1"/>
          <p:nvPr/>
        </p:nvSpPr>
        <p:spPr>
          <a:xfrm>
            <a:off x="2928002" y="4160046"/>
            <a:ext cx="83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DA DITTA INDIVIDUATA</a:t>
            </a:r>
            <a:endParaRPr lang="it-IT" sz="700" b="1" dirty="0"/>
          </a:p>
        </p:txBody>
      </p:sp>
      <p:cxnSp>
        <p:nvCxnSpPr>
          <p:cNvPr id="225" name="Connettore 1 224"/>
          <p:cNvCxnSpPr/>
          <p:nvPr/>
        </p:nvCxnSpPr>
        <p:spPr>
          <a:xfrm flipH="1">
            <a:off x="3065974" y="4431523"/>
            <a:ext cx="564376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nettore 1 225"/>
          <p:cNvCxnSpPr/>
          <p:nvPr/>
        </p:nvCxnSpPr>
        <p:spPr>
          <a:xfrm flipV="1">
            <a:off x="3630350" y="4176757"/>
            <a:ext cx="0" cy="318066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" name="Documento 229"/>
          <p:cNvSpPr/>
          <p:nvPr/>
        </p:nvSpPr>
        <p:spPr>
          <a:xfrm>
            <a:off x="3696786" y="4225868"/>
            <a:ext cx="670776" cy="373209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it-IT" sz="800" dirty="0" smtClean="0"/>
              <a:t>PREVENTIVO</a:t>
            </a:r>
            <a:endParaRPr lang="it-IT" sz="800" dirty="0"/>
          </a:p>
        </p:txBody>
      </p:sp>
      <p:sp>
        <p:nvSpPr>
          <p:cNvPr id="231" name="Processo 230"/>
          <p:cNvSpPr/>
          <p:nvPr/>
        </p:nvSpPr>
        <p:spPr>
          <a:xfrm>
            <a:off x="4708868" y="4233644"/>
            <a:ext cx="710691" cy="36073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it-IT" sz="800" dirty="0" smtClean="0"/>
              <a:t>VERIFICA CONGRUITÁ</a:t>
            </a:r>
            <a:endParaRPr lang="it-IT" sz="800" dirty="0"/>
          </a:p>
        </p:txBody>
      </p:sp>
      <p:sp>
        <p:nvSpPr>
          <p:cNvPr id="232" name="CasellaDiTesto 231"/>
          <p:cNvSpPr txBox="1"/>
          <p:nvPr/>
        </p:nvSpPr>
        <p:spPr>
          <a:xfrm>
            <a:off x="3246277" y="4687000"/>
            <a:ext cx="1858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ok e acquisto superiore a 500 Euro</a:t>
            </a:r>
            <a:endParaRPr lang="it-IT" sz="700" dirty="0"/>
          </a:p>
        </p:txBody>
      </p:sp>
      <p:pic>
        <p:nvPicPr>
          <p:cNvPr id="234" name="Immagine 233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05" y="4754553"/>
            <a:ext cx="251543" cy="202352"/>
          </a:xfrm>
          <a:prstGeom prst="rect">
            <a:avLst/>
          </a:prstGeom>
        </p:spPr>
      </p:pic>
      <p:sp>
        <p:nvSpPr>
          <p:cNvPr id="235" name="Documento 234"/>
          <p:cNvSpPr/>
          <p:nvPr/>
        </p:nvSpPr>
        <p:spPr>
          <a:xfrm>
            <a:off x="3630647" y="4925413"/>
            <a:ext cx="670776" cy="373209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it-IT" sz="800" dirty="0" smtClean="0"/>
              <a:t>DETERMINA</a:t>
            </a:r>
            <a:endParaRPr lang="it-IT" sz="800" dirty="0"/>
          </a:p>
        </p:txBody>
      </p:sp>
      <p:cxnSp>
        <p:nvCxnSpPr>
          <p:cNvPr id="237" name="Connettore 4 236"/>
          <p:cNvCxnSpPr>
            <a:stCxn id="235" idx="1"/>
            <a:endCxn id="234" idx="2"/>
          </p:cNvCxnSpPr>
          <p:nvPr/>
        </p:nvCxnSpPr>
        <p:spPr>
          <a:xfrm rot="10800000">
            <a:off x="3246277" y="4956906"/>
            <a:ext cx="384370" cy="155113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CasellaDiTesto 237"/>
          <p:cNvSpPr txBox="1"/>
          <p:nvPr/>
        </p:nvSpPr>
        <p:spPr>
          <a:xfrm>
            <a:off x="5439328" y="4943655"/>
            <a:ext cx="8841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700" b="1" dirty="0" smtClean="0"/>
              <a:t>SI VEDA FASE 2</a:t>
            </a:r>
            <a:endParaRPr lang="it-IT" sz="700" b="1" dirty="0"/>
          </a:p>
        </p:txBody>
      </p:sp>
      <p:cxnSp>
        <p:nvCxnSpPr>
          <p:cNvPr id="240" name="Connettore 1 239"/>
          <p:cNvCxnSpPr>
            <a:stCxn id="154" idx="1"/>
            <a:endCxn id="166" idx="3"/>
          </p:cNvCxnSpPr>
          <p:nvPr/>
        </p:nvCxnSpPr>
        <p:spPr>
          <a:xfrm flipH="1">
            <a:off x="5328045" y="5496913"/>
            <a:ext cx="546607" cy="3104"/>
          </a:xfrm>
          <a:prstGeom prst="line">
            <a:avLst/>
          </a:prstGeom>
          <a:ln w="9525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3" name="Ovale 232"/>
          <p:cNvSpPr/>
          <p:nvPr/>
        </p:nvSpPr>
        <p:spPr>
          <a:xfrm>
            <a:off x="4876072" y="4677458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cxnSp>
        <p:nvCxnSpPr>
          <p:cNvPr id="252" name="Connettore 1 251"/>
          <p:cNvCxnSpPr>
            <a:stCxn id="231" idx="1"/>
            <a:endCxn id="230" idx="3"/>
          </p:cNvCxnSpPr>
          <p:nvPr/>
        </p:nvCxnSpPr>
        <p:spPr>
          <a:xfrm flipH="1" flipV="1">
            <a:off x="4367562" y="4412473"/>
            <a:ext cx="341306" cy="154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CasellaDiTesto 266"/>
          <p:cNvSpPr txBox="1"/>
          <p:nvPr/>
        </p:nvSpPr>
        <p:spPr>
          <a:xfrm>
            <a:off x="3247505" y="3289451"/>
            <a:ext cx="123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 Se il prodotto </a:t>
            </a:r>
          </a:p>
          <a:p>
            <a:pPr algn="ctr"/>
            <a:r>
              <a:rPr lang="it-IT" sz="700" dirty="0" smtClean="0"/>
              <a:t>non è disponibile</a:t>
            </a:r>
          </a:p>
        </p:txBody>
      </p:sp>
      <p:cxnSp>
        <p:nvCxnSpPr>
          <p:cNvPr id="272" name="Connettore 2 271"/>
          <p:cNvCxnSpPr>
            <a:stCxn id="233" idx="2"/>
            <a:endCxn id="234" idx="3"/>
          </p:cNvCxnSpPr>
          <p:nvPr/>
        </p:nvCxnSpPr>
        <p:spPr>
          <a:xfrm flipH="1">
            <a:off x="3372048" y="4854221"/>
            <a:ext cx="1504024" cy="150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4 101"/>
          <p:cNvCxnSpPr/>
          <p:nvPr/>
        </p:nvCxnSpPr>
        <p:spPr>
          <a:xfrm rot="10800000">
            <a:off x="5368022" y="2392038"/>
            <a:ext cx="158677" cy="63310"/>
          </a:xfrm>
          <a:prstGeom prst="bentConnector3">
            <a:avLst>
              <a:gd name="adj1" fmla="val 102025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/>
          <p:cNvSpPr txBox="1"/>
          <p:nvPr/>
        </p:nvSpPr>
        <p:spPr>
          <a:xfrm>
            <a:off x="394497" y="1774229"/>
            <a:ext cx="269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Se il prodotto è disponibile, qualora questo sia di importo superiore a 500 Euro, l’Ufficio Acquisti Economato predispone la determina e la trasmette alla Responsabile dell’Area Amministrativa affinché verifichi la copertura finanziaria e apponga il relativo visto; dunque la determina è trasmessa al Direttore</a:t>
            </a:r>
            <a:r>
              <a:rPr lang="it-IT" sz="900" dirty="0" smtClean="0"/>
              <a:t>.</a:t>
            </a:r>
            <a:endParaRPr lang="it-IT" sz="900" dirty="0"/>
          </a:p>
        </p:txBody>
      </p:sp>
      <p:sp>
        <p:nvSpPr>
          <p:cNvPr id="114" name="Ovale 113"/>
          <p:cNvSpPr/>
          <p:nvPr/>
        </p:nvSpPr>
        <p:spPr>
          <a:xfrm>
            <a:off x="167682" y="1743103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2</a:t>
            </a:r>
            <a:endParaRPr lang="it-IT" sz="800" b="1" dirty="0" smtClean="0"/>
          </a:p>
        </p:txBody>
      </p:sp>
      <p:sp>
        <p:nvSpPr>
          <p:cNvPr id="115" name="Ovale 114"/>
          <p:cNvSpPr/>
          <p:nvPr/>
        </p:nvSpPr>
        <p:spPr>
          <a:xfrm>
            <a:off x="3613214" y="2105433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2</a:t>
            </a:r>
            <a:endParaRPr lang="it-IT" sz="800" b="1" dirty="0" smtClean="0"/>
          </a:p>
        </p:txBody>
      </p:sp>
      <p:cxnSp>
        <p:nvCxnSpPr>
          <p:cNvPr id="116" name="Connettore 4 115"/>
          <p:cNvCxnSpPr>
            <a:stCxn id="164" idx="2"/>
            <a:endCxn id="215" idx="3"/>
          </p:cNvCxnSpPr>
          <p:nvPr/>
        </p:nvCxnSpPr>
        <p:spPr>
          <a:xfrm rot="5400000">
            <a:off x="5727794" y="2170631"/>
            <a:ext cx="95251" cy="175513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CasellaDiTesto 118"/>
          <p:cNvSpPr txBox="1"/>
          <p:nvPr/>
        </p:nvSpPr>
        <p:spPr>
          <a:xfrm>
            <a:off x="397386" y="3443340"/>
            <a:ext cx="269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>
                <a:solidFill>
                  <a:srgbClr val="000000"/>
                </a:solidFill>
              </a:rPr>
              <a:t>Se il prodotto non è disponibile mediante Convenzioni </a:t>
            </a:r>
            <a:r>
              <a:rPr lang="it-IT" sz="900" dirty="0" smtClean="0">
                <a:solidFill>
                  <a:srgbClr val="000000"/>
                </a:solidFill>
              </a:rPr>
              <a:t>CONSIP </a:t>
            </a:r>
            <a:r>
              <a:rPr lang="it-IT" sz="900" dirty="0">
                <a:solidFill>
                  <a:srgbClr val="000000"/>
                </a:solidFill>
              </a:rPr>
              <a:t>e sul mercato elettronico per le PA, si ricorre all’affidamento diretto, richiedendo un preventivo alla ditta individuata</a:t>
            </a:r>
            <a:r>
              <a:rPr lang="it-IT" sz="900" dirty="0" smtClean="0">
                <a:solidFill>
                  <a:srgbClr val="000000"/>
                </a:solidFill>
              </a:rPr>
              <a:t>.</a:t>
            </a:r>
            <a:endParaRPr lang="it-IT" sz="900" dirty="0">
              <a:solidFill>
                <a:srgbClr val="000000"/>
              </a:solidFill>
            </a:endParaRPr>
          </a:p>
        </p:txBody>
      </p:sp>
      <p:sp>
        <p:nvSpPr>
          <p:cNvPr id="120" name="Ovale 119"/>
          <p:cNvSpPr/>
          <p:nvPr/>
        </p:nvSpPr>
        <p:spPr>
          <a:xfrm>
            <a:off x="157871" y="3399514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4</a:t>
            </a:r>
            <a:endParaRPr lang="it-IT" sz="800" b="1" dirty="0" smtClean="0"/>
          </a:p>
        </p:txBody>
      </p:sp>
      <p:sp>
        <p:nvSpPr>
          <p:cNvPr id="123" name="CasellaDiTesto 122"/>
          <p:cNvSpPr txBox="1"/>
          <p:nvPr/>
        </p:nvSpPr>
        <p:spPr>
          <a:xfrm>
            <a:off x="397386" y="4202157"/>
            <a:ext cx="269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>
                <a:solidFill>
                  <a:srgbClr val="000000"/>
                </a:solidFill>
              </a:rPr>
              <a:t>Ricevuta l’offerta dalla ditta individuata, l’Ufficio </a:t>
            </a:r>
            <a:r>
              <a:rPr lang="it-IT" sz="900" dirty="0" smtClean="0">
                <a:solidFill>
                  <a:srgbClr val="000000"/>
                </a:solidFill>
              </a:rPr>
              <a:t>Acquisti </a:t>
            </a:r>
            <a:r>
              <a:rPr lang="it-IT" sz="900" dirty="0">
                <a:solidFill>
                  <a:srgbClr val="000000"/>
                </a:solidFill>
              </a:rPr>
              <a:t>verifica la congruità del preventivo per le medesime tipologie di beni e/o servizi.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</a:rPr>
              <a:t>Se l’acquisto è di importo superiore a 500 Euro, l’Ufficio Acquisti predispone la determina (si veda quindi fase 2</a:t>
            </a:r>
            <a:r>
              <a:rPr lang="it-IT" sz="900" dirty="0" smtClean="0">
                <a:solidFill>
                  <a:srgbClr val="000000"/>
                </a:solidFill>
              </a:rPr>
              <a:t>).</a:t>
            </a:r>
            <a:endParaRPr lang="it-IT" sz="900" dirty="0">
              <a:solidFill>
                <a:srgbClr val="000000"/>
              </a:solidFill>
            </a:endParaRPr>
          </a:p>
        </p:txBody>
      </p:sp>
      <p:sp>
        <p:nvSpPr>
          <p:cNvPr id="124" name="Ovale 123"/>
          <p:cNvSpPr/>
          <p:nvPr/>
        </p:nvSpPr>
        <p:spPr>
          <a:xfrm>
            <a:off x="157871" y="4151981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5</a:t>
            </a:r>
            <a:endParaRPr lang="it-IT" sz="800" b="1" dirty="0" smtClean="0"/>
          </a:p>
        </p:txBody>
      </p:sp>
      <p:cxnSp>
        <p:nvCxnSpPr>
          <p:cNvPr id="126" name="Connettore 4 125"/>
          <p:cNvCxnSpPr/>
          <p:nvPr/>
        </p:nvCxnSpPr>
        <p:spPr>
          <a:xfrm rot="10800000" flipV="1">
            <a:off x="3632265" y="3926016"/>
            <a:ext cx="1778711" cy="250739"/>
          </a:xfrm>
          <a:prstGeom prst="bentConnector3">
            <a:avLst>
              <a:gd name="adj1" fmla="val 20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CasellaDiTesto 141"/>
          <p:cNvSpPr txBox="1"/>
          <p:nvPr/>
        </p:nvSpPr>
        <p:spPr>
          <a:xfrm>
            <a:off x="400492" y="5730933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Quindi, se si tratta di fornitura di merce, una volta che questa viene consegnata, si verifica la conformità (quantità e qualità) tra merce, bolla di trasporto e ordine. </a:t>
            </a:r>
            <a:endParaRPr lang="it-IT" sz="900" dirty="0"/>
          </a:p>
        </p:txBody>
      </p:sp>
      <p:sp>
        <p:nvSpPr>
          <p:cNvPr id="146" name="Ovale 145"/>
          <p:cNvSpPr/>
          <p:nvPr/>
        </p:nvSpPr>
        <p:spPr>
          <a:xfrm>
            <a:off x="167682" y="5693462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7</a:t>
            </a:r>
            <a:endParaRPr lang="it-IT" sz="800" b="1" dirty="0" smtClean="0"/>
          </a:p>
        </p:txBody>
      </p:sp>
      <p:cxnSp>
        <p:nvCxnSpPr>
          <p:cNvPr id="147" name="Connettore 1 146"/>
          <p:cNvCxnSpPr>
            <a:stCxn id="231" idx="2"/>
            <a:endCxn id="233" idx="0"/>
          </p:cNvCxnSpPr>
          <p:nvPr/>
        </p:nvCxnSpPr>
        <p:spPr>
          <a:xfrm>
            <a:off x="5064214" y="4594381"/>
            <a:ext cx="4108" cy="83077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397386" y="5238394"/>
            <a:ext cx="26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Una volta autorizzato a procedere, l’Ufficio Acquisti Economato comunica l’esito alla ditta individuata.</a:t>
            </a:r>
            <a:endParaRPr lang="it-IT" sz="900" dirty="0">
              <a:solidFill>
                <a:srgbClr val="000000"/>
              </a:solidFill>
            </a:endParaRPr>
          </a:p>
        </p:txBody>
      </p:sp>
      <p:sp>
        <p:nvSpPr>
          <p:cNvPr id="153" name="Ovale 152"/>
          <p:cNvSpPr/>
          <p:nvPr/>
        </p:nvSpPr>
        <p:spPr>
          <a:xfrm>
            <a:off x="157871" y="5200918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6</a:t>
            </a:r>
            <a:endParaRPr lang="it-IT" sz="800" b="1" dirty="0" smtClean="0"/>
          </a:p>
        </p:txBody>
      </p:sp>
      <p:sp>
        <p:nvSpPr>
          <p:cNvPr id="154" name="Processo 153"/>
          <p:cNvSpPr/>
          <p:nvPr/>
        </p:nvSpPr>
        <p:spPr>
          <a:xfrm>
            <a:off x="5874652" y="5344513"/>
            <a:ext cx="930732" cy="30479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APPROVAZIONE</a:t>
            </a:r>
          </a:p>
          <a:p>
            <a:pPr algn="ctr"/>
            <a:r>
              <a:rPr lang="it-IT" sz="800" dirty="0" smtClean="0"/>
              <a:t>PROVVEDIMENTO</a:t>
            </a:r>
            <a:endParaRPr lang="it-IT" sz="800" dirty="0"/>
          </a:p>
        </p:txBody>
      </p:sp>
      <p:sp>
        <p:nvSpPr>
          <p:cNvPr id="162" name="Ovale 161"/>
          <p:cNvSpPr/>
          <p:nvPr/>
        </p:nvSpPr>
        <p:spPr>
          <a:xfrm>
            <a:off x="4975393" y="3835024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4</a:t>
            </a:r>
            <a:endParaRPr lang="it-IT" sz="800" b="1" dirty="0" smtClean="0"/>
          </a:p>
        </p:txBody>
      </p:sp>
      <p:sp>
        <p:nvSpPr>
          <p:cNvPr id="163" name="Ovale 162"/>
          <p:cNvSpPr/>
          <p:nvPr/>
        </p:nvSpPr>
        <p:spPr>
          <a:xfrm>
            <a:off x="3262959" y="4464156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5</a:t>
            </a:r>
            <a:endParaRPr lang="it-IT" sz="800" b="1" dirty="0" smtClean="0"/>
          </a:p>
        </p:txBody>
      </p:sp>
      <p:sp>
        <p:nvSpPr>
          <p:cNvPr id="166" name="Processo 165"/>
          <p:cNvSpPr/>
          <p:nvPr/>
        </p:nvSpPr>
        <p:spPr>
          <a:xfrm>
            <a:off x="4379795" y="5374822"/>
            <a:ext cx="948250" cy="25038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COMUNICAZIONE ESITO</a:t>
            </a:r>
            <a:endParaRPr lang="it-IT" sz="800" dirty="0"/>
          </a:p>
        </p:txBody>
      </p:sp>
      <p:sp>
        <p:nvSpPr>
          <p:cNvPr id="169" name="CasellaDiTesto 168"/>
          <p:cNvSpPr txBox="1"/>
          <p:nvPr/>
        </p:nvSpPr>
        <p:spPr>
          <a:xfrm>
            <a:off x="3633795" y="5246145"/>
            <a:ext cx="87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 DITTA  INDIVIDUATA</a:t>
            </a:r>
            <a:endParaRPr lang="it-IT" sz="700" b="1" dirty="0"/>
          </a:p>
        </p:txBody>
      </p:sp>
      <p:cxnSp>
        <p:nvCxnSpPr>
          <p:cNvPr id="175" name="Connettore 1 174"/>
          <p:cNvCxnSpPr>
            <a:stCxn id="166" idx="1"/>
          </p:cNvCxnSpPr>
          <p:nvPr/>
        </p:nvCxnSpPr>
        <p:spPr>
          <a:xfrm flipH="1">
            <a:off x="3730351" y="5500017"/>
            <a:ext cx="649444" cy="6038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Connettore 1 175"/>
          <p:cNvCxnSpPr/>
          <p:nvPr/>
        </p:nvCxnSpPr>
        <p:spPr>
          <a:xfrm flipV="1">
            <a:off x="3726514" y="5402387"/>
            <a:ext cx="0" cy="198989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Connettore 4 177"/>
          <p:cNvCxnSpPr>
            <a:stCxn id="235" idx="3"/>
            <a:endCxn id="154" idx="0"/>
          </p:cNvCxnSpPr>
          <p:nvPr/>
        </p:nvCxnSpPr>
        <p:spPr>
          <a:xfrm>
            <a:off x="4301423" y="5112018"/>
            <a:ext cx="2038595" cy="232495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e 178"/>
          <p:cNvSpPr/>
          <p:nvPr/>
        </p:nvSpPr>
        <p:spPr>
          <a:xfrm>
            <a:off x="3372048" y="5315078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6</a:t>
            </a:r>
            <a:endParaRPr lang="it-IT" sz="800" b="1" dirty="0" smtClean="0"/>
          </a:p>
        </p:txBody>
      </p:sp>
      <p:cxnSp>
        <p:nvCxnSpPr>
          <p:cNvPr id="186" name="Connettore 1 185"/>
          <p:cNvCxnSpPr>
            <a:stCxn id="199" idx="6"/>
          </p:cNvCxnSpPr>
          <p:nvPr/>
        </p:nvCxnSpPr>
        <p:spPr>
          <a:xfrm>
            <a:off x="3917900" y="5930798"/>
            <a:ext cx="3301004" cy="0"/>
          </a:xfrm>
          <a:prstGeom prst="line">
            <a:avLst/>
          </a:prstGeom>
          <a:ln w="9525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Connettore 1 189"/>
          <p:cNvCxnSpPr>
            <a:endCxn id="199" idx="0"/>
          </p:cNvCxnSpPr>
          <p:nvPr/>
        </p:nvCxnSpPr>
        <p:spPr>
          <a:xfrm flipH="1">
            <a:off x="3725651" y="5601376"/>
            <a:ext cx="863" cy="152659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CasellaDiTesto 197"/>
          <p:cNvSpPr txBox="1"/>
          <p:nvPr/>
        </p:nvSpPr>
        <p:spPr>
          <a:xfrm>
            <a:off x="7061535" y="5658483"/>
            <a:ext cx="87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DA  DITTA  INDIVIDUATA</a:t>
            </a:r>
            <a:endParaRPr lang="it-IT" sz="700" b="1" dirty="0"/>
          </a:p>
        </p:txBody>
      </p:sp>
      <p:cxnSp>
        <p:nvCxnSpPr>
          <p:cNvPr id="201" name="Connettore 1 200"/>
          <p:cNvCxnSpPr/>
          <p:nvPr/>
        </p:nvCxnSpPr>
        <p:spPr>
          <a:xfrm flipH="1">
            <a:off x="7218904" y="5930798"/>
            <a:ext cx="591596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Connettore 1 209"/>
          <p:cNvCxnSpPr/>
          <p:nvPr/>
        </p:nvCxnSpPr>
        <p:spPr>
          <a:xfrm flipV="1">
            <a:off x="7810500" y="5831303"/>
            <a:ext cx="0" cy="198989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6" name="Immagine 215" descr="Pacch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82" y="5710679"/>
            <a:ext cx="398321" cy="280658"/>
          </a:xfrm>
          <a:prstGeom prst="rect">
            <a:avLst/>
          </a:prstGeom>
        </p:spPr>
      </p:pic>
      <p:sp>
        <p:nvSpPr>
          <p:cNvPr id="218" name="CasellaDiTesto 217"/>
          <p:cNvSpPr txBox="1"/>
          <p:nvPr/>
        </p:nvSpPr>
        <p:spPr>
          <a:xfrm>
            <a:off x="7933946" y="5563881"/>
            <a:ext cx="547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Merce</a:t>
            </a:r>
            <a:endParaRPr lang="it-IT" sz="800" dirty="0"/>
          </a:p>
        </p:txBody>
      </p:sp>
      <p:sp>
        <p:nvSpPr>
          <p:cNvPr id="219" name="CasellaDiTesto 218"/>
          <p:cNvSpPr txBox="1"/>
          <p:nvPr/>
        </p:nvSpPr>
        <p:spPr>
          <a:xfrm>
            <a:off x="8124992" y="6281393"/>
            <a:ext cx="637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MATCH</a:t>
            </a:r>
            <a:endParaRPr lang="it-IT" sz="800" b="1" dirty="0">
              <a:solidFill>
                <a:srgbClr val="FF0000"/>
              </a:solidFill>
            </a:endParaRPr>
          </a:p>
        </p:txBody>
      </p:sp>
      <p:sp>
        <p:nvSpPr>
          <p:cNvPr id="220" name="Documento 219"/>
          <p:cNvSpPr/>
          <p:nvPr/>
        </p:nvSpPr>
        <p:spPr>
          <a:xfrm>
            <a:off x="8633387" y="5999125"/>
            <a:ext cx="610667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ORDINE</a:t>
            </a:r>
            <a:endParaRPr lang="it-IT" sz="800" dirty="0"/>
          </a:p>
        </p:txBody>
      </p:sp>
      <p:sp>
        <p:nvSpPr>
          <p:cNvPr id="221" name="Documento 220"/>
          <p:cNvSpPr/>
          <p:nvPr/>
        </p:nvSpPr>
        <p:spPr>
          <a:xfrm>
            <a:off x="7671206" y="6002492"/>
            <a:ext cx="610667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DDT</a:t>
            </a:r>
            <a:endParaRPr lang="it-IT" sz="800" dirty="0"/>
          </a:p>
        </p:txBody>
      </p:sp>
      <p:cxnSp>
        <p:nvCxnSpPr>
          <p:cNvPr id="222" name="Connettore 1 221"/>
          <p:cNvCxnSpPr>
            <a:endCxn id="221" idx="3"/>
          </p:cNvCxnSpPr>
          <p:nvPr/>
        </p:nvCxnSpPr>
        <p:spPr>
          <a:xfrm flipH="1">
            <a:off x="8281873" y="6173771"/>
            <a:ext cx="110450" cy="0"/>
          </a:xfrm>
          <a:prstGeom prst="line">
            <a:avLst/>
          </a:prstGeom>
          <a:ln w="952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Connettore 1 222"/>
          <p:cNvCxnSpPr/>
          <p:nvPr/>
        </p:nvCxnSpPr>
        <p:spPr>
          <a:xfrm>
            <a:off x="8392705" y="6121968"/>
            <a:ext cx="0" cy="107722"/>
          </a:xfrm>
          <a:prstGeom prst="line">
            <a:avLst/>
          </a:prstGeom>
          <a:ln w="952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Connettore 1 264"/>
          <p:cNvCxnSpPr/>
          <p:nvPr/>
        </p:nvCxnSpPr>
        <p:spPr>
          <a:xfrm>
            <a:off x="8526055" y="6121968"/>
            <a:ext cx="0" cy="107722"/>
          </a:xfrm>
          <a:prstGeom prst="line">
            <a:avLst/>
          </a:prstGeom>
          <a:ln w="952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Connettore 1 265"/>
          <p:cNvCxnSpPr>
            <a:stCxn id="220" idx="1"/>
          </p:cNvCxnSpPr>
          <p:nvPr/>
        </p:nvCxnSpPr>
        <p:spPr>
          <a:xfrm flipH="1">
            <a:off x="8522937" y="6170404"/>
            <a:ext cx="110450" cy="3367"/>
          </a:xfrm>
          <a:prstGeom prst="line">
            <a:avLst/>
          </a:prstGeom>
          <a:ln w="952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8" name="CasellaDiTesto 267"/>
          <p:cNvSpPr txBox="1"/>
          <p:nvPr/>
        </p:nvSpPr>
        <p:spPr>
          <a:xfrm>
            <a:off x="6997700" y="5872259"/>
            <a:ext cx="92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/>
              <a:t>Alla </a:t>
            </a:r>
          </a:p>
          <a:p>
            <a:pPr algn="ctr"/>
            <a:r>
              <a:rPr lang="it-IT" sz="800" dirty="0" smtClean="0"/>
              <a:t>consegna</a:t>
            </a:r>
            <a:endParaRPr lang="it-IT" sz="800" dirty="0"/>
          </a:p>
        </p:txBody>
      </p:sp>
      <p:sp>
        <p:nvSpPr>
          <p:cNvPr id="269" name="CasellaDiTesto 268"/>
          <p:cNvSpPr txBox="1"/>
          <p:nvPr/>
        </p:nvSpPr>
        <p:spPr>
          <a:xfrm>
            <a:off x="3738040" y="5764276"/>
            <a:ext cx="1858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fornitura di merce</a:t>
            </a:r>
            <a:endParaRPr lang="it-IT" sz="700" dirty="0"/>
          </a:p>
        </p:txBody>
      </p:sp>
      <p:cxnSp>
        <p:nvCxnSpPr>
          <p:cNvPr id="270" name="Connettore 4 269"/>
          <p:cNvCxnSpPr>
            <a:stCxn id="199" idx="2"/>
          </p:cNvCxnSpPr>
          <p:nvPr/>
        </p:nvCxnSpPr>
        <p:spPr>
          <a:xfrm rot="10800000" flipV="1">
            <a:off x="3200401" y="5930798"/>
            <a:ext cx="333000" cy="908152"/>
          </a:xfrm>
          <a:prstGeom prst="bentConnector2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" name="Ovale 275"/>
          <p:cNvSpPr/>
          <p:nvPr/>
        </p:nvSpPr>
        <p:spPr>
          <a:xfrm>
            <a:off x="8351428" y="5734322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7</a:t>
            </a:r>
            <a:endParaRPr lang="it-IT" sz="800" b="1" dirty="0" smtClean="0"/>
          </a:p>
        </p:txBody>
      </p:sp>
      <p:cxnSp>
        <p:nvCxnSpPr>
          <p:cNvPr id="277" name="Connettore 1 276"/>
          <p:cNvCxnSpPr>
            <a:stCxn id="219" idx="2"/>
          </p:cNvCxnSpPr>
          <p:nvPr/>
        </p:nvCxnSpPr>
        <p:spPr>
          <a:xfrm>
            <a:off x="8443938" y="6496837"/>
            <a:ext cx="0" cy="342113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Connettore 4 281"/>
          <p:cNvCxnSpPr>
            <a:stCxn id="221" idx="1"/>
          </p:cNvCxnSpPr>
          <p:nvPr/>
        </p:nvCxnSpPr>
        <p:spPr>
          <a:xfrm rot="10800000" flipV="1">
            <a:off x="7385050" y="6173770"/>
            <a:ext cx="286156" cy="665179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34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Connettore 4 149"/>
          <p:cNvCxnSpPr>
            <a:endCxn id="61" idx="1"/>
          </p:cNvCxnSpPr>
          <p:nvPr/>
        </p:nvCxnSpPr>
        <p:spPr>
          <a:xfrm rot="16200000" flipH="1">
            <a:off x="2834237" y="1258445"/>
            <a:ext cx="1470245" cy="73791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olo 1"/>
          <p:cNvSpPr txBox="1">
            <a:spLocks/>
          </p:cNvSpPr>
          <p:nvPr/>
        </p:nvSpPr>
        <p:spPr>
          <a:xfrm>
            <a:off x="3063902" y="470483"/>
            <a:ext cx="2407699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Ufficio Acquisti Economato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208" y="1027425"/>
            <a:ext cx="2688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Se non ci sono anomalie si carica la bolla di trasporto sul database (programma contabilità); se ci sono anomalie, invece, il Magazzino contatta l’Ufficio Acquisti Economato che fa la contestazione al fornitore. </a:t>
            </a:r>
          </a:p>
        </p:txBody>
      </p:sp>
      <p:sp>
        <p:nvSpPr>
          <p:cNvPr id="6" name="Ovale 5"/>
          <p:cNvSpPr/>
          <p:nvPr/>
        </p:nvSpPr>
        <p:spPr>
          <a:xfrm>
            <a:off x="164398" y="1897712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9</a:t>
            </a:r>
            <a:endParaRPr lang="it-IT" sz="8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397385" y="1929417"/>
            <a:ext cx="2688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Se si tratta di una fornitura di servizio, invece, eventuali difformità sono individuate attraverso un monitoraggio periodico e, su segnalazione pervenute, l’Ufficio Acquisti procede alla contestazione al fornitore.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400" y="6681685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2629" y="2755900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8242406" y="1032961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cxnSp>
        <p:nvCxnSpPr>
          <p:cNvPr id="44" name="Connettore 4 43"/>
          <p:cNvCxnSpPr>
            <a:stCxn id="43" idx="6"/>
            <a:endCxn id="52" idx="0"/>
          </p:cNvCxnSpPr>
          <p:nvPr/>
        </p:nvCxnSpPr>
        <p:spPr>
          <a:xfrm>
            <a:off x="8626905" y="1209724"/>
            <a:ext cx="239671" cy="440908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rocesso 45"/>
          <p:cNvSpPr/>
          <p:nvPr/>
        </p:nvSpPr>
        <p:spPr>
          <a:xfrm>
            <a:off x="4387177" y="1658653"/>
            <a:ext cx="937635" cy="25619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CONTESTAZIONE</a:t>
            </a:r>
            <a:endParaRPr lang="it-IT" sz="800" dirty="0"/>
          </a:p>
        </p:txBody>
      </p:sp>
      <p:sp>
        <p:nvSpPr>
          <p:cNvPr id="52" name="Processo 51"/>
          <p:cNvSpPr/>
          <p:nvPr/>
        </p:nvSpPr>
        <p:spPr>
          <a:xfrm>
            <a:off x="8460056" y="1650632"/>
            <a:ext cx="813040" cy="25786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AVVISO </a:t>
            </a:r>
          </a:p>
          <a:p>
            <a:pPr algn="ctr"/>
            <a:r>
              <a:rPr lang="it-IT" sz="800" dirty="0" smtClean="0"/>
              <a:t>UFF. ACQUISTI</a:t>
            </a:r>
            <a:endParaRPr lang="it-IT" sz="800" dirty="0"/>
          </a:p>
        </p:txBody>
      </p:sp>
      <p:cxnSp>
        <p:nvCxnSpPr>
          <p:cNvPr id="53" name="Connettore 1 52"/>
          <p:cNvCxnSpPr>
            <a:stCxn id="46" idx="1"/>
          </p:cNvCxnSpPr>
          <p:nvPr/>
        </p:nvCxnSpPr>
        <p:spPr>
          <a:xfrm flipH="1">
            <a:off x="3814207" y="1786751"/>
            <a:ext cx="572970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3814207" y="1659115"/>
            <a:ext cx="0" cy="2557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3717676" y="1522291"/>
            <a:ext cx="75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</a:t>
            </a:r>
          </a:p>
          <a:p>
            <a:pPr algn="ctr"/>
            <a:r>
              <a:rPr lang="it-IT" sz="700" b="1" dirty="0" smtClean="0"/>
              <a:t>FORNITORE</a:t>
            </a:r>
            <a:endParaRPr lang="it-IT" sz="700" b="1" dirty="0"/>
          </a:p>
        </p:txBody>
      </p:sp>
      <p:cxnSp>
        <p:nvCxnSpPr>
          <p:cNvPr id="56" name="Connettore 2 55"/>
          <p:cNvCxnSpPr>
            <a:stCxn id="52" idx="1"/>
            <a:endCxn id="46" idx="3"/>
          </p:cNvCxnSpPr>
          <p:nvPr/>
        </p:nvCxnSpPr>
        <p:spPr>
          <a:xfrm flipH="1">
            <a:off x="5324812" y="1779566"/>
            <a:ext cx="3135244" cy="718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4 56"/>
          <p:cNvCxnSpPr>
            <a:endCxn id="68" idx="2"/>
          </p:cNvCxnSpPr>
          <p:nvPr/>
        </p:nvCxnSpPr>
        <p:spPr>
          <a:xfrm rot="16200000" flipH="1">
            <a:off x="7188731" y="1048272"/>
            <a:ext cx="674632" cy="362645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6894959" y="1402848"/>
            <a:ext cx="12537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Inserito</a:t>
            </a:r>
            <a:endParaRPr lang="it-IT" sz="700" dirty="0"/>
          </a:p>
        </p:txBody>
      </p:sp>
      <p:sp>
        <p:nvSpPr>
          <p:cNvPr id="61" name="Processo 60"/>
          <p:cNvSpPr/>
          <p:nvPr/>
        </p:nvSpPr>
        <p:spPr>
          <a:xfrm>
            <a:off x="3938314" y="2234425"/>
            <a:ext cx="937635" cy="25619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CONTESTAZIONE</a:t>
            </a:r>
            <a:endParaRPr lang="it-IT" sz="8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4732342" y="2096054"/>
            <a:ext cx="83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</a:t>
            </a:r>
          </a:p>
          <a:p>
            <a:pPr algn="ctr"/>
            <a:r>
              <a:rPr lang="it-IT" sz="700" b="1" dirty="0" smtClean="0"/>
              <a:t>FORNITORE</a:t>
            </a:r>
            <a:endParaRPr lang="it-IT" sz="700" b="1" dirty="0"/>
          </a:p>
        </p:txBody>
      </p:sp>
      <p:cxnSp>
        <p:nvCxnSpPr>
          <p:cNvPr id="66" name="Connettore 1 65"/>
          <p:cNvCxnSpPr>
            <a:endCxn id="61" idx="3"/>
          </p:cNvCxnSpPr>
          <p:nvPr/>
        </p:nvCxnSpPr>
        <p:spPr>
          <a:xfrm flipH="1">
            <a:off x="4875949" y="2362523"/>
            <a:ext cx="519934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V="1">
            <a:off x="5395883" y="2245404"/>
            <a:ext cx="0" cy="2557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9" name="Immagine 68" descr="logo_c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sp>
        <p:nvSpPr>
          <p:cNvPr id="70" name="Processo 69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71" name="Connettore 1 70"/>
          <p:cNvCxnSpPr/>
          <p:nvPr/>
        </p:nvCxnSpPr>
        <p:spPr>
          <a:xfrm>
            <a:off x="3053300" y="473683"/>
            <a:ext cx="0" cy="228221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04. PROCESSO “AFFIDAMENTO DIRETTO E VALUTAZIONE CONFORMITÁ” (segue)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73" name="Connettore 1 72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Ovale 73"/>
          <p:cNvSpPr/>
          <p:nvPr/>
        </p:nvSpPr>
        <p:spPr>
          <a:xfrm>
            <a:off x="164398" y="996304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8</a:t>
            </a:r>
          </a:p>
        </p:txBody>
      </p:sp>
      <p:cxnSp>
        <p:nvCxnSpPr>
          <p:cNvPr id="75" name="Connettore 1 74"/>
          <p:cNvCxnSpPr/>
          <p:nvPr/>
        </p:nvCxnSpPr>
        <p:spPr>
          <a:xfrm flipH="1">
            <a:off x="119600" y="467332"/>
            <a:ext cx="2" cy="228856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9314522" y="470483"/>
            <a:ext cx="0" cy="228541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5471600" y="473683"/>
            <a:ext cx="1" cy="228221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7225254" y="470483"/>
            <a:ext cx="10651" cy="228541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119600" y="470482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itolo 1"/>
          <p:cNvSpPr txBox="1">
            <a:spLocks/>
          </p:cNvSpPr>
          <p:nvPr/>
        </p:nvSpPr>
        <p:spPr>
          <a:xfrm>
            <a:off x="7225254" y="470483"/>
            <a:ext cx="2089268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Magazzino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90" name="Titolo 1"/>
          <p:cNvSpPr txBox="1">
            <a:spLocks/>
          </p:cNvSpPr>
          <p:nvPr/>
        </p:nvSpPr>
        <p:spPr>
          <a:xfrm>
            <a:off x="5471601" y="473683"/>
            <a:ext cx="1753653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Direttore Generale</a:t>
            </a:r>
          </a:p>
          <a:p>
            <a:r>
              <a:rPr lang="it-IT" sz="1200" b="1" dirty="0">
                <a:solidFill>
                  <a:srgbClr val="000000"/>
                </a:solidFill>
              </a:rPr>
              <a:t>e</a:t>
            </a:r>
            <a:r>
              <a:rPr lang="it-IT" sz="1200" b="1" dirty="0" smtClean="0">
                <a:solidFill>
                  <a:srgbClr val="000000"/>
                </a:solidFill>
              </a:rPr>
              <a:t> Segreteria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8242407" y="1038903"/>
            <a:ext cx="12537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anomalie</a:t>
            </a:r>
            <a:endParaRPr lang="it-IT" sz="700" dirty="0"/>
          </a:p>
        </p:txBody>
      </p:sp>
      <p:cxnSp>
        <p:nvCxnSpPr>
          <p:cNvPr id="84" name="Connettore 1 83"/>
          <p:cNvCxnSpPr>
            <a:endCxn id="43" idx="0"/>
          </p:cNvCxnSpPr>
          <p:nvPr/>
        </p:nvCxnSpPr>
        <p:spPr>
          <a:xfrm>
            <a:off x="8434656" y="892278"/>
            <a:ext cx="0" cy="140683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4 92"/>
          <p:cNvCxnSpPr>
            <a:stCxn id="43" idx="2"/>
            <a:endCxn id="68" idx="1"/>
          </p:cNvCxnSpPr>
          <p:nvPr/>
        </p:nvCxnSpPr>
        <p:spPr>
          <a:xfrm rot="10800000" flipV="1">
            <a:off x="7917318" y="1209724"/>
            <a:ext cx="325088" cy="180424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7326980" y="1039444"/>
            <a:ext cx="12537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conformità</a:t>
            </a:r>
            <a:endParaRPr lang="it-IT" sz="700" dirty="0"/>
          </a:p>
        </p:txBody>
      </p:sp>
      <p:sp>
        <p:nvSpPr>
          <p:cNvPr id="117" name="Ovale 116"/>
          <p:cNvSpPr/>
          <p:nvPr/>
        </p:nvSpPr>
        <p:spPr>
          <a:xfrm>
            <a:off x="8168528" y="1402848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8</a:t>
            </a:r>
          </a:p>
        </p:txBody>
      </p:sp>
      <p:grpSp>
        <p:nvGrpSpPr>
          <p:cNvPr id="118" name="Gruppo 117"/>
          <p:cNvGrpSpPr/>
          <p:nvPr/>
        </p:nvGrpSpPr>
        <p:grpSpPr>
          <a:xfrm>
            <a:off x="181168" y="3125662"/>
            <a:ext cx="7520562" cy="209580"/>
            <a:chOff x="186346" y="6352509"/>
            <a:chExt cx="7520562" cy="209580"/>
          </a:xfrm>
        </p:grpSpPr>
        <p:grpSp>
          <p:nvGrpSpPr>
            <p:cNvPr id="119" name="Gruppo 118"/>
            <p:cNvGrpSpPr/>
            <p:nvPr/>
          </p:nvGrpSpPr>
          <p:grpSpPr>
            <a:xfrm>
              <a:off x="186346" y="6352509"/>
              <a:ext cx="7520562" cy="209580"/>
              <a:chOff x="96300" y="3366972"/>
              <a:chExt cx="7520562" cy="209580"/>
            </a:xfrm>
          </p:grpSpPr>
          <p:sp>
            <p:nvSpPr>
              <p:cNvPr id="121" name="Ovale 120"/>
              <p:cNvSpPr/>
              <p:nvPr/>
            </p:nvSpPr>
            <p:spPr>
              <a:xfrm>
                <a:off x="3387059" y="3382763"/>
                <a:ext cx="198558" cy="171907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800" b="1" dirty="0" smtClean="0"/>
              </a:p>
            </p:txBody>
          </p:sp>
          <p:grpSp>
            <p:nvGrpSpPr>
              <p:cNvPr id="122" name="Gruppo 121"/>
              <p:cNvGrpSpPr/>
              <p:nvPr/>
            </p:nvGrpSpPr>
            <p:grpSpPr>
              <a:xfrm>
                <a:off x="96300" y="3366972"/>
                <a:ext cx="7520562" cy="209580"/>
                <a:chOff x="96300" y="3366972"/>
                <a:chExt cx="7520562" cy="209580"/>
              </a:xfrm>
            </p:grpSpPr>
            <p:sp>
              <p:nvSpPr>
                <p:cNvPr id="123" name="CasellaDiTesto 122"/>
                <p:cNvSpPr txBox="1"/>
                <p:nvPr/>
              </p:nvSpPr>
              <p:spPr>
                <a:xfrm>
                  <a:off x="3547520" y="3371772"/>
                  <a:ext cx="79097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700" dirty="0" smtClean="0"/>
                    <a:t>Alternative</a:t>
                  </a:r>
                  <a:endParaRPr lang="it-IT" sz="700" dirty="0"/>
                </a:p>
              </p:txBody>
            </p:sp>
            <p:grpSp>
              <p:nvGrpSpPr>
                <p:cNvPr id="124" name="Gruppo 123"/>
                <p:cNvGrpSpPr/>
                <p:nvPr/>
              </p:nvGrpSpPr>
              <p:grpSpPr>
                <a:xfrm>
                  <a:off x="96300" y="3366972"/>
                  <a:ext cx="7520562" cy="209580"/>
                  <a:chOff x="44851" y="6464188"/>
                  <a:chExt cx="7520562" cy="209580"/>
                </a:xfrm>
              </p:grpSpPr>
              <p:sp>
                <p:nvSpPr>
                  <p:cNvPr id="125" name="CasellaDiTesto 124"/>
                  <p:cNvSpPr txBox="1"/>
                  <p:nvPr/>
                </p:nvSpPr>
                <p:spPr>
                  <a:xfrm>
                    <a:off x="2646235" y="6473713"/>
                    <a:ext cx="790975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700" dirty="0" smtClean="0"/>
                      <a:t>Data-base</a:t>
                    </a:r>
                    <a:endParaRPr lang="it-IT" sz="700" dirty="0"/>
                  </a:p>
                </p:txBody>
              </p:sp>
              <p:grpSp>
                <p:nvGrpSpPr>
                  <p:cNvPr id="126" name="Gruppo 125"/>
                  <p:cNvGrpSpPr/>
                  <p:nvPr/>
                </p:nvGrpSpPr>
                <p:grpSpPr>
                  <a:xfrm>
                    <a:off x="44851" y="6464188"/>
                    <a:ext cx="7520562" cy="209213"/>
                    <a:chOff x="-37699" y="6437114"/>
                    <a:chExt cx="7520562" cy="209213"/>
                  </a:xfrm>
                </p:grpSpPr>
                <p:pic>
                  <p:nvPicPr>
                    <p:cNvPr id="127" name="Immagine 126" descr="skd188257sdc.pn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82923" y="6452128"/>
                      <a:ext cx="208652" cy="1882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8" name="CasellaDiTesto 127"/>
                    <p:cNvSpPr txBox="1"/>
                    <p:nvPr/>
                  </p:nvSpPr>
                  <p:spPr>
                    <a:xfrm>
                      <a:off x="5548742" y="6441880"/>
                      <a:ext cx="79097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Trasmissione</a:t>
                      </a:r>
                      <a:endParaRPr lang="it-IT" sz="700" dirty="0"/>
                    </a:p>
                  </p:txBody>
                </p:sp>
                <p:sp>
                  <p:nvSpPr>
                    <p:cNvPr id="129" name="CasellaDiTesto 128"/>
                    <p:cNvSpPr txBox="1"/>
                    <p:nvPr/>
                  </p:nvSpPr>
                  <p:spPr>
                    <a:xfrm>
                      <a:off x="1683781" y="6441880"/>
                      <a:ext cx="79097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Documenti</a:t>
                      </a:r>
                      <a:endParaRPr lang="it-IT" sz="700" dirty="0"/>
                    </a:p>
                  </p:txBody>
                </p:sp>
                <p:sp>
                  <p:nvSpPr>
                    <p:cNvPr id="130" name="CasellaDiTesto 129"/>
                    <p:cNvSpPr txBox="1"/>
                    <p:nvPr/>
                  </p:nvSpPr>
                  <p:spPr>
                    <a:xfrm>
                      <a:off x="-37699" y="6437114"/>
                      <a:ext cx="65043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b="1" dirty="0" smtClean="0"/>
                        <a:t>LEGENDA:</a:t>
                      </a:r>
                    </a:p>
                  </p:txBody>
                </p:sp>
                <p:sp>
                  <p:nvSpPr>
                    <p:cNvPr id="131" name="Processo 130"/>
                    <p:cNvSpPr/>
                    <p:nvPr/>
                  </p:nvSpPr>
                  <p:spPr>
                    <a:xfrm>
                      <a:off x="638352" y="6448229"/>
                      <a:ext cx="215154" cy="172823"/>
                    </a:xfrm>
                    <a:prstGeom prst="flowChartProcess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it-IT" sz="800" dirty="0" smtClean="0"/>
                    </a:p>
                  </p:txBody>
                </p:sp>
                <p:sp>
                  <p:nvSpPr>
                    <p:cNvPr id="132" name="CasellaDiTesto 131"/>
                    <p:cNvSpPr txBox="1"/>
                    <p:nvPr/>
                  </p:nvSpPr>
                  <p:spPr>
                    <a:xfrm>
                      <a:off x="819179" y="6445914"/>
                      <a:ext cx="60996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Azioni</a:t>
                      </a:r>
                      <a:endParaRPr lang="it-IT" sz="700" dirty="0"/>
                    </a:p>
                  </p:txBody>
                </p:sp>
                <p:sp>
                  <p:nvSpPr>
                    <p:cNvPr id="133" name="Documento multiplo 132"/>
                    <p:cNvSpPr/>
                    <p:nvPr/>
                  </p:nvSpPr>
                  <p:spPr>
                    <a:xfrm>
                      <a:off x="1429144" y="6455096"/>
                      <a:ext cx="283382" cy="182073"/>
                    </a:xfrm>
                    <a:prstGeom prst="flowChartMultidocumen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800" dirty="0"/>
                    </a:p>
                  </p:txBody>
                </p:sp>
                <p:sp>
                  <p:nvSpPr>
                    <p:cNvPr id="134" name="CasellaDiTesto 133"/>
                    <p:cNvSpPr txBox="1"/>
                    <p:nvPr/>
                  </p:nvSpPr>
                  <p:spPr>
                    <a:xfrm>
                      <a:off x="4317605" y="6441914"/>
                      <a:ext cx="111302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Procedura informatica</a:t>
                      </a:r>
                      <a:endParaRPr lang="it-IT" sz="700" dirty="0"/>
                    </a:p>
                  </p:txBody>
                </p:sp>
                <p:cxnSp>
                  <p:nvCxnSpPr>
                    <p:cNvPr id="135" name="Connettore 1 134"/>
                    <p:cNvCxnSpPr/>
                    <p:nvPr/>
                  </p:nvCxnSpPr>
                  <p:spPr>
                    <a:xfrm>
                      <a:off x="6329772" y="6554874"/>
                      <a:ext cx="149025" cy="0"/>
                    </a:xfrm>
                    <a:prstGeom prst="line">
                      <a:avLst/>
                    </a:prstGeom>
                    <a:ln w="9525" cmpd="sng">
                      <a:prstDash val="sysDash"/>
                    </a:ln>
                    <a:effectLst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Connettore 1 135"/>
                    <p:cNvCxnSpPr/>
                    <p:nvPr/>
                  </p:nvCxnSpPr>
                  <p:spPr>
                    <a:xfrm>
                      <a:off x="5440831" y="6554874"/>
                      <a:ext cx="155536" cy="0"/>
                    </a:xfrm>
                    <a:prstGeom prst="line">
                      <a:avLst/>
                    </a:prstGeom>
                    <a:ln w="9525" cmpd="sng"/>
                    <a:effectLst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7" name="CasellaDiTesto 136"/>
                    <p:cNvSpPr txBox="1"/>
                    <p:nvPr/>
                  </p:nvSpPr>
                  <p:spPr>
                    <a:xfrm>
                      <a:off x="6424569" y="6446272"/>
                      <a:ext cx="1058294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Elaborazione/Sequenza</a:t>
                      </a:r>
                      <a:endParaRPr lang="it-IT" sz="700" dirty="0"/>
                    </a:p>
                  </p:txBody>
                </p:sp>
              </p:grpSp>
            </p:grpSp>
          </p:grpSp>
        </p:grpSp>
        <p:sp>
          <p:nvSpPr>
            <p:cNvPr id="120" name="Disco magnetico 119"/>
            <p:cNvSpPr/>
            <p:nvPr/>
          </p:nvSpPr>
          <p:spPr>
            <a:xfrm>
              <a:off x="2621171" y="6358134"/>
              <a:ext cx="214243" cy="20323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800" dirty="0"/>
            </a:p>
          </p:txBody>
        </p:sp>
      </p:grpSp>
      <p:sp>
        <p:nvSpPr>
          <p:cNvPr id="148" name="CasellaDiTesto 147"/>
          <p:cNvSpPr txBox="1"/>
          <p:nvPr/>
        </p:nvSpPr>
        <p:spPr>
          <a:xfrm>
            <a:off x="3072991" y="1992966"/>
            <a:ext cx="1118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fornitura di servizio </a:t>
            </a:r>
          </a:p>
          <a:p>
            <a:pPr algn="ctr"/>
            <a:r>
              <a:rPr lang="it-IT" sz="700" dirty="0" smtClean="0"/>
              <a:t>e si riscontrano </a:t>
            </a:r>
          </a:p>
          <a:p>
            <a:pPr algn="ctr"/>
            <a:r>
              <a:rPr lang="it-IT" sz="700" dirty="0" smtClean="0"/>
              <a:t>difformità</a:t>
            </a:r>
            <a:endParaRPr lang="it-IT" sz="700" dirty="0"/>
          </a:p>
        </p:txBody>
      </p:sp>
      <p:sp>
        <p:nvSpPr>
          <p:cNvPr id="158" name="Ovale 157"/>
          <p:cNvSpPr/>
          <p:nvPr/>
        </p:nvSpPr>
        <p:spPr>
          <a:xfrm>
            <a:off x="4958648" y="2403831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9</a:t>
            </a:r>
            <a:endParaRPr lang="it-IT" sz="800" b="1" dirty="0" smtClean="0"/>
          </a:p>
        </p:txBody>
      </p:sp>
      <p:sp>
        <p:nvSpPr>
          <p:cNvPr id="68" name="Disco magnetico 67"/>
          <p:cNvSpPr/>
          <p:nvPr/>
        </p:nvSpPr>
        <p:spPr>
          <a:xfrm>
            <a:off x="7707370" y="1390148"/>
            <a:ext cx="419895" cy="35352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700" dirty="0" smtClean="0"/>
              <a:t>OSRA</a:t>
            </a:r>
          </a:p>
          <a:p>
            <a:pPr algn="ctr"/>
            <a:r>
              <a:rPr lang="it-IT" sz="700" dirty="0" smtClean="0"/>
              <a:t>Contabile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317412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530</Words>
  <Application>Microsoft Macintosh PowerPoint</Application>
  <PresentationFormat>Personalizzato</PresentationFormat>
  <Paragraphs>105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Martina Oppedisano</dc:creator>
  <cp:lastModifiedBy>Martina Oppedisano</cp:lastModifiedBy>
  <cp:revision>59</cp:revision>
  <dcterms:created xsi:type="dcterms:W3CDTF">2014-04-05T11:53:30Z</dcterms:created>
  <dcterms:modified xsi:type="dcterms:W3CDTF">2014-12-01T14:39:13Z</dcterms:modified>
</cp:coreProperties>
</file>