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65" autoAdjust="0"/>
    <p:restoredTop sz="94660"/>
  </p:normalViewPr>
  <p:slideViewPr>
    <p:cSldViewPr snapToGrid="0" snapToObjects="1">
      <p:cViewPr>
        <p:scale>
          <a:sx n="200" d="100"/>
          <a:sy n="200" d="100"/>
        </p:scale>
        <p:origin x="-72" y="3540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71961-A0C4-9D40-BC52-8E6F31E4B67D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BA737-1A7F-E943-9472-AF629C13E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01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BA737-1A7F-E943-9472-AF629C13E4E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39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sz="1200" dirty="0" smtClean="0"/>
          </a:p>
          <a:p>
            <a:endParaRPr lang="it-IT" dirty="0" smtClean="0"/>
          </a:p>
          <a:p>
            <a:endParaRPr lang="it-IT" sz="1200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BA737-1A7F-E943-9472-AF629C13E4E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61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39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36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54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3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5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29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42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59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30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45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3D1EF-24C6-DA44-BC58-5A30AADA7E28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75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3289" y="5065983"/>
            <a:ext cx="2719665" cy="58943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Segreteria di Direzione consegna alla Segreteria di Presidenza e alla Segreteria Generale gli impaginati riguardanti i testi di loro competenza per le verifiche. </a:t>
            </a:r>
            <a:endParaRPr lang="it-IT" sz="900" dirty="0"/>
          </a:p>
        </p:txBody>
      </p:sp>
      <p:sp>
        <p:nvSpPr>
          <p:cNvPr id="109" name="CasellaDiTesto 108"/>
          <p:cNvSpPr txBox="1"/>
          <p:nvPr/>
        </p:nvSpPr>
        <p:spPr>
          <a:xfrm>
            <a:off x="3906731" y="1297938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Tra novembre e</a:t>
            </a:r>
          </a:p>
          <a:p>
            <a:pPr algn="ctr"/>
            <a:r>
              <a:rPr lang="it-IT" sz="700" dirty="0" smtClean="0"/>
              <a:t>dicembre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0467" y="997449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Alla fine di novembre di ogni anno la Segreteria di Presidenza invita i Presidenti degli OTCO, i GR e le Sezioni Nazionali a presentare, entro la seconda decade di gennaio dell’anno successivo,  la relazione sulla attività svolta  nell’anno precedente. </a:t>
            </a:r>
          </a:p>
        </p:txBody>
      </p:sp>
      <p:sp>
        <p:nvSpPr>
          <p:cNvPr id="5" name="Ovale 4"/>
          <p:cNvSpPr/>
          <p:nvPr/>
        </p:nvSpPr>
        <p:spPr>
          <a:xfrm>
            <a:off x="164398" y="9757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6" name="Connettore 1 5"/>
          <p:cNvCxnSpPr/>
          <p:nvPr/>
        </p:nvCxnSpPr>
        <p:spPr>
          <a:xfrm flipH="1">
            <a:off x="119600" y="467332"/>
            <a:ext cx="4" cy="63716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ocesso 6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053300" y="473683"/>
            <a:ext cx="0" cy="63652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29. PROCESSO “RAPPORTO DI ATTIVITÁ”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Immagine 10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2" name="Connettore 1 11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863175" y="470483"/>
            <a:ext cx="1" cy="63684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itolo 1"/>
          <p:cNvSpPr txBox="1">
            <a:spLocks/>
          </p:cNvSpPr>
          <p:nvPr/>
        </p:nvSpPr>
        <p:spPr>
          <a:xfrm>
            <a:off x="7962902" y="473683"/>
            <a:ext cx="1351624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Stampatore Rapporto Attività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96483" y="1925259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 testi di cui al punto precedente vengono </a:t>
            </a:r>
            <a:r>
              <a:rPr lang="it-IT" sz="900" dirty="0" smtClean="0">
                <a:solidFill>
                  <a:srgbClr val="000000"/>
                </a:solidFill>
              </a:rPr>
              <a:t>verificati dalla </a:t>
            </a:r>
            <a:r>
              <a:rPr lang="it-IT" sz="900" dirty="0" smtClean="0">
                <a:solidFill>
                  <a:srgbClr val="000000"/>
                </a:solidFill>
              </a:rPr>
              <a:t>Segreteria di Presidenza con il supporto di un consulente esterno. </a:t>
            </a:r>
          </a:p>
        </p:txBody>
      </p:sp>
      <p:sp>
        <p:nvSpPr>
          <p:cNvPr id="17" name="Ovale 16"/>
          <p:cNvSpPr/>
          <p:nvPr/>
        </p:nvSpPr>
        <p:spPr>
          <a:xfrm>
            <a:off x="164398" y="189431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21" name="CasellaDiTesto 20"/>
          <p:cNvSpPr txBox="1"/>
          <p:nvPr/>
        </p:nvSpPr>
        <p:spPr>
          <a:xfrm>
            <a:off x="396483" y="2499053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Nella prima decade di gennaio la Segreteria Generale predispone, in accordo con il Direttore, un timing  di lavorazione del Rapporto Attività </a:t>
            </a:r>
            <a:r>
              <a:rPr lang="it-IT" sz="900" dirty="0" smtClean="0">
                <a:solidFill>
                  <a:srgbClr val="000000"/>
                </a:solidFill>
              </a:rPr>
              <a:t>in cui vengono </a:t>
            </a:r>
            <a:r>
              <a:rPr lang="it-IT" sz="900" dirty="0" smtClean="0">
                <a:solidFill>
                  <a:srgbClr val="000000"/>
                </a:solidFill>
              </a:rPr>
              <a:t>individuati le tematiche, i testi e i grafici che </a:t>
            </a:r>
            <a:r>
              <a:rPr lang="it-IT" sz="900" dirty="0">
                <a:solidFill>
                  <a:srgbClr val="000000"/>
                </a:solidFill>
              </a:rPr>
              <a:t>gli Uffici </a:t>
            </a:r>
            <a:r>
              <a:rPr lang="it-IT" sz="900" dirty="0" smtClean="0">
                <a:solidFill>
                  <a:srgbClr val="000000"/>
                </a:solidFill>
              </a:rPr>
              <a:t>dovranno </a:t>
            </a:r>
            <a:r>
              <a:rPr lang="it-IT" sz="900" dirty="0" smtClean="0">
                <a:solidFill>
                  <a:srgbClr val="000000"/>
                </a:solidFill>
              </a:rPr>
              <a:t>predisporre entro la fine di gennaio.</a:t>
            </a:r>
          </a:p>
        </p:txBody>
      </p:sp>
      <p:sp>
        <p:nvSpPr>
          <p:cNvPr id="22" name="Ovale 21"/>
          <p:cNvSpPr/>
          <p:nvPr/>
        </p:nvSpPr>
        <p:spPr>
          <a:xfrm>
            <a:off x="164398" y="253234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396483" y="3394433"/>
            <a:ext cx="268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 testi così predisposti vengono verificati e rivisti dalla Segreteria Generale e dal Direttore.</a:t>
            </a:r>
          </a:p>
        </p:txBody>
      </p:sp>
      <p:sp>
        <p:nvSpPr>
          <p:cNvPr id="25" name="Ovale 24"/>
          <p:cNvSpPr/>
          <p:nvPr/>
        </p:nvSpPr>
        <p:spPr>
          <a:xfrm>
            <a:off x="164398" y="341970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28" name="CasellaDiTesto 27"/>
          <p:cNvSpPr txBox="1"/>
          <p:nvPr/>
        </p:nvSpPr>
        <p:spPr>
          <a:xfrm>
            <a:off x="434609" y="3816247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Entro la metà </a:t>
            </a:r>
            <a:r>
              <a:rPr lang="it-IT" sz="900" dirty="0" smtClean="0"/>
              <a:t>di febbraio </a:t>
            </a:r>
            <a:r>
              <a:rPr lang="it-IT" sz="900" dirty="0" smtClean="0"/>
              <a:t>i </a:t>
            </a:r>
            <a:r>
              <a:rPr lang="it-IT" sz="900" dirty="0" smtClean="0"/>
              <a:t>testi definitivi vengono trasmessi allo Stampatore per la predisposizione della prima </a:t>
            </a:r>
            <a:r>
              <a:rPr lang="it-IT" sz="900" dirty="0"/>
              <a:t>bozza del Rapporto </a:t>
            </a:r>
            <a:r>
              <a:rPr lang="it-IT" sz="900" dirty="0" smtClean="0"/>
              <a:t>Attività.</a:t>
            </a:r>
          </a:p>
        </p:txBody>
      </p:sp>
      <p:sp>
        <p:nvSpPr>
          <p:cNvPr id="29" name="Ovale 28"/>
          <p:cNvSpPr/>
          <p:nvPr/>
        </p:nvSpPr>
        <p:spPr>
          <a:xfrm>
            <a:off x="170748" y="386541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30" name="CasellaDiTesto 29"/>
          <p:cNvSpPr txBox="1"/>
          <p:nvPr/>
        </p:nvSpPr>
        <p:spPr>
          <a:xfrm>
            <a:off x="403290" y="4406492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Lo Stampatore del Rapporto Attività predispone </a:t>
            </a:r>
            <a:r>
              <a:rPr lang="it-IT" sz="900" dirty="0" smtClean="0">
                <a:solidFill>
                  <a:srgbClr val="000000"/>
                </a:solidFill>
              </a:rPr>
              <a:t>la </a:t>
            </a:r>
            <a:r>
              <a:rPr lang="it-IT" sz="900" dirty="0" smtClean="0">
                <a:solidFill>
                  <a:srgbClr val="000000"/>
                </a:solidFill>
              </a:rPr>
              <a:t>prima bozza e, entro fine febbraio, la trasmette alla Segreteria di Direzione per le verifiche dei testi impaginati. </a:t>
            </a:r>
          </a:p>
        </p:txBody>
      </p:sp>
      <p:sp>
        <p:nvSpPr>
          <p:cNvPr id="31" name="Ovale 30"/>
          <p:cNvSpPr/>
          <p:nvPr/>
        </p:nvSpPr>
        <p:spPr>
          <a:xfrm>
            <a:off x="164398" y="447531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sp>
        <p:nvSpPr>
          <p:cNvPr id="32" name="Titolo 1"/>
          <p:cNvSpPr txBox="1">
            <a:spLocks/>
          </p:cNvSpPr>
          <p:nvPr/>
        </p:nvSpPr>
        <p:spPr>
          <a:xfrm>
            <a:off x="3053303" y="476974"/>
            <a:ext cx="180987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di Presidenza e Consulente Esterno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96482" y="5609409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prima bozza con le correzioni degli uffici viene inviata allo Stampatore dalla Segreteria di Direzione entro tre giorni dal ricevimento della stessa.</a:t>
            </a:r>
            <a:endParaRPr lang="it-IT" sz="900" dirty="0" smtClean="0">
              <a:solidFill>
                <a:schemeClr val="accent2"/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170748" y="512787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cxnSp>
        <p:nvCxnSpPr>
          <p:cNvPr id="35" name="Connettore 1 34"/>
          <p:cNvCxnSpPr/>
          <p:nvPr/>
        </p:nvCxnSpPr>
        <p:spPr>
          <a:xfrm flipH="1">
            <a:off x="9308167" y="470483"/>
            <a:ext cx="6360" cy="638130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Connettore 1 109"/>
          <p:cNvCxnSpPr/>
          <p:nvPr/>
        </p:nvCxnSpPr>
        <p:spPr>
          <a:xfrm>
            <a:off x="6508752" y="476974"/>
            <a:ext cx="0" cy="63748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Connettore 1 110"/>
          <p:cNvCxnSpPr/>
          <p:nvPr/>
        </p:nvCxnSpPr>
        <p:spPr>
          <a:xfrm>
            <a:off x="7962902" y="470483"/>
            <a:ext cx="0" cy="63748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Titolo 1"/>
          <p:cNvSpPr txBox="1">
            <a:spLocks/>
          </p:cNvSpPr>
          <p:nvPr/>
        </p:nvSpPr>
        <p:spPr>
          <a:xfrm>
            <a:off x="4863175" y="470483"/>
            <a:ext cx="1645575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Generale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14" name="Titolo 1"/>
          <p:cNvSpPr txBox="1">
            <a:spLocks/>
          </p:cNvSpPr>
          <p:nvPr/>
        </p:nvSpPr>
        <p:spPr>
          <a:xfrm>
            <a:off x="6508750" y="476974"/>
            <a:ext cx="145415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di Direzione e Direzione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-4663" y="6672271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pic>
        <p:nvPicPr>
          <p:cNvPr id="95" name="Immagine 94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444" y="951121"/>
            <a:ext cx="251543" cy="202352"/>
          </a:xfrm>
          <a:prstGeom prst="rect">
            <a:avLst/>
          </a:prstGeom>
        </p:spPr>
      </p:pic>
      <p:sp>
        <p:nvSpPr>
          <p:cNvPr id="100" name="Documento 99"/>
          <p:cNvSpPr/>
          <p:nvPr/>
        </p:nvSpPr>
        <p:spPr>
          <a:xfrm>
            <a:off x="3416518" y="1145008"/>
            <a:ext cx="717331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RICHIESTA PRESENTAZIONE ATTIVITA’</a:t>
            </a:r>
            <a:endParaRPr lang="it-IT" sz="800" dirty="0"/>
          </a:p>
        </p:txBody>
      </p:sp>
      <p:sp>
        <p:nvSpPr>
          <p:cNvPr id="101" name="CasellaDiTesto 100"/>
          <p:cNvSpPr txBox="1"/>
          <p:nvPr/>
        </p:nvSpPr>
        <p:spPr>
          <a:xfrm>
            <a:off x="3925781" y="1068370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PRESIDENTI GR</a:t>
            </a:r>
          </a:p>
          <a:p>
            <a:pPr algn="ctr"/>
            <a:r>
              <a:rPr lang="it-IT" sz="700" b="1" dirty="0" smtClean="0"/>
              <a:t>OTCO E SEZ. NAZ. </a:t>
            </a:r>
          </a:p>
        </p:txBody>
      </p:sp>
      <p:cxnSp>
        <p:nvCxnSpPr>
          <p:cNvPr id="102" name="Connettore 1 101"/>
          <p:cNvCxnSpPr/>
          <p:nvPr/>
        </p:nvCxnSpPr>
        <p:spPr>
          <a:xfrm flipV="1">
            <a:off x="4827121" y="1141729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Connettore 1 102"/>
          <p:cNvCxnSpPr>
            <a:endCxn id="100" idx="3"/>
          </p:cNvCxnSpPr>
          <p:nvPr/>
        </p:nvCxnSpPr>
        <p:spPr>
          <a:xfrm flipH="1">
            <a:off x="4133849" y="1350747"/>
            <a:ext cx="69962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Connettore 4 103"/>
          <p:cNvCxnSpPr>
            <a:stCxn id="95" idx="2"/>
            <a:endCxn id="100" idx="1"/>
          </p:cNvCxnSpPr>
          <p:nvPr/>
        </p:nvCxnSpPr>
        <p:spPr>
          <a:xfrm rot="16200000" flipH="1">
            <a:off x="3216730" y="1150959"/>
            <a:ext cx="197274" cy="202302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/>
          <p:nvPr/>
        </p:nvSpPr>
        <p:spPr>
          <a:xfrm>
            <a:off x="2849057" y="2037222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seconda </a:t>
            </a:r>
          </a:p>
          <a:p>
            <a:pPr algn="ctr"/>
            <a:r>
              <a:rPr lang="it-IT" sz="700" dirty="0"/>
              <a:t>d</a:t>
            </a:r>
            <a:r>
              <a:rPr lang="it-IT" sz="700" dirty="0" smtClean="0"/>
              <a:t>ecade di gennaio</a:t>
            </a:r>
          </a:p>
        </p:txBody>
      </p:sp>
      <p:sp>
        <p:nvSpPr>
          <p:cNvPr id="118" name="CasellaDiTesto 117"/>
          <p:cNvSpPr txBox="1"/>
          <p:nvPr/>
        </p:nvSpPr>
        <p:spPr>
          <a:xfrm>
            <a:off x="2849057" y="1814972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PRESIDENTI GR</a:t>
            </a:r>
          </a:p>
          <a:p>
            <a:pPr algn="ctr"/>
            <a:r>
              <a:rPr lang="it-IT" sz="700" b="1" dirty="0" smtClean="0"/>
              <a:t>OTCO E SEZ. NAZ,</a:t>
            </a:r>
          </a:p>
        </p:txBody>
      </p:sp>
      <p:cxnSp>
        <p:nvCxnSpPr>
          <p:cNvPr id="120" name="Connettore 1 119"/>
          <p:cNvCxnSpPr/>
          <p:nvPr/>
        </p:nvCxnSpPr>
        <p:spPr>
          <a:xfrm flipV="1">
            <a:off x="3763097" y="1888331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 flipH="1">
            <a:off x="3044425" y="2097349"/>
            <a:ext cx="71867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" name="Documento multiplo 122"/>
          <p:cNvSpPr/>
          <p:nvPr/>
        </p:nvSpPr>
        <p:spPr>
          <a:xfrm>
            <a:off x="3813897" y="1787470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TESTI </a:t>
            </a:r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24" name="Processo 123"/>
          <p:cNvSpPr/>
          <p:nvPr/>
        </p:nvSpPr>
        <p:spPr>
          <a:xfrm>
            <a:off x="3718471" y="2325630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CONSULENTE</a:t>
            </a:r>
            <a:endParaRPr lang="it-IT" sz="700" dirty="0"/>
          </a:p>
        </p:txBody>
      </p:sp>
      <p:cxnSp>
        <p:nvCxnSpPr>
          <p:cNvPr id="126" name="Connettore 1 125"/>
          <p:cNvCxnSpPr>
            <a:stCxn id="123" idx="2"/>
            <a:endCxn id="124" idx="0"/>
          </p:cNvCxnSpPr>
          <p:nvPr/>
        </p:nvCxnSpPr>
        <p:spPr>
          <a:xfrm flipH="1">
            <a:off x="4127499" y="2250571"/>
            <a:ext cx="731" cy="7505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CasellaDiTesto 127"/>
          <p:cNvSpPr txBox="1"/>
          <p:nvPr/>
        </p:nvSpPr>
        <p:spPr>
          <a:xfrm>
            <a:off x="5594467" y="2827816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Tra novembre</a:t>
            </a:r>
          </a:p>
          <a:p>
            <a:pPr algn="ctr"/>
            <a:r>
              <a:rPr lang="it-IT" sz="700" dirty="0" smtClean="0"/>
              <a:t> e dicembre</a:t>
            </a:r>
          </a:p>
        </p:txBody>
      </p:sp>
      <p:pic>
        <p:nvPicPr>
          <p:cNvPr id="129" name="Immagine 128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780" y="2526417"/>
            <a:ext cx="251543" cy="202352"/>
          </a:xfrm>
          <a:prstGeom prst="rect">
            <a:avLst/>
          </a:prstGeom>
        </p:spPr>
      </p:pic>
      <p:sp>
        <p:nvSpPr>
          <p:cNvPr id="136" name="CasellaDiTesto 135"/>
          <p:cNvSpPr txBox="1"/>
          <p:nvPr/>
        </p:nvSpPr>
        <p:spPr>
          <a:xfrm>
            <a:off x="5600817" y="2618266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UFFICI</a:t>
            </a:r>
          </a:p>
          <a:p>
            <a:pPr algn="ctr"/>
            <a:r>
              <a:rPr lang="it-IT" sz="700" b="1" dirty="0" smtClean="0"/>
              <a:t>INTERNI</a:t>
            </a:r>
          </a:p>
        </p:txBody>
      </p:sp>
      <p:cxnSp>
        <p:nvCxnSpPr>
          <p:cNvPr id="137" name="Connettore 1 136"/>
          <p:cNvCxnSpPr>
            <a:endCxn id="186" idx="3"/>
          </p:cNvCxnSpPr>
          <p:nvPr/>
        </p:nvCxnSpPr>
        <p:spPr>
          <a:xfrm flipH="1">
            <a:off x="5859331" y="2881593"/>
            <a:ext cx="57957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Connettore 4 137"/>
          <p:cNvCxnSpPr>
            <a:stCxn id="129" idx="2"/>
            <a:endCxn id="186" idx="1"/>
          </p:cNvCxnSpPr>
          <p:nvPr/>
        </p:nvCxnSpPr>
        <p:spPr>
          <a:xfrm rot="16200000" flipH="1">
            <a:off x="5028468" y="2703852"/>
            <a:ext cx="152824" cy="20265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1 144"/>
          <p:cNvCxnSpPr/>
          <p:nvPr/>
        </p:nvCxnSpPr>
        <p:spPr>
          <a:xfrm flipV="1">
            <a:off x="6438900" y="2717026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Connettore 1 147"/>
          <p:cNvCxnSpPr>
            <a:stCxn id="186" idx="2"/>
            <a:endCxn id="151" idx="0"/>
          </p:cNvCxnSpPr>
          <p:nvPr/>
        </p:nvCxnSpPr>
        <p:spPr>
          <a:xfrm flipH="1">
            <a:off x="5530726" y="3060129"/>
            <a:ext cx="2044" cy="6168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Processo 150"/>
          <p:cNvSpPr/>
          <p:nvPr/>
        </p:nvSpPr>
        <p:spPr>
          <a:xfrm>
            <a:off x="4908302" y="3121811"/>
            <a:ext cx="1244848" cy="24369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Individuazione con Direttore dei testi e grafici da predisporre</a:t>
            </a:r>
            <a:endParaRPr lang="it-IT" sz="700" dirty="0"/>
          </a:p>
        </p:txBody>
      </p:sp>
      <p:cxnSp>
        <p:nvCxnSpPr>
          <p:cNvPr id="152" name="Connettore 1 151"/>
          <p:cNvCxnSpPr/>
          <p:nvPr/>
        </p:nvCxnSpPr>
        <p:spPr>
          <a:xfrm>
            <a:off x="4933477" y="3122908"/>
            <a:ext cx="225" cy="24259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6" name="Connettore 1 155"/>
          <p:cNvCxnSpPr/>
          <p:nvPr/>
        </p:nvCxnSpPr>
        <p:spPr>
          <a:xfrm>
            <a:off x="6126025" y="3122908"/>
            <a:ext cx="0" cy="24259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8" name="CasellaDiTesto 157"/>
          <p:cNvSpPr txBox="1"/>
          <p:nvPr/>
        </p:nvSpPr>
        <p:spPr>
          <a:xfrm>
            <a:off x="4559417" y="3397251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UFFICI</a:t>
            </a:r>
          </a:p>
          <a:p>
            <a:pPr algn="ctr"/>
            <a:r>
              <a:rPr lang="it-IT" sz="700" b="1" dirty="0" smtClean="0"/>
              <a:t>INTERNI</a:t>
            </a:r>
          </a:p>
        </p:txBody>
      </p:sp>
      <p:cxnSp>
        <p:nvCxnSpPr>
          <p:cNvPr id="160" name="Connettore 1 159"/>
          <p:cNvCxnSpPr/>
          <p:nvPr/>
        </p:nvCxnSpPr>
        <p:spPr>
          <a:xfrm flipH="1">
            <a:off x="4869085" y="3660578"/>
            <a:ext cx="547465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Connettore 1 160"/>
          <p:cNvCxnSpPr/>
          <p:nvPr/>
        </p:nvCxnSpPr>
        <p:spPr>
          <a:xfrm flipV="1">
            <a:off x="5410200" y="3496011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" name="Documento multiplo 162"/>
          <p:cNvSpPr/>
          <p:nvPr/>
        </p:nvSpPr>
        <p:spPr>
          <a:xfrm>
            <a:off x="5467379" y="3438963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TESTI </a:t>
            </a:r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64" name="CasellaDiTesto 163"/>
          <p:cNvSpPr txBox="1"/>
          <p:nvPr/>
        </p:nvSpPr>
        <p:spPr>
          <a:xfrm>
            <a:off x="4574893" y="3601939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fine</a:t>
            </a:r>
          </a:p>
          <a:p>
            <a:pPr algn="ctr"/>
            <a:r>
              <a:rPr lang="it-IT" sz="700" dirty="0" smtClean="0"/>
              <a:t>gennaio</a:t>
            </a:r>
          </a:p>
        </p:txBody>
      </p:sp>
      <p:sp>
        <p:nvSpPr>
          <p:cNvPr id="165" name="Processo 164"/>
          <p:cNvSpPr/>
          <p:nvPr/>
        </p:nvSpPr>
        <p:spPr>
          <a:xfrm>
            <a:off x="5378479" y="3975598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DIRETTORE</a:t>
            </a:r>
            <a:endParaRPr lang="it-IT" sz="700" dirty="0"/>
          </a:p>
        </p:txBody>
      </p:sp>
      <p:cxnSp>
        <p:nvCxnSpPr>
          <p:cNvPr id="167" name="Connettore 1 166"/>
          <p:cNvCxnSpPr>
            <a:stCxn id="165" idx="0"/>
            <a:endCxn id="163" idx="2"/>
          </p:cNvCxnSpPr>
          <p:nvPr/>
        </p:nvCxnSpPr>
        <p:spPr>
          <a:xfrm flipH="1" flipV="1">
            <a:off x="5781712" y="3902064"/>
            <a:ext cx="5795" cy="73534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4 167"/>
          <p:cNvCxnSpPr>
            <a:stCxn id="124" idx="3"/>
            <a:endCxn id="169" idx="0"/>
          </p:cNvCxnSpPr>
          <p:nvPr/>
        </p:nvCxnSpPr>
        <p:spPr>
          <a:xfrm>
            <a:off x="4536526" y="2468035"/>
            <a:ext cx="4417118" cy="1667028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Documento multiplo 168"/>
          <p:cNvSpPr/>
          <p:nvPr/>
        </p:nvSpPr>
        <p:spPr>
          <a:xfrm>
            <a:off x="8538297" y="4135063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TESTI </a:t>
            </a:r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71" name="Documento multiplo 170"/>
          <p:cNvSpPr/>
          <p:nvPr/>
        </p:nvSpPr>
        <p:spPr>
          <a:xfrm>
            <a:off x="8128029" y="3882667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TESTI </a:t>
            </a:r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72" name="Ovale 171"/>
          <p:cNvSpPr/>
          <p:nvPr/>
        </p:nvSpPr>
        <p:spPr>
          <a:xfrm>
            <a:off x="3091635" y="139318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73" name="Ovale 172"/>
          <p:cNvSpPr/>
          <p:nvPr/>
        </p:nvSpPr>
        <p:spPr>
          <a:xfrm>
            <a:off x="3306963" y="232747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74" name="Ovale 173"/>
          <p:cNvSpPr/>
          <p:nvPr/>
        </p:nvSpPr>
        <p:spPr>
          <a:xfrm>
            <a:off x="6194033" y="312290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75" name="Ovale 174"/>
          <p:cNvSpPr/>
          <p:nvPr/>
        </p:nvSpPr>
        <p:spPr>
          <a:xfrm>
            <a:off x="5035302" y="386852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cxnSp>
        <p:nvCxnSpPr>
          <p:cNvPr id="176" name="Connettore 2 175"/>
          <p:cNvCxnSpPr>
            <a:stCxn id="165" idx="3"/>
            <a:endCxn id="171" idx="1"/>
          </p:cNvCxnSpPr>
          <p:nvPr/>
        </p:nvCxnSpPr>
        <p:spPr>
          <a:xfrm>
            <a:off x="6196534" y="4118003"/>
            <a:ext cx="1931495" cy="532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CasellaDiTesto 176"/>
          <p:cNvSpPr txBox="1"/>
          <p:nvPr/>
        </p:nvSpPr>
        <p:spPr>
          <a:xfrm>
            <a:off x="6834331" y="3949764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metà febbraio</a:t>
            </a:r>
          </a:p>
        </p:txBody>
      </p:sp>
      <p:sp>
        <p:nvSpPr>
          <p:cNvPr id="178" name="CasellaDiTesto 177"/>
          <p:cNvSpPr txBox="1"/>
          <p:nvPr/>
        </p:nvSpPr>
        <p:spPr>
          <a:xfrm>
            <a:off x="7924802" y="2298998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metà febbraio</a:t>
            </a:r>
          </a:p>
        </p:txBody>
      </p:sp>
      <p:pic>
        <p:nvPicPr>
          <p:cNvPr id="179" name="Immagine 178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980" y="4757272"/>
            <a:ext cx="251543" cy="202352"/>
          </a:xfrm>
          <a:prstGeom prst="rect">
            <a:avLst/>
          </a:prstGeom>
        </p:spPr>
      </p:pic>
      <p:sp>
        <p:nvSpPr>
          <p:cNvPr id="180" name="Documento multiplo 179"/>
          <p:cNvSpPr/>
          <p:nvPr/>
        </p:nvSpPr>
        <p:spPr>
          <a:xfrm>
            <a:off x="8001002" y="4769759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81" name="Documento multiplo 180"/>
          <p:cNvSpPr/>
          <p:nvPr/>
        </p:nvSpPr>
        <p:spPr>
          <a:xfrm>
            <a:off x="6948631" y="4769759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83" name="Documento 182"/>
          <p:cNvSpPr/>
          <p:nvPr/>
        </p:nvSpPr>
        <p:spPr>
          <a:xfrm>
            <a:off x="4013199" y="5160188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84" name="Documento 183"/>
          <p:cNvSpPr/>
          <p:nvPr/>
        </p:nvSpPr>
        <p:spPr>
          <a:xfrm>
            <a:off x="5733230" y="5160188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86" name="Documento 185"/>
          <p:cNvSpPr/>
          <p:nvPr/>
        </p:nvSpPr>
        <p:spPr>
          <a:xfrm>
            <a:off x="5206209" y="2675854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TIMING</a:t>
            </a:r>
          </a:p>
        </p:txBody>
      </p:sp>
      <p:cxnSp>
        <p:nvCxnSpPr>
          <p:cNvPr id="187" name="Connettore 4 186"/>
          <p:cNvCxnSpPr>
            <a:stCxn id="181" idx="1"/>
            <a:endCxn id="184" idx="0"/>
          </p:cNvCxnSpPr>
          <p:nvPr/>
        </p:nvCxnSpPr>
        <p:spPr>
          <a:xfrm rot="10800000" flipV="1">
            <a:off x="6059791" y="5010424"/>
            <a:ext cx="888840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4 187"/>
          <p:cNvCxnSpPr>
            <a:stCxn id="181" idx="1"/>
            <a:endCxn id="183" idx="0"/>
          </p:cNvCxnSpPr>
          <p:nvPr/>
        </p:nvCxnSpPr>
        <p:spPr>
          <a:xfrm rot="10800000" flipV="1">
            <a:off x="4339761" y="5010424"/>
            <a:ext cx="2608871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4 192"/>
          <p:cNvCxnSpPr>
            <a:stCxn id="171" idx="2"/>
            <a:endCxn id="179" idx="0"/>
          </p:cNvCxnSpPr>
          <p:nvPr/>
        </p:nvCxnSpPr>
        <p:spPr>
          <a:xfrm rot="16200000" flipH="1">
            <a:off x="8444305" y="4343825"/>
            <a:ext cx="411504" cy="415390"/>
          </a:xfrm>
          <a:prstGeom prst="bentConnector3">
            <a:avLst>
              <a:gd name="adj1" fmla="val 8240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Processo 198"/>
          <p:cNvSpPr/>
          <p:nvPr/>
        </p:nvSpPr>
        <p:spPr>
          <a:xfrm>
            <a:off x="3122954" y="5604486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CONSULENTE</a:t>
            </a:r>
            <a:endParaRPr lang="it-IT" sz="700" dirty="0"/>
          </a:p>
        </p:txBody>
      </p:sp>
      <p:sp>
        <p:nvSpPr>
          <p:cNvPr id="200" name="Processo 199"/>
          <p:cNvSpPr/>
          <p:nvPr/>
        </p:nvSpPr>
        <p:spPr>
          <a:xfrm>
            <a:off x="4927351" y="5604486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DIRETTORE</a:t>
            </a:r>
            <a:endParaRPr lang="it-IT" sz="700" dirty="0"/>
          </a:p>
        </p:txBody>
      </p:sp>
      <p:cxnSp>
        <p:nvCxnSpPr>
          <p:cNvPr id="89" name="Connettore 4 88"/>
          <p:cNvCxnSpPr>
            <a:stCxn id="180" idx="3"/>
            <a:endCxn id="179" idx="2"/>
          </p:cNvCxnSpPr>
          <p:nvPr/>
        </p:nvCxnSpPr>
        <p:spPr>
          <a:xfrm flipV="1">
            <a:off x="8731223" y="4959624"/>
            <a:ext cx="126529" cy="5080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169" idx="2"/>
            <a:endCxn id="179" idx="0"/>
          </p:cNvCxnSpPr>
          <p:nvPr/>
        </p:nvCxnSpPr>
        <p:spPr>
          <a:xfrm>
            <a:off x="8852630" y="4598164"/>
            <a:ext cx="5122" cy="15910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>
            <a:stCxn id="180" idx="1"/>
            <a:endCxn id="181" idx="3"/>
          </p:cNvCxnSpPr>
          <p:nvPr/>
        </p:nvCxnSpPr>
        <p:spPr>
          <a:xfrm flipH="1">
            <a:off x="7678852" y="5010424"/>
            <a:ext cx="32215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4 104"/>
          <p:cNvCxnSpPr>
            <a:stCxn id="199" idx="0"/>
            <a:endCxn id="183" idx="1"/>
          </p:cNvCxnSpPr>
          <p:nvPr/>
        </p:nvCxnSpPr>
        <p:spPr>
          <a:xfrm rot="5400000" flipH="1" flipV="1">
            <a:off x="3653311" y="5244599"/>
            <a:ext cx="238559" cy="48121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4 105"/>
          <p:cNvCxnSpPr>
            <a:stCxn id="184" idx="1"/>
            <a:endCxn id="200" idx="0"/>
          </p:cNvCxnSpPr>
          <p:nvPr/>
        </p:nvCxnSpPr>
        <p:spPr>
          <a:xfrm rot="10800000" flipV="1">
            <a:off x="5336380" y="5365926"/>
            <a:ext cx="396851" cy="23855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4 107"/>
          <p:cNvCxnSpPr>
            <a:stCxn id="199" idx="2"/>
            <a:endCxn id="115" idx="1"/>
          </p:cNvCxnSpPr>
          <p:nvPr/>
        </p:nvCxnSpPr>
        <p:spPr>
          <a:xfrm rot="16200000" flipH="1">
            <a:off x="5213429" y="4207847"/>
            <a:ext cx="109176" cy="347207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4 111"/>
          <p:cNvCxnSpPr>
            <a:stCxn id="200" idx="2"/>
            <a:endCxn id="115" idx="1"/>
          </p:cNvCxnSpPr>
          <p:nvPr/>
        </p:nvCxnSpPr>
        <p:spPr>
          <a:xfrm rot="16200000" flipH="1">
            <a:off x="6115628" y="5110046"/>
            <a:ext cx="109176" cy="1667674"/>
          </a:xfrm>
          <a:prstGeom prst="bentConnector2">
            <a:avLst/>
          </a:prstGeom>
          <a:ln w="95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Documento multiplo 114"/>
          <p:cNvSpPr/>
          <p:nvPr/>
        </p:nvSpPr>
        <p:spPr>
          <a:xfrm>
            <a:off x="7004053" y="5757806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19" name="Processo 118"/>
          <p:cNvSpPr/>
          <p:nvPr/>
        </p:nvSpPr>
        <p:spPr>
          <a:xfrm>
            <a:off x="6858387" y="5319678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</a:t>
            </a:r>
            <a:r>
              <a:rPr lang="it-IT" sz="800" dirty="0" smtClean="0">
                <a:solidFill>
                  <a:schemeClr val="tx1"/>
                </a:solidFill>
              </a:rPr>
              <a:t>TESTI</a:t>
            </a:r>
            <a:endParaRPr lang="it-IT" sz="700" dirty="0">
              <a:solidFill>
                <a:schemeClr val="tx1"/>
              </a:solidFill>
            </a:endParaRPr>
          </a:p>
        </p:txBody>
      </p:sp>
      <p:cxnSp>
        <p:nvCxnSpPr>
          <p:cNvPr id="122" name="Connettore 1 121"/>
          <p:cNvCxnSpPr>
            <a:stCxn id="181" idx="2"/>
            <a:endCxn id="119" idx="0"/>
          </p:cNvCxnSpPr>
          <p:nvPr/>
        </p:nvCxnSpPr>
        <p:spPr>
          <a:xfrm>
            <a:off x="7262964" y="5232860"/>
            <a:ext cx="4451" cy="8681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>
            <a:stCxn id="115" idx="3"/>
            <a:endCxn id="130" idx="1"/>
          </p:cNvCxnSpPr>
          <p:nvPr/>
        </p:nvCxnSpPr>
        <p:spPr>
          <a:xfrm>
            <a:off x="7734274" y="5998471"/>
            <a:ext cx="51437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Documento multiplo 129"/>
          <p:cNvSpPr/>
          <p:nvPr/>
        </p:nvSpPr>
        <p:spPr>
          <a:xfrm>
            <a:off x="8248650" y="5757806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42" name="Ovale 141"/>
          <p:cNvSpPr/>
          <p:nvPr/>
        </p:nvSpPr>
        <p:spPr>
          <a:xfrm>
            <a:off x="4432304" y="560940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143" name="Ovale 142"/>
          <p:cNvSpPr/>
          <p:nvPr/>
        </p:nvSpPr>
        <p:spPr>
          <a:xfrm>
            <a:off x="8065001" y="440800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144" name="Ovale 143"/>
          <p:cNvSpPr/>
          <p:nvPr/>
        </p:nvSpPr>
        <p:spPr>
          <a:xfrm>
            <a:off x="6567749" y="465051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sp>
        <p:nvSpPr>
          <p:cNvPr id="107" name="Ovale 106"/>
          <p:cNvSpPr/>
          <p:nvPr/>
        </p:nvSpPr>
        <p:spPr>
          <a:xfrm>
            <a:off x="170748" y="562302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8</a:t>
            </a:r>
            <a:endParaRPr lang="it-IT" sz="800" b="1" dirty="0" smtClean="0"/>
          </a:p>
        </p:txBody>
      </p:sp>
      <p:sp>
        <p:nvSpPr>
          <p:cNvPr id="127" name="CasellaDiTesto 126"/>
          <p:cNvSpPr txBox="1"/>
          <p:nvPr/>
        </p:nvSpPr>
        <p:spPr>
          <a:xfrm>
            <a:off x="403290" y="6177738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Nei primi dieci giorni del mese di marzo viene trasmesso allo Stampatore il Bilancio </a:t>
            </a:r>
            <a:r>
              <a:rPr lang="it-IT" sz="900" dirty="0" smtClean="0">
                <a:solidFill>
                  <a:srgbClr val="000000"/>
                </a:solidFill>
              </a:rPr>
              <a:t>d’esercizio dell’Ente </a:t>
            </a:r>
            <a:r>
              <a:rPr lang="it-IT" sz="900" dirty="0" smtClean="0">
                <a:solidFill>
                  <a:srgbClr val="000000"/>
                </a:solidFill>
              </a:rPr>
              <a:t>completo dei grafici per l’impaginazione.</a:t>
            </a:r>
            <a:endParaRPr lang="it-IT" sz="900" dirty="0" smtClean="0">
              <a:solidFill>
                <a:schemeClr val="accent2"/>
              </a:solidFill>
            </a:endParaRPr>
          </a:p>
        </p:txBody>
      </p:sp>
      <p:sp>
        <p:nvSpPr>
          <p:cNvPr id="131" name="Ovale 130"/>
          <p:cNvSpPr/>
          <p:nvPr/>
        </p:nvSpPr>
        <p:spPr>
          <a:xfrm>
            <a:off x="177556" y="619135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9</a:t>
            </a:r>
          </a:p>
        </p:txBody>
      </p:sp>
      <p:cxnSp>
        <p:nvCxnSpPr>
          <p:cNvPr id="133" name="Connettore 1 132"/>
          <p:cNvCxnSpPr/>
          <p:nvPr/>
        </p:nvCxnSpPr>
        <p:spPr>
          <a:xfrm>
            <a:off x="8608638" y="6191355"/>
            <a:ext cx="5122" cy="65394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Ovale 133"/>
          <p:cNvSpPr/>
          <p:nvPr/>
        </p:nvSpPr>
        <p:spPr>
          <a:xfrm>
            <a:off x="6549153" y="564708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  <a:endParaRPr lang="it-IT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25912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/>
          <p:nvPr/>
        </p:nvCxnSpPr>
        <p:spPr>
          <a:xfrm>
            <a:off x="119600" y="464274"/>
            <a:ext cx="3409" cy="505532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Processo 5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053300" y="473683"/>
            <a:ext cx="0" cy="5045915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Immagine 9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1" name="Connettore 1 10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80928" y="2054617"/>
            <a:ext cx="2700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seconda bozza, riportante le eventuali ulteriori correzioni degli uffici, viene </a:t>
            </a:r>
            <a:r>
              <a:rPr lang="it-IT" sz="900" dirty="0" smtClean="0">
                <a:solidFill>
                  <a:srgbClr val="000000"/>
                </a:solidFill>
              </a:rPr>
              <a:t>trasmessa </a:t>
            </a:r>
            <a:r>
              <a:rPr lang="it-IT" sz="900" dirty="0" smtClean="0">
                <a:solidFill>
                  <a:srgbClr val="000000"/>
                </a:solidFill>
              </a:rPr>
              <a:t>allo Stampatore del Rapporto Attività che predispone </a:t>
            </a:r>
            <a:r>
              <a:rPr lang="it-IT" sz="900" dirty="0" smtClean="0">
                <a:solidFill>
                  <a:srgbClr val="000000"/>
                </a:solidFill>
              </a:rPr>
              <a:t>la </a:t>
            </a:r>
            <a:r>
              <a:rPr lang="it-IT" sz="900" dirty="0" smtClean="0">
                <a:solidFill>
                  <a:srgbClr val="000000"/>
                </a:solidFill>
              </a:rPr>
              <a:t>terza ed ultima bozza che dovrà pervenire alla Segreteria di Direzione entro i primi giorni del mese di aprile.</a:t>
            </a:r>
          </a:p>
        </p:txBody>
      </p:sp>
      <p:cxnSp>
        <p:nvCxnSpPr>
          <p:cNvPr id="47" name="Connettore 1 46"/>
          <p:cNvCxnSpPr/>
          <p:nvPr/>
        </p:nvCxnSpPr>
        <p:spPr>
          <a:xfrm flipH="1">
            <a:off x="9314530" y="540333"/>
            <a:ext cx="1" cy="4979265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66" name="CasellaDiTesto 65"/>
          <p:cNvSpPr txBox="1"/>
          <p:nvPr/>
        </p:nvSpPr>
        <p:spPr>
          <a:xfrm>
            <a:off x="392916" y="3910557"/>
            <a:ext cx="26883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Segreteria di Direzione sottopone </a:t>
            </a:r>
            <a:r>
              <a:rPr lang="it-IT" sz="900" dirty="0" smtClean="0">
                <a:solidFill>
                  <a:srgbClr val="000000"/>
                </a:solidFill>
              </a:rPr>
              <a:t>la </a:t>
            </a:r>
            <a:r>
              <a:rPr lang="it-IT" sz="900" dirty="0" smtClean="0">
                <a:solidFill>
                  <a:srgbClr val="000000"/>
                </a:solidFill>
              </a:rPr>
              <a:t>copia cianografica al Direttore </a:t>
            </a:r>
            <a:r>
              <a:rPr lang="it-IT" sz="900" smtClean="0">
                <a:solidFill>
                  <a:srgbClr val="000000"/>
                </a:solidFill>
              </a:rPr>
              <a:t>per </a:t>
            </a:r>
            <a:r>
              <a:rPr lang="it-IT" sz="900" smtClean="0">
                <a:solidFill>
                  <a:srgbClr val="000000"/>
                </a:solidFill>
              </a:rPr>
              <a:t>la </a:t>
            </a:r>
            <a:r>
              <a:rPr lang="it-IT" sz="900" dirty="0" smtClean="0">
                <a:solidFill>
                  <a:srgbClr val="000000"/>
                </a:solidFill>
              </a:rPr>
              <a:t>verifica complessiva e per </a:t>
            </a:r>
            <a:r>
              <a:rPr lang="it-IT" sz="900" smtClean="0">
                <a:solidFill>
                  <a:srgbClr val="000000"/>
                </a:solidFill>
              </a:rPr>
              <a:t>il </a:t>
            </a:r>
            <a:r>
              <a:rPr lang="it-IT" sz="900" smtClean="0">
                <a:solidFill>
                  <a:srgbClr val="000000"/>
                </a:solidFill>
              </a:rPr>
              <a:t>«visto </a:t>
            </a:r>
            <a:r>
              <a:rPr lang="it-IT" sz="900" smtClean="0">
                <a:solidFill>
                  <a:srgbClr val="000000"/>
                </a:solidFill>
              </a:rPr>
              <a:t>si </a:t>
            </a:r>
            <a:r>
              <a:rPr lang="it-IT" sz="900" smtClean="0">
                <a:solidFill>
                  <a:srgbClr val="000000"/>
                </a:solidFill>
              </a:rPr>
              <a:t>stampi».</a:t>
            </a:r>
            <a:endParaRPr lang="it-IT" sz="900" dirty="0" smtClean="0">
              <a:solidFill>
                <a:srgbClr val="000000"/>
              </a:solidFill>
            </a:endParaRPr>
          </a:p>
        </p:txBody>
      </p:sp>
      <p:sp>
        <p:nvSpPr>
          <p:cNvPr id="67" name="Ovale 66"/>
          <p:cNvSpPr/>
          <p:nvPr/>
        </p:nvSpPr>
        <p:spPr>
          <a:xfrm>
            <a:off x="160831" y="301265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12</a:t>
            </a:r>
          </a:p>
        </p:txBody>
      </p:sp>
      <p:cxnSp>
        <p:nvCxnSpPr>
          <p:cNvPr id="93" name="Connettore 1 92"/>
          <p:cNvCxnSpPr/>
          <p:nvPr/>
        </p:nvCxnSpPr>
        <p:spPr>
          <a:xfrm>
            <a:off x="119600" y="5519598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29. PROCESSO “RAPPORTO DI ATTIVITÁ” (segue)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42" name="Connettore 1 41"/>
          <p:cNvCxnSpPr/>
          <p:nvPr/>
        </p:nvCxnSpPr>
        <p:spPr>
          <a:xfrm>
            <a:off x="4863177" y="470483"/>
            <a:ext cx="0" cy="5049115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itolo 1"/>
          <p:cNvSpPr txBox="1">
            <a:spLocks/>
          </p:cNvSpPr>
          <p:nvPr/>
        </p:nvSpPr>
        <p:spPr>
          <a:xfrm>
            <a:off x="3053303" y="476974"/>
            <a:ext cx="180987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di Presidenza e Consulente Esterno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44" name="Connettore 1 43"/>
          <p:cNvCxnSpPr/>
          <p:nvPr/>
        </p:nvCxnSpPr>
        <p:spPr>
          <a:xfrm flipH="1">
            <a:off x="6508750" y="476974"/>
            <a:ext cx="2" cy="504262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>
            <a:off x="7962902" y="470483"/>
            <a:ext cx="0" cy="5049115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itolo 1"/>
          <p:cNvSpPr txBox="1">
            <a:spLocks/>
          </p:cNvSpPr>
          <p:nvPr/>
        </p:nvSpPr>
        <p:spPr>
          <a:xfrm>
            <a:off x="4863175" y="470483"/>
            <a:ext cx="1645575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Generale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49" name="Titolo 1"/>
          <p:cNvSpPr txBox="1">
            <a:spLocks/>
          </p:cNvSpPr>
          <p:nvPr/>
        </p:nvSpPr>
        <p:spPr>
          <a:xfrm>
            <a:off x="6508750" y="476974"/>
            <a:ext cx="145415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Segreteria di Direzione e Direzione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51" name="Titolo 1"/>
          <p:cNvSpPr txBox="1">
            <a:spLocks/>
          </p:cNvSpPr>
          <p:nvPr/>
        </p:nvSpPr>
        <p:spPr>
          <a:xfrm>
            <a:off x="7962902" y="473683"/>
            <a:ext cx="1351624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Stampatore Rapporto Attività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53" name="Processo 52"/>
          <p:cNvSpPr/>
          <p:nvPr/>
        </p:nvSpPr>
        <p:spPr>
          <a:xfrm>
            <a:off x="6962159" y="5181600"/>
            <a:ext cx="961585" cy="28650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VISTO! SI STAMPI</a:t>
            </a:r>
          </a:p>
          <a:p>
            <a:pPr algn="ctr"/>
            <a:r>
              <a:rPr lang="it-IT" sz="700" dirty="0" smtClean="0"/>
              <a:t>DEL DIRETTORE</a:t>
            </a:r>
            <a:endParaRPr lang="it-IT" sz="700" dirty="0"/>
          </a:p>
        </p:txBody>
      </p:sp>
      <p:sp>
        <p:nvSpPr>
          <p:cNvPr id="59" name="Ovale 58"/>
          <p:cNvSpPr/>
          <p:nvPr/>
        </p:nvSpPr>
        <p:spPr>
          <a:xfrm>
            <a:off x="6567880" y="128183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9</a:t>
            </a:r>
            <a:endParaRPr lang="it-IT" sz="800" b="1" dirty="0" smtClean="0"/>
          </a:p>
        </p:txBody>
      </p:sp>
      <p:grpSp>
        <p:nvGrpSpPr>
          <p:cNvPr id="72" name="Gruppo 71"/>
          <p:cNvGrpSpPr/>
          <p:nvPr/>
        </p:nvGrpSpPr>
        <p:grpSpPr>
          <a:xfrm>
            <a:off x="175822" y="5759334"/>
            <a:ext cx="6824239" cy="204855"/>
            <a:chOff x="44851" y="9040700"/>
            <a:chExt cx="6824239" cy="204855"/>
          </a:xfrm>
        </p:grpSpPr>
        <p:grpSp>
          <p:nvGrpSpPr>
            <p:cNvPr id="73" name="Gruppo 72"/>
            <p:cNvGrpSpPr/>
            <p:nvPr/>
          </p:nvGrpSpPr>
          <p:grpSpPr>
            <a:xfrm>
              <a:off x="44851" y="9040700"/>
              <a:ext cx="6824239" cy="204855"/>
              <a:chOff x="44851" y="9040700"/>
              <a:chExt cx="6824239" cy="204855"/>
            </a:xfrm>
          </p:grpSpPr>
          <p:sp>
            <p:nvSpPr>
              <p:cNvPr id="75" name="CasellaDiTesto 74"/>
              <p:cNvSpPr txBox="1"/>
              <p:nvPr/>
            </p:nvSpPr>
            <p:spPr>
              <a:xfrm>
                <a:off x="2722435" y="9043875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76" name="Gruppo 75"/>
              <p:cNvGrpSpPr/>
              <p:nvPr/>
            </p:nvGrpSpPr>
            <p:grpSpPr>
              <a:xfrm>
                <a:off x="44851" y="9040700"/>
                <a:ext cx="6824239" cy="204855"/>
                <a:chOff x="-37699" y="9013626"/>
                <a:chExt cx="6824239" cy="204855"/>
              </a:xfrm>
            </p:grpSpPr>
            <p:pic>
              <p:nvPicPr>
                <p:cNvPr id="77" name="Immagine 76" descr="skd188257sdc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6600" y="9028640"/>
                  <a:ext cx="208652" cy="188216"/>
                </a:xfrm>
                <a:prstGeom prst="rect">
                  <a:avLst/>
                </a:prstGeom>
              </p:spPr>
            </p:pic>
            <p:sp>
              <p:nvSpPr>
                <p:cNvPr id="78" name="CasellaDiTesto 77"/>
                <p:cNvSpPr txBox="1"/>
                <p:nvPr/>
              </p:nvSpPr>
              <p:spPr>
                <a:xfrm>
                  <a:off x="4852419" y="9018392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Trasmissione</a:t>
                  </a:r>
                  <a:endParaRPr lang="it-IT" sz="700" dirty="0"/>
                </a:p>
              </p:txBody>
            </p:sp>
            <p:sp>
              <p:nvSpPr>
                <p:cNvPr id="79" name="CasellaDiTesto 78"/>
                <p:cNvSpPr txBox="1"/>
                <p:nvPr/>
              </p:nvSpPr>
              <p:spPr>
                <a:xfrm>
                  <a:off x="1683781" y="9018392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Documenti</a:t>
                  </a:r>
                  <a:endParaRPr lang="it-IT" sz="700" dirty="0"/>
                </a:p>
              </p:txBody>
            </p:sp>
            <p:sp>
              <p:nvSpPr>
                <p:cNvPr id="80" name="CasellaDiTesto 79"/>
                <p:cNvSpPr txBox="1"/>
                <p:nvPr/>
              </p:nvSpPr>
              <p:spPr>
                <a:xfrm>
                  <a:off x="-37699" y="9013626"/>
                  <a:ext cx="65043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b="1" dirty="0" smtClean="0"/>
                    <a:t>LEGENDA:</a:t>
                  </a:r>
                </a:p>
              </p:txBody>
            </p:sp>
            <p:sp>
              <p:nvSpPr>
                <p:cNvPr id="81" name="Processo 80"/>
                <p:cNvSpPr/>
                <p:nvPr/>
              </p:nvSpPr>
              <p:spPr>
                <a:xfrm>
                  <a:off x="638352" y="9024741"/>
                  <a:ext cx="215154" cy="172823"/>
                </a:xfrm>
                <a:prstGeom prst="flowChartProcess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it-IT" sz="800" dirty="0" smtClean="0"/>
                </a:p>
              </p:txBody>
            </p:sp>
            <p:sp>
              <p:nvSpPr>
                <p:cNvPr id="82" name="CasellaDiTesto 81"/>
                <p:cNvSpPr txBox="1"/>
                <p:nvPr/>
              </p:nvSpPr>
              <p:spPr>
                <a:xfrm>
                  <a:off x="819179" y="9016076"/>
                  <a:ext cx="60996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Azioni</a:t>
                  </a:r>
                  <a:endParaRPr lang="it-IT" sz="700" dirty="0"/>
                </a:p>
              </p:txBody>
            </p:sp>
            <p:sp>
              <p:nvSpPr>
                <p:cNvPr id="83" name="Documento multiplo 82"/>
                <p:cNvSpPr/>
                <p:nvPr/>
              </p:nvSpPr>
              <p:spPr>
                <a:xfrm>
                  <a:off x="1429144" y="9031608"/>
                  <a:ext cx="283382" cy="182073"/>
                </a:xfrm>
                <a:prstGeom prst="flowChartMultidocumen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dirty="0"/>
                </a:p>
              </p:txBody>
            </p:sp>
            <p:sp>
              <p:nvSpPr>
                <p:cNvPr id="84" name="CasellaDiTesto 83"/>
                <p:cNvSpPr txBox="1"/>
                <p:nvPr/>
              </p:nvSpPr>
              <p:spPr>
                <a:xfrm>
                  <a:off x="3621282" y="9018426"/>
                  <a:ext cx="1113022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Procedura informatica</a:t>
                  </a:r>
                  <a:endParaRPr lang="it-IT" sz="700" dirty="0"/>
                </a:p>
              </p:txBody>
            </p:sp>
            <p:cxnSp>
              <p:nvCxnSpPr>
                <p:cNvPr id="85" name="Connettore 1 84"/>
                <p:cNvCxnSpPr/>
                <p:nvPr/>
              </p:nvCxnSpPr>
              <p:spPr>
                <a:xfrm>
                  <a:off x="5633449" y="9131386"/>
                  <a:ext cx="149025" cy="0"/>
                </a:xfrm>
                <a:prstGeom prst="line">
                  <a:avLst/>
                </a:prstGeom>
                <a:ln w="9525" cmpd="sng">
                  <a:prstDash val="sysDash"/>
                </a:ln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onnettore 1 85"/>
                <p:cNvCxnSpPr/>
                <p:nvPr/>
              </p:nvCxnSpPr>
              <p:spPr>
                <a:xfrm>
                  <a:off x="4744508" y="9131386"/>
                  <a:ext cx="155536" cy="0"/>
                </a:xfrm>
                <a:prstGeom prst="line">
                  <a:avLst/>
                </a:prstGeom>
                <a:ln w="9525" cmpd="sng"/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7" name="CasellaDiTesto 86"/>
                <p:cNvSpPr txBox="1"/>
                <p:nvPr/>
              </p:nvSpPr>
              <p:spPr>
                <a:xfrm>
                  <a:off x="5728246" y="9016434"/>
                  <a:ext cx="105829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Elaborazione/Sequenza</a:t>
                  </a:r>
                  <a:endParaRPr lang="it-IT" sz="700" dirty="0"/>
                </a:p>
              </p:txBody>
            </p:sp>
          </p:grpSp>
        </p:grpSp>
        <p:sp>
          <p:nvSpPr>
            <p:cNvPr id="74" name="Elaborazione predefinita 73"/>
            <p:cNvSpPr/>
            <p:nvPr/>
          </p:nvSpPr>
          <p:spPr>
            <a:xfrm>
              <a:off x="2524126" y="9056492"/>
              <a:ext cx="234950" cy="171906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8" name="CasellaDiTesto 47"/>
          <p:cNvSpPr txBox="1"/>
          <p:nvPr/>
        </p:nvSpPr>
        <p:spPr>
          <a:xfrm>
            <a:off x="380928" y="1013772"/>
            <a:ext cx="27003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Lo Stampatore del Rapporto Attività elabora quindi una seconda bozza contenente anche la parte riguardante il Bilancio e la trasmette nuovamente alla Segreteria di Direzione che, come già fatto per la prima bozza, fornisce alla Segreteria di Presidenza, alla Segreteria Generale e all’Amministrazione i testi di loro competenza per le verifiche del caso.</a:t>
            </a:r>
          </a:p>
        </p:txBody>
      </p:sp>
      <p:pic>
        <p:nvPicPr>
          <p:cNvPr id="54" name="Immagine 53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633" y="4702621"/>
            <a:ext cx="251543" cy="202352"/>
          </a:xfrm>
          <a:prstGeom prst="rect">
            <a:avLst/>
          </a:prstGeom>
        </p:spPr>
      </p:pic>
      <p:sp>
        <p:nvSpPr>
          <p:cNvPr id="55" name="Documento 54"/>
          <p:cNvSpPr/>
          <p:nvPr/>
        </p:nvSpPr>
        <p:spPr>
          <a:xfrm>
            <a:off x="8173213" y="4727173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COPIA CIANOGRAFICA </a:t>
            </a:r>
          </a:p>
        </p:txBody>
      </p:sp>
      <p:sp>
        <p:nvSpPr>
          <p:cNvPr id="56" name="Documento 55"/>
          <p:cNvSpPr/>
          <p:nvPr/>
        </p:nvSpPr>
        <p:spPr>
          <a:xfrm>
            <a:off x="7115277" y="4727173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COPIA CIANOGRAFICA </a:t>
            </a:r>
          </a:p>
        </p:txBody>
      </p:sp>
      <p:cxnSp>
        <p:nvCxnSpPr>
          <p:cNvPr id="57" name="Connettore 2 56"/>
          <p:cNvCxnSpPr>
            <a:stCxn id="55" idx="1"/>
            <a:endCxn id="56" idx="3"/>
          </p:cNvCxnSpPr>
          <p:nvPr/>
        </p:nvCxnSpPr>
        <p:spPr>
          <a:xfrm flipH="1">
            <a:off x="7768399" y="4932912"/>
            <a:ext cx="404814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4 57"/>
          <p:cNvCxnSpPr>
            <a:stCxn id="55" idx="3"/>
            <a:endCxn id="54" idx="2"/>
          </p:cNvCxnSpPr>
          <p:nvPr/>
        </p:nvCxnSpPr>
        <p:spPr>
          <a:xfrm flipV="1">
            <a:off x="8826335" y="4904973"/>
            <a:ext cx="342070" cy="2793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>
            <a:stCxn id="54" idx="0"/>
          </p:cNvCxnSpPr>
          <p:nvPr/>
        </p:nvCxnSpPr>
        <p:spPr>
          <a:xfrm flipV="1">
            <a:off x="9168405" y="4634241"/>
            <a:ext cx="0" cy="6838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endCxn id="56" idx="2"/>
          </p:cNvCxnSpPr>
          <p:nvPr/>
        </p:nvCxnSpPr>
        <p:spPr>
          <a:xfrm flipH="1" flipV="1">
            <a:off x="7441838" y="5111448"/>
            <a:ext cx="1114" cy="7015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e 59"/>
          <p:cNvSpPr/>
          <p:nvPr/>
        </p:nvSpPr>
        <p:spPr>
          <a:xfrm>
            <a:off x="160831" y="106317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10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395104" y="2977945"/>
            <a:ext cx="2686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Verificata </a:t>
            </a:r>
            <a:r>
              <a:rPr lang="it-IT" sz="900" dirty="0" smtClean="0">
                <a:solidFill>
                  <a:srgbClr val="000000"/>
                </a:solidFill>
              </a:rPr>
              <a:t>la </a:t>
            </a:r>
            <a:r>
              <a:rPr lang="it-IT" sz="900" dirty="0" smtClean="0">
                <a:solidFill>
                  <a:srgbClr val="000000"/>
                </a:solidFill>
              </a:rPr>
              <a:t>correttezza dell’intero impaginato sulla terza bozza del Rapporto Attività, La Segreteria di Direzione la trasmette </a:t>
            </a:r>
            <a:r>
              <a:rPr lang="it-IT" sz="900" dirty="0" smtClean="0">
                <a:solidFill>
                  <a:srgbClr val="000000"/>
                </a:solidFill>
              </a:rPr>
              <a:t>allo </a:t>
            </a:r>
            <a:r>
              <a:rPr lang="it-IT" sz="900" dirty="0" smtClean="0">
                <a:solidFill>
                  <a:srgbClr val="000000"/>
                </a:solidFill>
              </a:rPr>
              <a:t>Stampatore che, apportate le </a:t>
            </a:r>
            <a:r>
              <a:rPr lang="it-IT" sz="900" dirty="0" smtClean="0">
                <a:solidFill>
                  <a:srgbClr val="000000"/>
                </a:solidFill>
              </a:rPr>
              <a:t>eventuali </a:t>
            </a:r>
            <a:r>
              <a:rPr lang="it-IT" sz="900" dirty="0" smtClean="0">
                <a:solidFill>
                  <a:srgbClr val="000000"/>
                </a:solidFill>
              </a:rPr>
              <a:t>correzioni, predispone la copia cianografica e la trasmette alla Segreteria di Direzione.</a:t>
            </a:r>
          </a:p>
        </p:txBody>
      </p:sp>
      <p:sp>
        <p:nvSpPr>
          <p:cNvPr id="91" name="Ovale 90"/>
          <p:cNvSpPr/>
          <p:nvPr/>
        </p:nvSpPr>
        <p:spPr>
          <a:xfrm>
            <a:off x="160831" y="207750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11</a:t>
            </a:r>
          </a:p>
        </p:txBody>
      </p:sp>
      <p:sp>
        <p:nvSpPr>
          <p:cNvPr id="92" name="Ovale 91"/>
          <p:cNvSpPr/>
          <p:nvPr/>
        </p:nvSpPr>
        <p:spPr>
          <a:xfrm>
            <a:off x="160831" y="398235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13</a:t>
            </a:r>
          </a:p>
        </p:txBody>
      </p:sp>
      <p:cxnSp>
        <p:nvCxnSpPr>
          <p:cNvPr id="96" name="Connettore 4 95"/>
          <p:cNvCxnSpPr>
            <a:stCxn id="145" idx="3"/>
          </p:cNvCxnSpPr>
          <p:nvPr/>
        </p:nvCxnSpPr>
        <p:spPr>
          <a:xfrm>
            <a:off x="8974299" y="4412720"/>
            <a:ext cx="194106" cy="23448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Documento multiplo 96"/>
          <p:cNvSpPr/>
          <p:nvPr/>
        </p:nvSpPr>
        <p:spPr>
          <a:xfrm>
            <a:off x="8542598" y="1013772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TESTI </a:t>
            </a:r>
            <a:r>
              <a:rPr lang="it-IT" sz="700" dirty="0" smtClean="0"/>
              <a:t>RAPPORTO ATTIVITA’</a:t>
            </a:r>
            <a:endParaRPr lang="it-IT" sz="700" dirty="0"/>
          </a:p>
        </p:txBody>
      </p:sp>
      <p:pic>
        <p:nvPicPr>
          <p:cNvPr id="98" name="Immagine 97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038" y="1630779"/>
            <a:ext cx="251543" cy="202352"/>
          </a:xfrm>
          <a:prstGeom prst="rect">
            <a:avLst/>
          </a:prstGeom>
        </p:spPr>
      </p:pic>
      <p:sp>
        <p:nvSpPr>
          <p:cNvPr id="99" name="Documento multiplo 98"/>
          <p:cNvSpPr/>
          <p:nvPr/>
        </p:nvSpPr>
        <p:spPr>
          <a:xfrm>
            <a:off x="8006060" y="1643266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00" name="Documento multiplo 99"/>
          <p:cNvSpPr/>
          <p:nvPr/>
        </p:nvSpPr>
        <p:spPr>
          <a:xfrm>
            <a:off x="6953689" y="1643266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cxnSp>
        <p:nvCxnSpPr>
          <p:cNvPr id="101" name="Connettore 4 100"/>
          <p:cNvCxnSpPr>
            <a:stCxn id="100" idx="1"/>
          </p:cNvCxnSpPr>
          <p:nvPr/>
        </p:nvCxnSpPr>
        <p:spPr>
          <a:xfrm rot="10800000" flipV="1">
            <a:off x="4344819" y="1883931"/>
            <a:ext cx="2608871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4 101"/>
          <p:cNvCxnSpPr>
            <a:endCxn id="98" idx="0"/>
          </p:cNvCxnSpPr>
          <p:nvPr/>
        </p:nvCxnSpPr>
        <p:spPr>
          <a:xfrm rot="16200000" flipH="1">
            <a:off x="8449363" y="1217332"/>
            <a:ext cx="411504" cy="415390"/>
          </a:xfrm>
          <a:prstGeom prst="bentConnector3">
            <a:avLst>
              <a:gd name="adj1" fmla="val 8240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4 102"/>
          <p:cNvCxnSpPr>
            <a:stCxn id="99" idx="3"/>
            <a:endCxn id="98" idx="2"/>
          </p:cNvCxnSpPr>
          <p:nvPr/>
        </p:nvCxnSpPr>
        <p:spPr>
          <a:xfrm flipV="1">
            <a:off x="8736281" y="1833131"/>
            <a:ext cx="126529" cy="5080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endCxn id="98" idx="0"/>
          </p:cNvCxnSpPr>
          <p:nvPr/>
        </p:nvCxnSpPr>
        <p:spPr>
          <a:xfrm>
            <a:off x="8857688" y="1471671"/>
            <a:ext cx="5122" cy="15910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/>
          <p:cNvCxnSpPr>
            <a:stCxn id="99" idx="1"/>
            <a:endCxn id="100" idx="3"/>
          </p:cNvCxnSpPr>
          <p:nvPr/>
        </p:nvCxnSpPr>
        <p:spPr>
          <a:xfrm flipH="1">
            <a:off x="7683910" y="1883931"/>
            <a:ext cx="32215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Documento 105"/>
          <p:cNvSpPr/>
          <p:nvPr/>
        </p:nvSpPr>
        <p:spPr>
          <a:xfrm>
            <a:off x="4008627" y="2033695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07" name="Documento 106"/>
          <p:cNvSpPr/>
          <p:nvPr/>
        </p:nvSpPr>
        <p:spPr>
          <a:xfrm>
            <a:off x="5727901" y="2038897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cxnSp>
        <p:nvCxnSpPr>
          <p:cNvPr id="108" name="Connettore 4 107"/>
          <p:cNvCxnSpPr/>
          <p:nvPr/>
        </p:nvCxnSpPr>
        <p:spPr>
          <a:xfrm rot="10800000" flipV="1">
            <a:off x="6055219" y="1883931"/>
            <a:ext cx="888840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Processo 198"/>
          <p:cNvSpPr/>
          <p:nvPr/>
        </p:nvSpPr>
        <p:spPr>
          <a:xfrm>
            <a:off x="3118382" y="2477993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CONSULENTE</a:t>
            </a:r>
            <a:endParaRPr lang="it-IT" sz="700" dirty="0"/>
          </a:p>
        </p:txBody>
      </p:sp>
      <p:sp>
        <p:nvSpPr>
          <p:cNvPr id="110" name="Processo 199"/>
          <p:cNvSpPr/>
          <p:nvPr/>
        </p:nvSpPr>
        <p:spPr>
          <a:xfrm>
            <a:off x="4922779" y="2477993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DIRETTORE</a:t>
            </a:r>
            <a:endParaRPr lang="it-IT" sz="700" dirty="0"/>
          </a:p>
        </p:txBody>
      </p:sp>
      <p:cxnSp>
        <p:nvCxnSpPr>
          <p:cNvPr id="111" name="Connettore 4 110"/>
          <p:cNvCxnSpPr>
            <a:stCxn id="109" idx="0"/>
            <a:endCxn id="106" idx="1"/>
          </p:cNvCxnSpPr>
          <p:nvPr/>
        </p:nvCxnSpPr>
        <p:spPr>
          <a:xfrm rot="5400000" flipH="1" flipV="1">
            <a:off x="3648739" y="2118106"/>
            <a:ext cx="238559" cy="48121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4 111"/>
          <p:cNvCxnSpPr>
            <a:endCxn id="110" idx="0"/>
          </p:cNvCxnSpPr>
          <p:nvPr/>
        </p:nvCxnSpPr>
        <p:spPr>
          <a:xfrm rot="10800000" flipV="1">
            <a:off x="5331808" y="2239433"/>
            <a:ext cx="396851" cy="23855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4 112"/>
          <p:cNvCxnSpPr>
            <a:stCxn id="109" idx="2"/>
            <a:endCxn id="115" idx="1"/>
          </p:cNvCxnSpPr>
          <p:nvPr/>
        </p:nvCxnSpPr>
        <p:spPr>
          <a:xfrm rot="16200000" flipH="1">
            <a:off x="5208857" y="1081354"/>
            <a:ext cx="109176" cy="347207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4 113"/>
          <p:cNvCxnSpPr>
            <a:stCxn id="110" idx="2"/>
            <a:endCxn id="115" idx="1"/>
          </p:cNvCxnSpPr>
          <p:nvPr/>
        </p:nvCxnSpPr>
        <p:spPr>
          <a:xfrm rot="16200000" flipH="1">
            <a:off x="6111056" y="1983553"/>
            <a:ext cx="109176" cy="1667674"/>
          </a:xfrm>
          <a:prstGeom prst="bentConnector2">
            <a:avLst/>
          </a:prstGeom>
          <a:ln w="95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Documento multiplo 114"/>
          <p:cNvSpPr/>
          <p:nvPr/>
        </p:nvSpPr>
        <p:spPr>
          <a:xfrm>
            <a:off x="6999481" y="2631313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16" name="Processo 118"/>
          <p:cNvSpPr/>
          <p:nvPr/>
        </p:nvSpPr>
        <p:spPr>
          <a:xfrm>
            <a:off x="6853815" y="2193185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</a:t>
            </a:r>
            <a:r>
              <a:rPr lang="it-IT" sz="800" dirty="0" smtClean="0">
                <a:solidFill>
                  <a:schemeClr val="tx1"/>
                </a:solidFill>
              </a:rPr>
              <a:t>TESTI</a:t>
            </a:r>
            <a:endParaRPr lang="it-IT" sz="700" dirty="0">
              <a:solidFill>
                <a:schemeClr val="tx1"/>
              </a:solidFill>
            </a:endParaRPr>
          </a:p>
        </p:txBody>
      </p:sp>
      <p:cxnSp>
        <p:nvCxnSpPr>
          <p:cNvPr id="117" name="Connettore 1 116"/>
          <p:cNvCxnSpPr>
            <a:endCxn id="116" idx="0"/>
          </p:cNvCxnSpPr>
          <p:nvPr/>
        </p:nvCxnSpPr>
        <p:spPr>
          <a:xfrm>
            <a:off x="7258392" y="2106367"/>
            <a:ext cx="4451" cy="8681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2 117"/>
          <p:cNvCxnSpPr>
            <a:stCxn id="115" idx="3"/>
            <a:endCxn id="119" idx="1"/>
          </p:cNvCxnSpPr>
          <p:nvPr/>
        </p:nvCxnSpPr>
        <p:spPr>
          <a:xfrm>
            <a:off x="7729702" y="2871978"/>
            <a:ext cx="51437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Documento multiplo 118"/>
          <p:cNvSpPr/>
          <p:nvPr/>
        </p:nvSpPr>
        <p:spPr>
          <a:xfrm>
            <a:off x="8244078" y="2631313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cxnSp>
        <p:nvCxnSpPr>
          <p:cNvPr id="120" name="Connettore 1 119"/>
          <p:cNvCxnSpPr/>
          <p:nvPr/>
        </p:nvCxnSpPr>
        <p:spPr>
          <a:xfrm>
            <a:off x="8441541" y="893623"/>
            <a:ext cx="5122" cy="32675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Documento 120"/>
          <p:cNvSpPr/>
          <p:nvPr/>
        </p:nvSpPr>
        <p:spPr>
          <a:xfrm>
            <a:off x="6909265" y="951369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BILANCIO D’ESERCIZIO</a:t>
            </a:r>
            <a:endParaRPr lang="it-IT" sz="700" dirty="0"/>
          </a:p>
        </p:txBody>
      </p:sp>
      <p:cxnSp>
        <p:nvCxnSpPr>
          <p:cNvPr id="122" name="Connettore 2 121"/>
          <p:cNvCxnSpPr/>
          <p:nvPr/>
        </p:nvCxnSpPr>
        <p:spPr>
          <a:xfrm>
            <a:off x="7567353" y="1152975"/>
            <a:ext cx="975245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e 124"/>
          <p:cNvSpPr/>
          <p:nvPr/>
        </p:nvSpPr>
        <p:spPr>
          <a:xfrm>
            <a:off x="8965704" y="188393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10</a:t>
            </a:r>
            <a:endParaRPr lang="it-IT" sz="800" b="1" dirty="0" smtClean="0"/>
          </a:p>
        </p:txBody>
      </p:sp>
      <p:sp>
        <p:nvSpPr>
          <p:cNvPr id="126" name="Ovale 125"/>
          <p:cNvSpPr/>
          <p:nvPr/>
        </p:nvSpPr>
        <p:spPr>
          <a:xfrm>
            <a:off x="6600690" y="251374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11</a:t>
            </a:r>
          </a:p>
        </p:txBody>
      </p:sp>
      <p:pic>
        <p:nvPicPr>
          <p:cNvPr id="127" name="Immagine 126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038" y="3171521"/>
            <a:ext cx="251543" cy="202352"/>
          </a:xfrm>
          <a:prstGeom prst="rect">
            <a:avLst/>
          </a:prstGeom>
        </p:spPr>
      </p:pic>
      <p:sp>
        <p:nvSpPr>
          <p:cNvPr id="128" name="Documento multiplo 127"/>
          <p:cNvSpPr/>
          <p:nvPr/>
        </p:nvSpPr>
        <p:spPr>
          <a:xfrm>
            <a:off x="8006060" y="3184008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29" name="Documento multiplo 128"/>
          <p:cNvSpPr/>
          <p:nvPr/>
        </p:nvSpPr>
        <p:spPr>
          <a:xfrm>
            <a:off x="6953689" y="3184008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cxnSp>
        <p:nvCxnSpPr>
          <p:cNvPr id="130" name="Connettore 4 129"/>
          <p:cNvCxnSpPr>
            <a:stCxn id="129" idx="1"/>
          </p:cNvCxnSpPr>
          <p:nvPr/>
        </p:nvCxnSpPr>
        <p:spPr>
          <a:xfrm rot="10800000" flipV="1">
            <a:off x="4344819" y="3424673"/>
            <a:ext cx="2608871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4 130"/>
          <p:cNvCxnSpPr>
            <a:stCxn id="128" idx="3"/>
            <a:endCxn id="127" idx="2"/>
          </p:cNvCxnSpPr>
          <p:nvPr/>
        </p:nvCxnSpPr>
        <p:spPr>
          <a:xfrm flipV="1">
            <a:off x="8736281" y="3373873"/>
            <a:ext cx="126529" cy="5080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1 131"/>
          <p:cNvCxnSpPr>
            <a:endCxn id="127" idx="0"/>
          </p:cNvCxnSpPr>
          <p:nvPr/>
        </p:nvCxnSpPr>
        <p:spPr>
          <a:xfrm>
            <a:off x="8857688" y="3012413"/>
            <a:ext cx="5122" cy="15910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/>
          <p:cNvCxnSpPr>
            <a:stCxn id="128" idx="1"/>
            <a:endCxn id="129" idx="3"/>
          </p:cNvCxnSpPr>
          <p:nvPr/>
        </p:nvCxnSpPr>
        <p:spPr>
          <a:xfrm flipH="1">
            <a:off x="7683910" y="3424673"/>
            <a:ext cx="32215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Documento 133"/>
          <p:cNvSpPr/>
          <p:nvPr/>
        </p:nvSpPr>
        <p:spPr>
          <a:xfrm>
            <a:off x="4008627" y="3574437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35" name="Documento 134"/>
          <p:cNvSpPr/>
          <p:nvPr/>
        </p:nvSpPr>
        <p:spPr>
          <a:xfrm>
            <a:off x="5727901" y="3579639"/>
            <a:ext cx="65312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BOZZA 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cxnSp>
        <p:nvCxnSpPr>
          <p:cNvPr id="136" name="Connettore 4 135"/>
          <p:cNvCxnSpPr/>
          <p:nvPr/>
        </p:nvCxnSpPr>
        <p:spPr>
          <a:xfrm rot="10800000" flipV="1">
            <a:off x="6055219" y="3424673"/>
            <a:ext cx="888840" cy="14976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Processo 198"/>
          <p:cNvSpPr/>
          <p:nvPr/>
        </p:nvSpPr>
        <p:spPr>
          <a:xfrm>
            <a:off x="3118382" y="4018735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CONSULENTE</a:t>
            </a:r>
            <a:endParaRPr lang="it-IT" sz="700" dirty="0"/>
          </a:p>
        </p:txBody>
      </p:sp>
      <p:cxnSp>
        <p:nvCxnSpPr>
          <p:cNvPr id="138" name="Connettore 4 137"/>
          <p:cNvCxnSpPr>
            <a:stCxn id="137" idx="0"/>
            <a:endCxn id="134" idx="1"/>
          </p:cNvCxnSpPr>
          <p:nvPr/>
        </p:nvCxnSpPr>
        <p:spPr>
          <a:xfrm rot="5400000" flipH="1" flipV="1">
            <a:off x="3648739" y="3658848"/>
            <a:ext cx="238559" cy="48121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4 138"/>
          <p:cNvCxnSpPr/>
          <p:nvPr/>
        </p:nvCxnSpPr>
        <p:spPr>
          <a:xfrm rot="10800000" flipV="1">
            <a:off x="5331808" y="3780175"/>
            <a:ext cx="396851" cy="23855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4 139"/>
          <p:cNvCxnSpPr>
            <a:stCxn id="137" idx="2"/>
            <a:endCxn id="141" idx="1"/>
          </p:cNvCxnSpPr>
          <p:nvPr/>
        </p:nvCxnSpPr>
        <p:spPr>
          <a:xfrm rot="16200000" flipH="1">
            <a:off x="5208857" y="2622096"/>
            <a:ext cx="109176" cy="347207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Documento multiplo 140"/>
          <p:cNvSpPr/>
          <p:nvPr/>
        </p:nvSpPr>
        <p:spPr>
          <a:xfrm>
            <a:off x="6999481" y="4172055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42" name="Processo 118"/>
          <p:cNvSpPr/>
          <p:nvPr/>
        </p:nvSpPr>
        <p:spPr>
          <a:xfrm>
            <a:off x="6853815" y="3733927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</a:t>
            </a:r>
            <a:r>
              <a:rPr lang="it-IT" sz="800" dirty="0" smtClean="0">
                <a:solidFill>
                  <a:schemeClr val="tx1"/>
                </a:solidFill>
              </a:rPr>
              <a:t>TESTI</a:t>
            </a:r>
            <a:endParaRPr lang="it-IT" sz="700" dirty="0">
              <a:solidFill>
                <a:schemeClr val="tx1"/>
              </a:solidFill>
            </a:endParaRPr>
          </a:p>
        </p:txBody>
      </p:sp>
      <p:cxnSp>
        <p:nvCxnSpPr>
          <p:cNvPr id="143" name="Connettore 1 142"/>
          <p:cNvCxnSpPr>
            <a:endCxn id="142" idx="0"/>
          </p:cNvCxnSpPr>
          <p:nvPr/>
        </p:nvCxnSpPr>
        <p:spPr>
          <a:xfrm>
            <a:off x="7258392" y="3647109"/>
            <a:ext cx="4451" cy="8681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2 143"/>
          <p:cNvCxnSpPr>
            <a:stCxn id="141" idx="3"/>
            <a:endCxn id="145" idx="1"/>
          </p:cNvCxnSpPr>
          <p:nvPr/>
        </p:nvCxnSpPr>
        <p:spPr>
          <a:xfrm>
            <a:off x="7729702" y="4412720"/>
            <a:ext cx="51437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Documento multiplo 144"/>
          <p:cNvSpPr/>
          <p:nvPr/>
        </p:nvSpPr>
        <p:spPr>
          <a:xfrm>
            <a:off x="8244078" y="4172055"/>
            <a:ext cx="730221" cy="481329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/>
          <a:lstStyle/>
          <a:p>
            <a:pPr algn="ctr"/>
            <a:r>
              <a:rPr lang="it-IT" sz="800" dirty="0" smtClean="0"/>
              <a:t>BOZZA</a:t>
            </a:r>
          </a:p>
          <a:p>
            <a:pPr algn="ctr"/>
            <a:r>
              <a:rPr lang="it-IT" sz="700" dirty="0" smtClean="0"/>
              <a:t>RAPPORTO ATTIVITA’</a:t>
            </a:r>
            <a:endParaRPr lang="it-IT" sz="700" dirty="0"/>
          </a:p>
        </p:txBody>
      </p:sp>
      <p:sp>
        <p:nvSpPr>
          <p:cNvPr id="147" name="Ovale 146"/>
          <p:cNvSpPr/>
          <p:nvPr/>
        </p:nvSpPr>
        <p:spPr>
          <a:xfrm>
            <a:off x="6600690" y="405448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12</a:t>
            </a:r>
            <a:endParaRPr lang="it-IT" sz="800" b="1" dirty="0" smtClean="0"/>
          </a:p>
        </p:txBody>
      </p:sp>
      <p:sp>
        <p:nvSpPr>
          <p:cNvPr id="148" name="Processo 199"/>
          <p:cNvSpPr/>
          <p:nvPr/>
        </p:nvSpPr>
        <p:spPr>
          <a:xfrm>
            <a:off x="4958029" y="4029650"/>
            <a:ext cx="818055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VERIFICA TESTI</a:t>
            </a:r>
          </a:p>
          <a:p>
            <a:pPr algn="ctr"/>
            <a:r>
              <a:rPr lang="it-IT" sz="700" dirty="0" smtClean="0"/>
              <a:t>CON DIRETTORE</a:t>
            </a:r>
            <a:endParaRPr lang="it-IT" sz="700" dirty="0"/>
          </a:p>
        </p:txBody>
      </p:sp>
      <p:sp>
        <p:nvSpPr>
          <p:cNvPr id="149" name="Ovale 148"/>
          <p:cNvSpPr/>
          <p:nvPr/>
        </p:nvSpPr>
        <p:spPr>
          <a:xfrm>
            <a:off x="6605477" y="508470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13</a:t>
            </a:r>
            <a:endParaRPr lang="it-IT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9922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6262</TotalTime>
  <Words>729</Words>
  <Application>Microsoft Office PowerPoint</Application>
  <PresentationFormat>Personalizzato</PresentationFormat>
  <Paragraphs>152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Emanuela Pesenti</cp:lastModifiedBy>
  <cp:revision>74</cp:revision>
  <dcterms:created xsi:type="dcterms:W3CDTF">2014-05-22T21:39:30Z</dcterms:created>
  <dcterms:modified xsi:type="dcterms:W3CDTF">2015-09-04T13:13:57Z</dcterms:modified>
</cp:coreProperties>
</file>