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9399588" cy="683895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565" autoAdjust="0"/>
    <p:restoredTop sz="94660"/>
  </p:normalViewPr>
  <p:slideViewPr>
    <p:cSldViewPr snapToGrid="0" snapToObjects="1">
      <p:cViewPr>
        <p:scale>
          <a:sx n="200" d="100"/>
          <a:sy n="200" d="100"/>
        </p:scale>
        <p:origin x="4134" y="-102"/>
      </p:cViewPr>
      <p:guideLst>
        <p:guide orient="horz" pos="2154"/>
        <p:guide pos="29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71961-A0C4-9D40-BC52-8E6F31E4B67D}" type="datetimeFigureOut">
              <a:rPr lang="it-IT" smtClean="0"/>
              <a:t>04/09/2015</a:t>
            </a:fld>
            <a:endParaRPr lang="it-IT"/>
          </a:p>
        </p:txBody>
      </p:sp>
      <p:sp>
        <p:nvSpPr>
          <p:cNvPr id="4" name="Segnaposto immagine diapositiva 3"/>
          <p:cNvSpPr>
            <a:spLocks noGrp="1" noRot="1" noChangeAspect="1"/>
          </p:cNvSpPr>
          <p:nvPr>
            <p:ph type="sldImg" idx="2"/>
          </p:nvPr>
        </p:nvSpPr>
        <p:spPr>
          <a:xfrm>
            <a:off x="1073150" y="685800"/>
            <a:ext cx="47117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BA737-1A7F-E943-9472-AF629C13E4E9}" type="slidenum">
              <a:rPr lang="it-IT" smtClean="0"/>
              <a:t>‹N›</a:t>
            </a:fld>
            <a:endParaRPr lang="it-IT"/>
          </a:p>
        </p:txBody>
      </p:sp>
    </p:spTree>
    <p:extLst>
      <p:ext uri="{BB962C8B-B14F-4D97-AF65-F5344CB8AC3E}">
        <p14:creationId xmlns:p14="http://schemas.microsoft.com/office/powerpoint/2010/main" val="30800154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1</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dirty="0" smtClean="0"/>
          </a:p>
          <a:p>
            <a:endParaRPr lang="it-IT" dirty="0" smtClean="0"/>
          </a:p>
          <a:p>
            <a:endParaRPr lang="it-IT" sz="1200" dirty="0" smtClean="0"/>
          </a:p>
          <a:p>
            <a:endParaRPr lang="it-IT" dirty="0" smtClean="0"/>
          </a:p>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2</a:t>
            </a:fld>
            <a:endParaRPr lang="it-IT"/>
          </a:p>
        </p:txBody>
      </p:sp>
    </p:spTree>
    <p:extLst>
      <p:ext uri="{BB962C8B-B14F-4D97-AF65-F5344CB8AC3E}">
        <p14:creationId xmlns:p14="http://schemas.microsoft.com/office/powerpoint/2010/main" val="116261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04969" y="2124507"/>
            <a:ext cx="7989650" cy="1465942"/>
          </a:xfrm>
        </p:spPr>
        <p:txBody>
          <a:bodyPr/>
          <a:lstStyle/>
          <a:p>
            <a:r>
              <a:rPr lang="it-IT" smtClean="0"/>
              <a:t>Fare clic per modificare stile</a:t>
            </a:r>
            <a:endParaRPr lang="it-IT"/>
          </a:p>
        </p:txBody>
      </p:sp>
      <p:sp>
        <p:nvSpPr>
          <p:cNvPr id="3" name="Sottotitolo 2"/>
          <p:cNvSpPr>
            <a:spLocks noGrp="1"/>
          </p:cNvSpPr>
          <p:nvPr>
            <p:ph type="subTitle" idx="1"/>
          </p:nvPr>
        </p:nvSpPr>
        <p:spPr>
          <a:xfrm>
            <a:off x="1409938" y="3875405"/>
            <a:ext cx="6579712" cy="17477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04/09/2015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1863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04/09/2015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94036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5631" y="273875"/>
            <a:ext cx="2173655" cy="5817856"/>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83034" y="273875"/>
            <a:ext cx="6365937" cy="581785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04/09/2015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138554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04/09/2015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64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42503" y="4394659"/>
            <a:ext cx="7989650" cy="1358291"/>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42503" y="2898639"/>
            <a:ext cx="7989650" cy="14960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263D1EF-24C6-DA44-BC58-5A30AADA7E28}" type="datetimeFigureOut">
              <a:rPr lang="it-IT" smtClean="0"/>
              <a:t>04/09/2015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40625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83034" y="1591006"/>
            <a:ext cx="4268980"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08674" y="1591006"/>
            <a:ext cx="4270612"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63D1EF-24C6-DA44-BC58-5A30AADA7E28}" type="datetimeFigureOut">
              <a:rPr lang="it-IT" smtClean="0"/>
              <a:t>04/09/2015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8429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69980" y="273875"/>
            <a:ext cx="8459629" cy="1139825"/>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69979" y="1530849"/>
            <a:ext cx="4153117"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69979" y="2168834"/>
            <a:ext cx="4153117"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774861" y="1530849"/>
            <a:ext cx="4154748"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774861" y="2168834"/>
            <a:ext cx="4154748"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63D1EF-24C6-DA44-BC58-5A30AADA7E28}" type="datetimeFigureOut">
              <a:rPr lang="it-IT" smtClean="0"/>
              <a:t>04/09/2015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4004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263D1EF-24C6-DA44-BC58-5A30AADA7E28}" type="datetimeFigureOut">
              <a:rPr lang="it-IT" smtClean="0"/>
              <a:t>04/09/2015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259859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63D1EF-24C6-DA44-BC58-5A30AADA7E28}" type="datetimeFigureOut">
              <a:rPr lang="it-IT" smtClean="0"/>
              <a:t>04/09/2015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3506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69980" y="272292"/>
            <a:ext cx="3092400" cy="1158822"/>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674978" y="272292"/>
            <a:ext cx="5254631" cy="58368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9980" y="1431114"/>
            <a:ext cx="3092400" cy="46780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04/09/2015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01230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42385" y="4787265"/>
            <a:ext cx="5639753" cy="56516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842385" y="611073"/>
            <a:ext cx="5639753" cy="4103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842385" y="5352429"/>
            <a:ext cx="5639753" cy="8026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04/09/2015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225454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69980" y="273875"/>
            <a:ext cx="8459629" cy="1139825"/>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69980" y="1595755"/>
            <a:ext cx="8459629" cy="4513391"/>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69980" y="6338694"/>
            <a:ext cx="2193237" cy="364111"/>
          </a:xfrm>
          <a:prstGeom prst="rect">
            <a:avLst/>
          </a:prstGeom>
        </p:spPr>
        <p:txBody>
          <a:bodyPr vert="horz" lIns="91440" tIns="45720" rIns="91440" bIns="45720" rtlCol="0" anchor="ctr"/>
          <a:lstStyle>
            <a:lvl1pPr algn="l">
              <a:defRPr sz="1200">
                <a:solidFill>
                  <a:schemeClr val="tx1">
                    <a:tint val="75000"/>
                  </a:schemeClr>
                </a:solidFill>
              </a:defRPr>
            </a:lvl1pPr>
          </a:lstStyle>
          <a:p>
            <a:fld id="{0263D1EF-24C6-DA44-BC58-5A30AADA7E28}" type="datetimeFigureOut">
              <a:rPr lang="it-IT" smtClean="0"/>
              <a:t>04/09/2015</a:t>
            </a:fld>
            <a:endParaRPr lang="it-IT"/>
          </a:p>
        </p:txBody>
      </p:sp>
      <p:sp>
        <p:nvSpPr>
          <p:cNvPr id="5" name="Segnaposto piè di pagina 4"/>
          <p:cNvSpPr>
            <a:spLocks noGrp="1"/>
          </p:cNvSpPr>
          <p:nvPr>
            <p:ph type="ftr" sz="quarter" idx="3"/>
          </p:nvPr>
        </p:nvSpPr>
        <p:spPr>
          <a:xfrm>
            <a:off x="3211526" y="6338694"/>
            <a:ext cx="2976536" cy="364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736372" y="6338694"/>
            <a:ext cx="2193237" cy="364111"/>
          </a:xfrm>
          <a:prstGeom prst="rect">
            <a:avLst/>
          </a:prstGeom>
        </p:spPr>
        <p:txBody>
          <a:bodyPr vert="horz" lIns="91440" tIns="45720" rIns="91440" bIns="45720" rtlCol="0" anchor="ctr"/>
          <a:lstStyle>
            <a:lvl1pPr algn="r">
              <a:defRPr sz="1200">
                <a:solidFill>
                  <a:schemeClr val="tx1">
                    <a:tint val="75000"/>
                  </a:schemeClr>
                </a:solidFill>
              </a:defRPr>
            </a:lvl1pPr>
          </a:lstStyle>
          <a:p>
            <a:fld id="{D27574FF-6697-1B4B-96C8-1891BE8846B0}" type="slidenum">
              <a:rPr lang="it-IT" smtClean="0"/>
              <a:t>‹N›</a:t>
            </a:fld>
            <a:endParaRPr lang="it-IT"/>
          </a:p>
        </p:txBody>
      </p:sp>
    </p:spTree>
    <p:extLst>
      <p:ext uri="{BB962C8B-B14F-4D97-AF65-F5344CB8AC3E}">
        <p14:creationId xmlns:p14="http://schemas.microsoft.com/office/powerpoint/2010/main" val="22087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asellaDiTesto 195"/>
          <p:cNvSpPr txBox="1"/>
          <p:nvPr/>
        </p:nvSpPr>
        <p:spPr>
          <a:xfrm>
            <a:off x="3413621" y="4423244"/>
            <a:ext cx="1730611" cy="200055"/>
          </a:xfrm>
          <a:prstGeom prst="rect">
            <a:avLst/>
          </a:prstGeom>
          <a:noFill/>
        </p:spPr>
        <p:txBody>
          <a:bodyPr wrap="square" rtlCol="0">
            <a:spAutoFit/>
          </a:bodyPr>
          <a:lstStyle/>
          <a:p>
            <a:pPr algn="ctr"/>
            <a:r>
              <a:rPr lang="it-IT" sz="700" dirty="0" smtClean="0"/>
              <a:t>Inserito nella</a:t>
            </a:r>
          </a:p>
        </p:txBody>
      </p:sp>
      <p:sp>
        <p:nvSpPr>
          <p:cNvPr id="4" name="CasellaDiTesto 3"/>
          <p:cNvSpPr txBox="1"/>
          <p:nvPr/>
        </p:nvSpPr>
        <p:spPr>
          <a:xfrm>
            <a:off x="396483" y="1006686"/>
            <a:ext cx="2688345" cy="784830"/>
          </a:xfrm>
          <a:prstGeom prst="rect">
            <a:avLst/>
          </a:prstGeom>
          <a:noFill/>
        </p:spPr>
        <p:txBody>
          <a:bodyPr wrap="square" rtlCol="0">
            <a:spAutoFit/>
          </a:bodyPr>
          <a:lstStyle/>
          <a:p>
            <a:pPr lvl="0" algn="just"/>
            <a:r>
              <a:rPr lang="it-IT" sz="900" dirty="0" smtClean="0">
                <a:solidFill>
                  <a:srgbClr val="000000"/>
                </a:solidFill>
              </a:rPr>
              <a:t>Entro il mese di novembre di ciascun anno </a:t>
            </a:r>
            <a:r>
              <a:rPr lang="it-IT" sz="900" dirty="0">
                <a:solidFill>
                  <a:srgbClr val="000000"/>
                </a:solidFill>
              </a:rPr>
              <a:t>il Comitato Direttivo Centrale (CDC) e il Comitato Centrale (CC) stabiliscono il calendario delle riunioni degli organi CAI (CDC, CC, </a:t>
            </a:r>
            <a:r>
              <a:rPr lang="it-IT" sz="900" dirty="0" smtClean="0">
                <a:solidFill>
                  <a:srgbClr val="000000"/>
                </a:solidFill>
              </a:rPr>
              <a:t>PR </a:t>
            </a:r>
            <a:r>
              <a:rPr lang="it-IT" sz="900" dirty="0">
                <a:solidFill>
                  <a:srgbClr val="000000"/>
                </a:solidFill>
              </a:rPr>
              <a:t>e Assemblea dei Delegati) previste per l’esercizio </a:t>
            </a:r>
            <a:r>
              <a:rPr lang="it-IT" sz="900" dirty="0" smtClean="0">
                <a:solidFill>
                  <a:srgbClr val="000000"/>
                </a:solidFill>
              </a:rPr>
              <a:t>seguente.</a:t>
            </a:r>
            <a:endParaRPr lang="it-IT" sz="900" dirty="0">
              <a:solidFill>
                <a:srgbClr val="000000"/>
              </a:solidFill>
            </a:endParaRPr>
          </a:p>
        </p:txBody>
      </p:sp>
      <p:sp>
        <p:nvSpPr>
          <p:cNvPr id="5" name="Ovale 4"/>
          <p:cNvSpPr/>
          <p:nvPr/>
        </p:nvSpPr>
        <p:spPr>
          <a:xfrm>
            <a:off x="164398" y="97574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28. PROCESSO “GRUPPI REGIONALI”</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1 12"/>
          <p:cNvCxnSpPr/>
          <p:nvPr/>
        </p:nvCxnSpPr>
        <p:spPr>
          <a:xfrm flipH="1">
            <a:off x="5485475" y="470483"/>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5" name="Titolo 1"/>
          <p:cNvSpPr txBox="1">
            <a:spLocks/>
          </p:cNvSpPr>
          <p:nvPr/>
        </p:nvSpPr>
        <p:spPr>
          <a:xfrm>
            <a:off x="7905752" y="473683"/>
            <a:ext cx="140877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Presidenti Regionali</a:t>
            </a:r>
            <a:endParaRPr lang="it-IT" sz="1200" b="1" dirty="0">
              <a:solidFill>
                <a:srgbClr val="000000"/>
              </a:solidFill>
            </a:endParaRPr>
          </a:p>
        </p:txBody>
      </p:sp>
      <p:sp>
        <p:nvSpPr>
          <p:cNvPr id="16" name="CasellaDiTesto 15"/>
          <p:cNvSpPr txBox="1"/>
          <p:nvPr/>
        </p:nvSpPr>
        <p:spPr>
          <a:xfrm>
            <a:off x="410116" y="1800662"/>
            <a:ext cx="2688345" cy="784830"/>
          </a:xfrm>
          <a:prstGeom prst="rect">
            <a:avLst/>
          </a:prstGeom>
          <a:noFill/>
        </p:spPr>
        <p:txBody>
          <a:bodyPr wrap="square" rtlCol="0">
            <a:spAutoFit/>
          </a:bodyPr>
          <a:lstStyle/>
          <a:p>
            <a:pPr algn="just"/>
            <a:r>
              <a:rPr lang="it-IT" sz="900" dirty="0" smtClean="0">
                <a:solidFill>
                  <a:srgbClr val="000000"/>
                </a:solidFill>
              </a:rPr>
              <a:t>Di prassi almeno un </a:t>
            </a:r>
            <a:r>
              <a:rPr lang="it-IT" sz="900" dirty="0" smtClean="0">
                <a:solidFill>
                  <a:srgbClr val="000000"/>
                </a:solidFill>
              </a:rPr>
              <a:t>mese prima delle </a:t>
            </a:r>
            <a:r>
              <a:rPr lang="it-IT" sz="900" dirty="0" smtClean="0">
                <a:solidFill>
                  <a:srgbClr val="000000"/>
                </a:solidFill>
              </a:rPr>
              <a:t>date </a:t>
            </a:r>
            <a:r>
              <a:rPr lang="it-IT" sz="900" dirty="0" smtClean="0">
                <a:solidFill>
                  <a:srgbClr val="000000"/>
                </a:solidFill>
              </a:rPr>
              <a:t>stabilite per la Conferenza nazionale dei Presidenti regionali, la Segreteria prepara una bozza dell’ordine del giorno, verificando gli argomenti da trattare con il Presidente </a:t>
            </a:r>
            <a:r>
              <a:rPr lang="it-IT" sz="900" dirty="0" smtClean="0">
                <a:solidFill>
                  <a:srgbClr val="000000"/>
                </a:solidFill>
              </a:rPr>
              <a:t>generale e </a:t>
            </a:r>
            <a:r>
              <a:rPr lang="it-IT" sz="900" dirty="0" smtClean="0">
                <a:solidFill>
                  <a:srgbClr val="000000"/>
                </a:solidFill>
              </a:rPr>
              <a:t>il Direttore.</a:t>
            </a:r>
          </a:p>
        </p:txBody>
      </p:sp>
      <p:sp>
        <p:nvSpPr>
          <p:cNvPr id="17" name="Ovale 16"/>
          <p:cNvSpPr/>
          <p:nvPr/>
        </p:nvSpPr>
        <p:spPr>
          <a:xfrm>
            <a:off x="164398" y="179568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cxnSp>
        <p:nvCxnSpPr>
          <p:cNvPr id="19" name="Connettore 4 18"/>
          <p:cNvCxnSpPr>
            <a:stCxn id="47" idx="3"/>
            <a:endCxn id="76" idx="0"/>
          </p:cNvCxnSpPr>
          <p:nvPr/>
        </p:nvCxnSpPr>
        <p:spPr>
          <a:xfrm>
            <a:off x="5038134" y="1886735"/>
            <a:ext cx="1089921" cy="148226"/>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1" name="CasellaDiTesto 20"/>
          <p:cNvSpPr txBox="1"/>
          <p:nvPr/>
        </p:nvSpPr>
        <p:spPr>
          <a:xfrm>
            <a:off x="396483" y="2709335"/>
            <a:ext cx="2688345" cy="646331"/>
          </a:xfrm>
          <a:prstGeom prst="rect">
            <a:avLst/>
          </a:prstGeom>
          <a:noFill/>
        </p:spPr>
        <p:txBody>
          <a:bodyPr wrap="square" rtlCol="0">
            <a:spAutoFit/>
          </a:bodyPr>
          <a:lstStyle/>
          <a:p>
            <a:pPr algn="just"/>
            <a:r>
              <a:rPr lang="it-IT" sz="900" dirty="0" smtClean="0">
                <a:solidFill>
                  <a:srgbClr val="000000"/>
                </a:solidFill>
              </a:rPr>
              <a:t>La </a:t>
            </a:r>
            <a:r>
              <a:rPr lang="it-IT" sz="900" dirty="0" smtClean="0">
                <a:solidFill>
                  <a:srgbClr val="000000"/>
                </a:solidFill>
              </a:rPr>
              <a:t>Segreteria generale </a:t>
            </a:r>
            <a:r>
              <a:rPr lang="it-IT" sz="900" dirty="0" smtClean="0">
                <a:solidFill>
                  <a:srgbClr val="000000"/>
                </a:solidFill>
              </a:rPr>
              <a:t>manda una e-mail ai 21 Presidenti Regionali, chiedendo loro se abbiano argomenti da segnalare, e quindi inserire nell’ordine del giorno.</a:t>
            </a:r>
          </a:p>
        </p:txBody>
      </p:sp>
      <p:sp>
        <p:nvSpPr>
          <p:cNvPr id="22" name="Ovale 21"/>
          <p:cNvSpPr/>
          <p:nvPr/>
        </p:nvSpPr>
        <p:spPr>
          <a:xfrm>
            <a:off x="164398" y="267839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24" name="CasellaDiTesto 23"/>
          <p:cNvSpPr txBox="1"/>
          <p:nvPr/>
        </p:nvSpPr>
        <p:spPr>
          <a:xfrm>
            <a:off x="396483" y="3358245"/>
            <a:ext cx="2688345" cy="923330"/>
          </a:xfrm>
          <a:prstGeom prst="rect">
            <a:avLst/>
          </a:prstGeom>
          <a:noFill/>
        </p:spPr>
        <p:txBody>
          <a:bodyPr wrap="square" rtlCol="0">
            <a:spAutoFit/>
          </a:bodyPr>
          <a:lstStyle/>
          <a:p>
            <a:pPr algn="just"/>
            <a:r>
              <a:rPr lang="it-IT" sz="900" dirty="0" smtClean="0">
                <a:solidFill>
                  <a:srgbClr val="000000"/>
                </a:solidFill>
              </a:rPr>
              <a:t>Le proposte e la relativa documentazione ricevute dai Presidenti Regionali vengono vagliate dal Presidente, che durante la riunione del Comitato Direttivo Centrale, che si tiene nel mese precedente alla Conferenza nazionale dei PR, definisce l’ordine del giorno.</a:t>
            </a:r>
          </a:p>
        </p:txBody>
      </p:sp>
      <p:sp>
        <p:nvSpPr>
          <p:cNvPr id="25" name="Ovale 24"/>
          <p:cNvSpPr/>
          <p:nvPr/>
        </p:nvSpPr>
        <p:spPr>
          <a:xfrm>
            <a:off x="164398" y="332730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sp>
        <p:nvSpPr>
          <p:cNvPr id="28" name="CasellaDiTesto 27"/>
          <p:cNvSpPr txBox="1"/>
          <p:nvPr/>
        </p:nvSpPr>
        <p:spPr>
          <a:xfrm>
            <a:off x="396483" y="4286655"/>
            <a:ext cx="2688345" cy="646331"/>
          </a:xfrm>
          <a:prstGeom prst="rect">
            <a:avLst/>
          </a:prstGeom>
          <a:noFill/>
        </p:spPr>
        <p:txBody>
          <a:bodyPr wrap="square" rtlCol="0">
            <a:spAutoFit/>
          </a:bodyPr>
          <a:lstStyle/>
          <a:p>
            <a:pPr algn="just"/>
            <a:r>
              <a:rPr lang="it-IT" sz="900" dirty="0" smtClean="0"/>
              <a:t>Definito l’ordine del giorno, questo viene inviato  per e-mail con la </a:t>
            </a:r>
            <a:r>
              <a:rPr lang="it-IT" sz="900" dirty="0" smtClean="0"/>
              <a:t>convocazione </a:t>
            </a:r>
            <a:r>
              <a:rPr lang="it-IT" sz="900" dirty="0"/>
              <a:t>(</a:t>
            </a:r>
            <a:r>
              <a:rPr lang="it-IT" sz="900" dirty="0" smtClean="0"/>
              <a:t>protocollata in uscita) a ciascun Presidente Regionale, unitamente a eventuali </a:t>
            </a:r>
            <a:r>
              <a:rPr lang="it-IT" sz="900" dirty="0" smtClean="0"/>
              <a:t>ulteriori documenti </a:t>
            </a:r>
            <a:r>
              <a:rPr lang="it-IT" sz="900" dirty="0" smtClean="0"/>
              <a:t>predisposti. </a:t>
            </a:r>
          </a:p>
        </p:txBody>
      </p:sp>
      <p:sp>
        <p:nvSpPr>
          <p:cNvPr id="29" name="Ovale 28"/>
          <p:cNvSpPr/>
          <p:nvPr/>
        </p:nvSpPr>
        <p:spPr>
          <a:xfrm>
            <a:off x="170748" y="425571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sp>
        <p:nvSpPr>
          <p:cNvPr id="30" name="CasellaDiTesto 29"/>
          <p:cNvSpPr txBox="1"/>
          <p:nvPr/>
        </p:nvSpPr>
        <p:spPr>
          <a:xfrm>
            <a:off x="396483" y="5087896"/>
            <a:ext cx="2688345" cy="784830"/>
          </a:xfrm>
          <a:prstGeom prst="rect">
            <a:avLst/>
          </a:prstGeom>
          <a:noFill/>
        </p:spPr>
        <p:txBody>
          <a:bodyPr wrap="square" rtlCol="0">
            <a:spAutoFit/>
          </a:bodyPr>
          <a:lstStyle/>
          <a:p>
            <a:pPr algn="just"/>
            <a:r>
              <a:rPr lang="it-IT" sz="900" dirty="0" smtClean="0">
                <a:solidFill>
                  <a:srgbClr val="000000"/>
                </a:solidFill>
              </a:rPr>
              <a:t>La </a:t>
            </a:r>
            <a:r>
              <a:rPr lang="it-IT" sz="900" dirty="0" smtClean="0">
                <a:solidFill>
                  <a:srgbClr val="000000"/>
                </a:solidFill>
              </a:rPr>
              <a:t>Conferenza nazionale dei Presidenti Regionali, che viene registrata e verbalizzata dalla </a:t>
            </a:r>
            <a:r>
              <a:rPr lang="it-IT" sz="900" dirty="0" smtClean="0">
                <a:solidFill>
                  <a:srgbClr val="000000"/>
                </a:solidFill>
              </a:rPr>
              <a:t>Segreteria generale. </a:t>
            </a:r>
            <a:r>
              <a:rPr lang="it-IT" sz="900" dirty="0" smtClean="0">
                <a:solidFill>
                  <a:srgbClr val="000000"/>
                </a:solidFill>
              </a:rPr>
              <a:t>Durante la riunione, l’ordine del giorno viene evaso, ma i Presidenti Regionali non hanno potere deliberante.</a:t>
            </a:r>
          </a:p>
        </p:txBody>
      </p:sp>
      <p:sp>
        <p:nvSpPr>
          <p:cNvPr id="31" name="Ovale 30"/>
          <p:cNvSpPr/>
          <p:nvPr/>
        </p:nvSpPr>
        <p:spPr>
          <a:xfrm>
            <a:off x="170748" y="505695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32" name="Titolo 1"/>
          <p:cNvSpPr txBox="1">
            <a:spLocks/>
          </p:cNvSpPr>
          <p:nvPr/>
        </p:nvSpPr>
        <p:spPr>
          <a:xfrm>
            <a:off x="3053301" y="476974"/>
            <a:ext cx="2432175"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Generale</a:t>
            </a:r>
            <a:endParaRPr lang="it-IT" sz="1200" b="1" dirty="0">
              <a:solidFill>
                <a:srgbClr val="000000"/>
              </a:solidFill>
            </a:endParaRPr>
          </a:p>
        </p:txBody>
      </p:sp>
      <p:sp>
        <p:nvSpPr>
          <p:cNvPr id="33" name="CasellaDiTesto 32"/>
          <p:cNvSpPr txBox="1"/>
          <p:nvPr/>
        </p:nvSpPr>
        <p:spPr>
          <a:xfrm>
            <a:off x="396483" y="6029001"/>
            <a:ext cx="2688345" cy="507831"/>
          </a:xfrm>
          <a:prstGeom prst="rect">
            <a:avLst/>
          </a:prstGeom>
          <a:noFill/>
        </p:spPr>
        <p:txBody>
          <a:bodyPr wrap="square" rtlCol="0">
            <a:spAutoFit/>
          </a:bodyPr>
          <a:lstStyle/>
          <a:p>
            <a:pPr algn="just"/>
            <a:r>
              <a:rPr lang="it-IT" sz="900" dirty="0" smtClean="0">
                <a:solidFill>
                  <a:srgbClr val="000000"/>
                </a:solidFill>
              </a:rPr>
              <a:t>Entro un mese dalla seduta del Presidenti dei Gruppi Regionali, la </a:t>
            </a:r>
            <a:r>
              <a:rPr lang="it-IT" sz="900" dirty="0" smtClean="0">
                <a:solidFill>
                  <a:srgbClr val="000000"/>
                </a:solidFill>
              </a:rPr>
              <a:t>Segreteria generale </a:t>
            </a:r>
            <a:r>
              <a:rPr lang="it-IT" sz="900" dirty="0" smtClean="0">
                <a:solidFill>
                  <a:srgbClr val="000000"/>
                </a:solidFill>
              </a:rPr>
              <a:t>redige una bozza del verbale e la trasmette alla Direzione.</a:t>
            </a:r>
          </a:p>
        </p:txBody>
      </p:sp>
      <p:sp>
        <p:nvSpPr>
          <p:cNvPr id="34" name="Ovale 33"/>
          <p:cNvSpPr/>
          <p:nvPr/>
        </p:nvSpPr>
        <p:spPr>
          <a:xfrm>
            <a:off x="170748" y="599805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37" name="CasellaDiTesto 36"/>
          <p:cNvSpPr txBox="1"/>
          <p:nvPr/>
        </p:nvSpPr>
        <p:spPr>
          <a:xfrm>
            <a:off x="2715479" y="1064644"/>
            <a:ext cx="1109521" cy="200055"/>
          </a:xfrm>
          <a:prstGeom prst="rect">
            <a:avLst/>
          </a:prstGeom>
          <a:noFill/>
        </p:spPr>
        <p:txBody>
          <a:bodyPr wrap="square" rtlCol="0">
            <a:spAutoFit/>
          </a:bodyPr>
          <a:lstStyle/>
          <a:p>
            <a:pPr algn="ctr"/>
            <a:r>
              <a:rPr lang="it-IT" sz="700" b="1" dirty="0" smtClean="0"/>
              <a:t>DA CDC</a:t>
            </a:r>
          </a:p>
        </p:txBody>
      </p:sp>
      <p:sp>
        <p:nvSpPr>
          <p:cNvPr id="38" name="Documento 37"/>
          <p:cNvSpPr/>
          <p:nvPr/>
        </p:nvSpPr>
        <p:spPr>
          <a:xfrm>
            <a:off x="3613338" y="1030031"/>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CALENDARIO RIUNIONI</a:t>
            </a:r>
            <a:endParaRPr lang="it-IT" sz="800" dirty="0"/>
          </a:p>
        </p:txBody>
      </p:sp>
      <p:cxnSp>
        <p:nvCxnSpPr>
          <p:cNvPr id="39" name="Connettore 1 38"/>
          <p:cNvCxnSpPr/>
          <p:nvPr/>
        </p:nvCxnSpPr>
        <p:spPr>
          <a:xfrm flipV="1">
            <a:off x="3540619" y="1030031"/>
            <a:ext cx="0" cy="393646"/>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40" name="Connettore 1 39"/>
          <p:cNvCxnSpPr/>
          <p:nvPr/>
        </p:nvCxnSpPr>
        <p:spPr>
          <a:xfrm flipH="1">
            <a:off x="3049917" y="1236768"/>
            <a:ext cx="490702" cy="0"/>
          </a:xfrm>
          <a:prstGeom prst="line">
            <a:avLst/>
          </a:prstGeom>
          <a:ln w="12700" cmpd="sng"/>
          <a:effectLst/>
        </p:spPr>
        <p:style>
          <a:lnRef idx="2">
            <a:schemeClr val="dk1"/>
          </a:lnRef>
          <a:fillRef idx="0">
            <a:schemeClr val="dk1"/>
          </a:fillRef>
          <a:effectRef idx="1">
            <a:schemeClr val="dk1"/>
          </a:effectRef>
          <a:fontRef idx="minor">
            <a:schemeClr val="tx1"/>
          </a:fontRef>
        </p:style>
      </p:cxnSp>
      <p:pic>
        <p:nvPicPr>
          <p:cNvPr id="41" name="Immagine 40"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4847" y="1785559"/>
            <a:ext cx="251543" cy="202352"/>
          </a:xfrm>
          <a:prstGeom prst="rect">
            <a:avLst/>
          </a:prstGeom>
        </p:spPr>
      </p:pic>
      <p:cxnSp>
        <p:nvCxnSpPr>
          <p:cNvPr id="43" name="Connettore 1 42"/>
          <p:cNvCxnSpPr>
            <a:stCxn id="41" idx="0"/>
          </p:cNvCxnSpPr>
          <p:nvPr/>
        </p:nvCxnSpPr>
        <p:spPr>
          <a:xfrm flipV="1">
            <a:off x="3540619" y="1372877"/>
            <a:ext cx="0" cy="41268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44" name="Connettore 1 43"/>
          <p:cNvCxnSpPr>
            <a:stCxn id="41" idx="3"/>
            <a:endCxn id="47" idx="1"/>
          </p:cNvCxnSpPr>
          <p:nvPr/>
        </p:nvCxnSpPr>
        <p:spPr>
          <a:xfrm>
            <a:off x="3666390" y="1886735"/>
            <a:ext cx="683360" cy="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47" name="Documento 46"/>
          <p:cNvSpPr/>
          <p:nvPr/>
        </p:nvSpPr>
        <p:spPr>
          <a:xfrm>
            <a:off x="4349750" y="1680996"/>
            <a:ext cx="688384"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ORDINE DEL GIORNO</a:t>
            </a:r>
            <a:endParaRPr lang="it-IT" sz="800" dirty="0"/>
          </a:p>
        </p:txBody>
      </p:sp>
      <p:sp>
        <p:nvSpPr>
          <p:cNvPr id="59" name="CasellaDiTesto 58"/>
          <p:cNvSpPr txBox="1"/>
          <p:nvPr/>
        </p:nvSpPr>
        <p:spPr>
          <a:xfrm>
            <a:off x="5073650" y="3263900"/>
            <a:ext cx="184666" cy="369332"/>
          </a:xfrm>
          <a:prstGeom prst="rect">
            <a:avLst/>
          </a:prstGeom>
          <a:noFill/>
        </p:spPr>
        <p:txBody>
          <a:bodyPr wrap="none" rtlCol="0">
            <a:spAutoFit/>
          </a:bodyPr>
          <a:lstStyle/>
          <a:p>
            <a:endParaRPr lang="it-IT" dirty="0"/>
          </a:p>
        </p:txBody>
      </p:sp>
      <p:sp>
        <p:nvSpPr>
          <p:cNvPr id="68" name="Processo 67"/>
          <p:cNvSpPr/>
          <p:nvPr/>
        </p:nvSpPr>
        <p:spPr>
          <a:xfrm>
            <a:off x="4012892" y="2173203"/>
            <a:ext cx="1367857" cy="258848"/>
          </a:xfrm>
          <a:prstGeom prst="flowChart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700" dirty="0" smtClean="0"/>
              <a:t>Verificando argomenti con CC, CDC e Presidenza</a:t>
            </a:r>
            <a:endParaRPr lang="it-IT" sz="700" dirty="0"/>
          </a:p>
        </p:txBody>
      </p:sp>
      <p:cxnSp>
        <p:nvCxnSpPr>
          <p:cNvPr id="69" name="Connettore 1 68"/>
          <p:cNvCxnSpPr/>
          <p:nvPr/>
        </p:nvCxnSpPr>
        <p:spPr>
          <a:xfrm>
            <a:off x="4050827" y="2174300"/>
            <a:ext cx="0" cy="25775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0" name="Connettore 1 69"/>
          <p:cNvCxnSpPr/>
          <p:nvPr/>
        </p:nvCxnSpPr>
        <p:spPr>
          <a:xfrm>
            <a:off x="5344975" y="2174300"/>
            <a:ext cx="0" cy="25775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1" name="Connettore 1 70"/>
          <p:cNvCxnSpPr>
            <a:stCxn id="47" idx="2"/>
            <a:endCxn id="68" idx="0"/>
          </p:cNvCxnSpPr>
          <p:nvPr/>
        </p:nvCxnSpPr>
        <p:spPr>
          <a:xfrm>
            <a:off x="4693942" y="2065271"/>
            <a:ext cx="2879" cy="10793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76" name="Documento 75"/>
          <p:cNvSpPr/>
          <p:nvPr/>
        </p:nvSpPr>
        <p:spPr>
          <a:xfrm>
            <a:off x="5794774" y="2034961"/>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ORDINE DEL GIORNO</a:t>
            </a:r>
            <a:endParaRPr lang="it-IT" sz="800" dirty="0"/>
          </a:p>
        </p:txBody>
      </p:sp>
      <p:sp>
        <p:nvSpPr>
          <p:cNvPr id="78" name="Documento multiplo 77"/>
          <p:cNvSpPr/>
          <p:nvPr/>
        </p:nvSpPr>
        <p:spPr>
          <a:xfrm>
            <a:off x="8178706" y="3239920"/>
            <a:ext cx="730221" cy="48132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lstStyle/>
          <a:p>
            <a:pPr algn="ctr"/>
            <a:r>
              <a:rPr lang="it-IT" sz="800" dirty="0" smtClean="0"/>
              <a:t>EVENTUALI PROPOSTE</a:t>
            </a:r>
            <a:endParaRPr lang="it-IT" sz="800" dirty="0"/>
          </a:p>
        </p:txBody>
      </p:sp>
      <p:cxnSp>
        <p:nvCxnSpPr>
          <p:cNvPr id="80" name="Connettore 2 79"/>
          <p:cNvCxnSpPr>
            <a:stCxn id="78" idx="1"/>
            <a:endCxn id="154" idx="3"/>
          </p:cNvCxnSpPr>
          <p:nvPr/>
        </p:nvCxnSpPr>
        <p:spPr>
          <a:xfrm flipH="1">
            <a:off x="7790675" y="3480585"/>
            <a:ext cx="388031" cy="557"/>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83" name="Processo 82"/>
          <p:cNvSpPr/>
          <p:nvPr/>
        </p:nvSpPr>
        <p:spPr>
          <a:xfrm>
            <a:off x="5680474" y="2508499"/>
            <a:ext cx="903089" cy="284809"/>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sz="800" dirty="0" smtClean="0"/>
              <a:t>APPROVAZIONE</a:t>
            </a:r>
            <a:endParaRPr lang="it-IT" sz="800" dirty="0"/>
          </a:p>
        </p:txBody>
      </p:sp>
      <p:sp>
        <p:nvSpPr>
          <p:cNvPr id="88" name="Documento 87"/>
          <p:cNvSpPr/>
          <p:nvPr/>
        </p:nvSpPr>
        <p:spPr>
          <a:xfrm>
            <a:off x="8158360" y="2769306"/>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ORDINE DEL GIORNO</a:t>
            </a:r>
            <a:endParaRPr lang="it-IT" sz="800" dirty="0"/>
          </a:p>
        </p:txBody>
      </p:sp>
      <p:sp>
        <p:nvSpPr>
          <p:cNvPr id="92" name="Documento 91"/>
          <p:cNvSpPr/>
          <p:nvPr/>
        </p:nvSpPr>
        <p:spPr>
          <a:xfrm>
            <a:off x="4664289" y="4356877"/>
            <a:ext cx="755462" cy="463834"/>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LETTERA DI CONVOCAZIONE PROTOCOLLATA</a:t>
            </a:r>
            <a:endParaRPr lang="it-IT" sz="800" dirty="0"/>
          </a:p>
        </p:txBody>
      </p:sp>
      <p:cxnSp>
        <p:nvCxnSpPr>
          <p:cNvPr id="96" name="Connettore 2 95"/>
          <p:cNvCxnSpPr>
            <a:stCxn id="75" idx="3"/>
            <a:endCxn id="88" idx="1"/>
          </p:cNvCxnSpPr>
          <p:nvPr/>
        </p:nvCxnSpPr>
        <p:spPr>
          <a:xfrm flipV="1">
            <a:off x="4683031" y="2975045"/>
            <a:ext cx="3475329" cy="18759"/>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75" name="Documento 74"/>
          <p:cNvSpPr/>
          <p:nvPr/>
        </p:nvSpPr>
        <p:spPr>
          <a:xfrm>
            <a:off x="4016469" y="2788065"/>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ORDINE DEL GIORNO</a:t>
            </a:r>
            <a:endParaRPr lang="it-IT" sz="800" dirty="0"/>
          </a:p>
        </p:txBody>
      </p:sp>
      <p:sp>
        <p:nvSpPr>
          <p:cNvPr id="108" name="Documento 107"/>
          <p:cNvSpPr/>
          <p:nvPr/>
        </p:nvSpPr>
        <p:spPr>
          <a:xfrm>
            <a:off x="3155665" y="4100317"/>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ORDINE DEL GIORNO</a:t>
            </a:r>
            <a:endParaRPr lang="it-IT" sz="800" dirty="0"/>
          </a:p>
        </p:txBody>
      </p:sp>
      <p:cxnSp>
        <p:nvCxnSpPr>
          <p:cNvPr id="112" name="Connettore 4 111"/>
          <p:cNvCxnSpPr>
            <a:stCxn id="108" idx="2"/>
            <a:endCxn id="115" idx="1"/>
          </p:cNvCxnSpPr>
          <p:nvPr/>
        </p:nvCxnSpPr>
        <p:spPr>
          <a:xfrm rot="16200000" flipH="1">
            <a:off x="3511270" y="4462267"/>
            <a:ext cx="107041" cy="15168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15" name="Immagine 114"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0635" y="4490457"/>
            <a:ext cx="251543" cy="202352"/>
          </a:xfrm>
          <a:prstGeom prst="rect">
            <a:avLst/>
          </a:prstGeom>
        </p:spPr>
      </p:pic>
      <p:cxnSp>
        <p:nvCxnSpPr>
          <p:cNvPr id="119" name="Connettore 1 118"/>
          <p:cNvCxnSpPr>
            <a:stCxn id="115" idx="3"/>
            <a:endCxn id="92" idx="1"/>
          </p:cNvCxnSpPr>
          <p:nvPr/>
        </p:nvCxnSpPr>
        <p:spPr>
          <a:xfrm flipV="1">
            <a:off x="3892178" y="4588794"/>
            <a:ext cx="772111" cy="2839"/>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2" name="Connettore 2 121"/>
          <p:cNvCxnSpPr>
            <a:stCxn id="92" idx="3"/>
            <a:endCxn id="125" idx="1"/>
          </p:cNvCxnSpPr>
          <p:nvPr/>
        </p:nvCxnSpPr>
        <p:spPr>
          <a:xfrm>
            <a:off x="5419751" y="4588794"/>
            <a:ext cx="2903710" cy="1383"/>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0" name="Ovale 129"/>
          <p:cNvSpPr/>
          <p:nvPr/>
        </p:nvSpPr>
        <p:spPr>
          <a:xfrm>
            <a:off x="4406975" y="106464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sp>
        <p:nvSpPr>
          <p:cNvPr id="131" name="CasellaDiTesto 130"/>
          <p:cNvSpPr txBox="1"/>
          <p:nvPr/>
        </p:nvSpPr>
        <p:spPr>
          <a:xfrm>
            <a:off x="2738271" y="1205018"/>
            <a:ext cx="1109521" cy="200055"/>
          </a:xfrm>
          <a:prstGeom prst="rect">
            <a:avLst/>
          </a:prstGeom>
          <a:noFill/>
        </p:spPr>
        <p:txBody>
          <a:bodyPr wrap="square" rtlCol="0">
            <a:spAutoFit/>
          </a:bodyPr>
          <a:lstStyle/>
          <a:p>
            <a:pPr algn="ctr"/>
            <a:r>
              <a:rPr lang="it-IT" sz="700" dirty="0" smtClean="0"/>
              <a:t>A novembre</a:t>
            </a:r>
          </a:p>
        </p:txBody>
      </p:sp>
      <p:sp>
        <p:nvSpPr>
          <p:cNvPr id="133" name="Ovale 132"/>
          <p:cNvSpPr/>
          <p:nvPr/>
        </p:nvSpPr>
        <p:spPr>
          <a:xfrm>
            <a:off x="3652679" y="199462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134" name="Ovale 133"/>
          <p:cNvSpPr/>
          <p:nvPr/>
        </p:nvSpPr>
        <p:spPr>
          <a:xfrm>
            <a:off x="8944423" y="264170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135" name="Ovale 134"/>
          <p:cNvSpPr/>
          <p:nvPr/>
        </p:nvSpPr>
        <p:spPr>
          <a:xfrm>
            <a:off x="6743702" y="345067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sp>
        <p:nvSpPr>
          <p:cNvPr id="125" name="Documento 124"/>
          <p:cNvSpPr/>
          <p:nvPr/>
        </p:nvSpPr>
        <p:spPr>
          <a:xfrm>
            <a:off x="8323461" y="4358260"/>
            <a:ext cx="755462" cy="463834"/>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LETTERA DI CONVOCAZIONE PROTOCOLLATA</a:t>
            </a:r>
            <a:endParaRPr lang="it-IT" sz="800" dirty="0"/>
          </a:p>
        </p:txBody>
      </p:sp>
      <p:sp>
        <p:nvSpPr>
          <p:cNvPr id="140" name="Processo 139"/>
          <p:cNvSpPr/>
          <p:nvPr/>
        </p:nvSpPr>
        <p:spPr>
          <a:xfrm>
            <a:off x="8250313" y="5518871"/>
            <a:ext cx="979288" cy="284809"/>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sz="800" dirty="0" smtClean="0"/>
              <a:t>EVASIONE </a:t>
            </a:r>
            <a:r>
              <a:rPr lang="it-IT" sz="800" dirty="0" smtClean="0"/>
              <a:t>ORDINE DEL GIORNO</a:t>
            </a:r>
            <a:endParaRPr lang="it-IT" sz="800" dirty="0"/>
          </a:p>
        </p:txBody>
      </p:sp>
      <p:sp>
        <p:nvSpPr>
          <p:cNvPr id="142" name="Processo 141"/>
          <p:cNvSpPr/>
          <p:nvPr/>
        </p:nvSpPr>
        <p:spPr>
          <a:xfrm>
            <a:off x="3760735" y="5516754"/>
            <a:ext cx="1199638" cy="28480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REGISTRAZIONE RIUNIONE E VERBALIZZAZIONE</a:t>
            </a:r>
            <a:endParaRPr lang="it-IT" sz="800" dirty="0"/>
          </a:p>
        </p:txBody>
      </p:sp>
      <p:sp>
        <p:nvSpPr>
          <p:cNvPr id="146" name="CasellaDiTesto 145"/>
          <p:cNvSpPr txBox="1"/>
          <p:nvPr/>
        </p:nvSpPr>
        <p:spPr>
          <a:xfrm>
            <a:off x="7550181" y="5242616"/>
            <a:ext cx="1730611" cy="307777"/>
          </a:xfrm>
          <a:prstGeom prst="rect">
            <a:avLst/>
          </a:prstGeom>
          <a:noFill/>
        </p:spPr>
        <p:txBody>
          <a:bodyPr wrap="square" rtlCol="0">
            <a:spAutoFit/>
          </a:bodyPr>
          <a:lstStyle/>
          <a:p>
            <a:pPr algn="ctr"/>
            <a:r>
              <a:rPr lang="it-IT" sz="700" dirty="0" smtClean="0"/>
              <a:t>Il giorno </a:t>
            </a:r>
            <a:endParaRPr lang="it-IT" sz="700" dirty="0"/>
          </a:p>
          <a:p>
            <a:pPr algn="ctr"/>
            <a:r>
              <a:rPr lang="it-IT" sz="700" dirty="0" smtClean="0"/>
              <a:t>della riunione</a:t>
            </a:r>
          </a:p>
        </p:txBody>
      </p:sp>
      <p:cxnSp>
        <p:nvCxnSpPr>
          <p:cNvPr id="147" name="Connettore 2 146"/>
          <p:cNvCxnSpPr>
            <a:stCxn id="142" idx="3"/>
            <a:endCxn id="140" idx="1"/>
          </p:cNvCxnSpPr>
          <p:nvPr/>
        </p:nvCxnSpPr>
        <p:spPr>
          <a:xfrm>
            <a:off x="4960373" y="5659159"/>
            <a:ext cx="3289940" cy="2117"/>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50" name="Ovale 149"/>
          <p:cNvSpPr/>
          <p:nvPr/>
        </p:nvSpPr>
        <p:spPr>
          <a:xfrm>
            <a:off x="8931439" y="517760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cxnSp>
        <p:nvCxnSpPr>
          <p:cNvPr id="153" name="Connettore 4 152"/>
          <p:cNvCxnSpPr>
            <a:stCxn id="142" idx="1"/>
            <a:endCxn id="201" idx="0"/>
          </p:cNvCxnSpPr>
          <p:nvPr/>
        </p:nvCxnSpPr>
        <p:spPr>
          <a:xfrm rot="10800000" flipV="1">
            <a:off x="3562341" y="5659159"/>
            <a:ext cx="198394" cy="573042"/>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66" name="Ovale 165"/>
          <p:cNvSpPr/>
          <p:nvPr/>
        </p:nvSpPr>
        <p:spPr>
          <a:xfrm>
            <a:off x="3115743" y="627435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cxnSp>
        <p:nvCxnSpPr>
          <p:cNvPr id="110" name="Connettore 1 109"/>
          <p:cNvCxnSpPr/>
          <p:nvPr/>
        </p:nvCxnSpPr>
        <p:spPr>
          <a:xfrm>
            <a:off x="6711952" y="476974"/>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1" name="Connettore 1 110"/>
          <p:cNvCxnSpPr/>
          <p:nvPr/>
        </p:nvCxnSpPr>
        <p:spPr>
          <a:xfrm>
            <a:off x="7905752"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3" name="Titolo 1"/>
          <p:cNvSpPr txBox="1">
            <a:spLocks/>
          </p:cNvSpPr>
          <p:nvPr/>
        </p:nvSpPr>
        <p:spPr>
          <a:xfrm>
            <a:off x="5485476" y="476974"/>
            <a:ext cx="122647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Direzione</a:t>
            </a:r>
            <a:endParaRPr lang="it-IT" sz="1200" b="1" dirty="0">
              <a:solidFill>
                <a:srgbClr val="000000"/>
              </a:solidFill>
            </a:endParaRPr>
          </a:p>
        </p:txBody>
      </p:sp>
      <p:sp>
        <p:nvSpPr>
          <p:cNvPr id="114" name="Titolo 1"/>
          <p:cNvSpPr txBox="1">
            <a:spLocks/>
          </p:cNvSpPr>
          <p:nvPr/>
        </p:nvSpPr>
        <p:spPr>
          <a:xfrm>
            <a:off x="6711952" y="476974"/>
            <a:ext cx="119380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CDC e Presidente</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cxnSp>
        <p:nvCxnSpPr>
          <p:cNvPr id="127" name="Connettore 1 126"/>
          <p:cNvCxnSpPr>
            <a:stCxn id="76" idx="2"/>
            <a:endCxn id="83" idx="0"/>
          </p:cNvCxnSpPr>
          <p:nvPr/>
        </p:nvCxnSpPr>
        <p:spPr>
          <a:xfrm>
            <a:off x="6128055" y="2419236"/>
            <a:ext cx="3964" cy="8926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9" name="Processo 138"/>
          <p:cNvSpPr/>
          <p:nvPr/>
        </p:nvSpPr>
        <p:spPr>
          <a:xfrm>
            <a:off x="6922515" y="3772145"/>
            <a:ext cx="906260" cy="370236"/>
          </a:xfrm>
          <a:prstGeom prst="flowChartProcess">
            <a:avLst/>
          </a:prstGeom>
        </p:spPr>
        <p:style>
          <a:lnRef idx="1">
            <a:schemeClr val="accent3"/>
          </a:lnRef>
          <a:fillRef idx="2">
            <a:schemeClr val="accent3"/>
          </a:fillRef>
          <a:effectRef idx="1">
            <a:schemeClr val="accent3"/>
          </a:effectRef>
          <a:fontRef idx="minor">
            <a:schemeClr val="dk1"/>
          </a:fontRef>
        </p:style>
        <p:txBody>
          <a:bodyPr lIns="72000" rIns="72000" rtlCol="0" anchor="ctr"/>
          <a:lstStyle/>
          <a:p>
            <a:pPr algn="ctr"/>
            <a:r>
              <a:rPr lang="it-IT" sz="800" dirty="0" smtClean="0"/>
              <a:t>DEFINIZIONE CONCLUSIVA </a:t>
            </a:r>
            <a:r>
              <a:rPr lang="it-IT" sz="700" dirty="0" smtClean="0"/>
              <a:t>ORDINE DEL GIORNO</a:t>
            </a:r>
            <a:endParaRPr lang="it-IT" sz="700" dirty="0"/>
          </a:p>
        </p:txBody>
      </p:sp>
      <p:pic>
        <p:nvPicPr>
          <p:cNvPr id="141" name="Immagine 140"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1239" y="3051328"/>
            <a:ext cx="251543" cy="202352"/>
          </a:xfrm>
          <a:prstGeom prst="rect">
            <a:avLst/>
          </a:prstGeom>
        </p:spPr>
      </p:pic>
      <p:cxnSp>
        <p:nvCxnSpPr>
          <p:cNvPr id="144" name="Connettore 4 143"/>
          <p:cNvCxnSpPr>
            <a:stCxn id="141" idx="0"/>
            <a:endCxn id="88" idx="3"/>
          </p:cNvCxnSpPr>
          <p:nvPr/>
        </p:nvCxnSpPr>
        <p:spPr>
          <a:xfrm rot="16200000" flipV="1">
            <a:off x="8917826" y="2882142"/>
            <a:ext cx="76283" cy="26208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9" name="Connettore 4 148"/>
          <p:cNvCxnSpPr>
            <a:stCxn id="83" idx="1"/>
            <a:endCxn id="75" idx="0"/>
          </p:cNvCxnSpPr>
          <p:nvPr/>
        </p:nvCxnSpPr>
        <p:spPr>
          <a:xfrm rot="10800000" flipV="1">
            <a:off x="4349750" y="2650903"/>
            <a:ext cx="1330724" cy="137161"/>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4" name="Documento multiplo 153"/>
          <p:cNvSpPr/>
          <p:nvPr/>
        </p:nvSpPr>
        <p:spPr>
          <a:xfrm>
            <a:off x="7060454" y="3240477"/>
            <a:ext cx="730221" cy="48132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lstStyle/>
          <a:p>
            <a:pPr algn="ctr"/>
            <a:r>
              <a:rPr lang="it-IT" sz="800" dirty="0" smtClean="0"/>
              <a:t>EVENTUALI PROPOSTE</a:t>
            </a:r>
            <a:endParaRPr lang="it-IT" sz="800" dirty="0"/>
          </a:p>
        </p:txBody>
      </p:sp>
      <p:cxnSp>
        <p:nvCxnSpPr>
          <p:cNvPr id="155" name="Connettore 1 154"/>
          <p:cNvCxnSpPr>
            <a:stCxn id="139" idx="0"/>
            <a:endCxn id="154" idx="2"/>
          </p:cNvCxnSpPr>
          <p:nvPr/>
        </p:nvCxnSpPr>
        <p:spPr>
          <a:xfrm flipH="1" flipV="1">
            <a:off x="7374787" y="3703578"/>
            <a:ext cx="858" cy="68567"/>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9" name="Connettore 4 158"/>
          <p:cNvCxnSpPr>
            <a:stCxn id="78" idx="3"/>
            <a:endCxn id="141" idx="2"/>
          </p:cNvCxnSpPr>
          <p:nvPr/>
        </p:nvCxnSpPr>
        <p:spPr>
          <a:xfrm flipV="1">
            <a:off x="8908927" y="3253680"/>
            <a:ext cx="178084" cy="22690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2" name="Connettore 4 161"/>
          <p:cNvCxnSpPr>
            <a:stCxn id="139" idx="1"/>
            <a:endCxn id="108" idx="0"/>
          </p:cNvCxnSpPr>
          <p:nvPr/>
        </p:nvCxnSpPr>
        <p:spPr>
          <a:xfrm rot="10800000" flipV="1">
            <a:off x="3488947" y="3957263"/>
            <a:ext cx="3433569" cy="143054"/>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85" name="Documento multiplo 184"/>
          <p:cNvSpPr/>
          <p:nvPr/>
        </p:nvSpPr>
        <p:spPr>
          <a:xfrm>
            <a:off x="4502695" y="4707478"/>
            <a:ext cx="730221" cy="48132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lstStyle/>
          <a:p>
            <a:pPr algn="ctr"/>
            <a:r>
              <a:rPr lang="it-IT" sz="800" dirty="0" smtClean="0"/>
              <a:t>EVENTUALI DOCUMENTI</a:t>
            </a:r>
            <a:endParaRPr lang="it-IT" sz="800" dirty="0"/>
          </a:p>
        </p:txBody>
      </p:sp>
      <p:sp>
        <p:nvSpPr>
          <p:cNvPr id="195" name="Ovale 194"/>
          <p:cNvSpPr/>
          <p:nvPr/>
        </p:nvSpPr>
        <p:spPr>
          <a:xfrm>
            <a:off x="3397195" y="469280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pic>
        <p:nvPicPr>
          <p:cNvPr id="201" name="Immagine 200"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6569" y="6232201"/>
            <a:ext cx="251543" cy="202352"/>
          </a:xfrm>
          <a:prstGeom prst="rect">
            <a:avLst/>
          </a:prstGeom>
        </p:spPr>
      </p:pic>
      <p:sp>
        <p:nvSpPr>
          <p:cNvPr id="202" name="Documento 201"/>
          <p:cNvSpPr/>
          <p:nvPr/>
        </p:nvSpPr>
        <p:spPr>
          <a:xfrm>
            <a:off x="4276819" y="6125578"/>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DEL VERBALE</a:t>
            </a:r>
            <a:endParaRPr lang="it-IT" sz="800" dirty="0"/>
          </a:p>
        </p:txBody>
      </p:sp>
      <p:sp>
        <p:nvSpPr>
          <p:cNvPr id="203" name="Documento 202"/>
          <p:cNvSpPr/>
          <p:nvPr/>
        </p:nvSpPr>
        <p:spPr>
          <a:xfrm>
            <a:off x="5886141" y="6124618"/>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BOZZA DEL VERBALE</a:t>
            </a:r>
            <a:endParaRPr lang="it-IT" sz="800" dirty="0"/>
          </a:p>
        </p:txBody>
      </p:sp>
      <p:cxnSp>
        <p:nvCxnSpPr>
          <p:cNvPr id="204" name="Connettore 2 203"/>
          <p:cNvCxnSpPr>
            <a:stCxn id="202" idx="3"/>
            <a:endCxn id="203" idx="1"/>
          </p:cNvCxnSpPr>
          <p:nvPr/>
        </p:nvCxnSpPr>
        <p:spPr>
          <a:xfrm flipV="1">
            <a:off x="4943381" y="6330357"/>
            <a:ext cx="942760" cy="960"/>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9" name="Connettore 1 208"/>
          <p:cNvCxnSpPr>
            <a:stCxn id="201" idx="3"/>
            <a:endCxn id="202" idx="1"/>
          </p:cNvCxnSpPr>
          <p:nvPr/>
        </p:nvCxnSpPr>
        <p:spPr>
          <a:xfrm flipV="1">
            <a:off x="3688112" y="6331317"/>
            <a:ext cx="588707" cy="206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12" name="Connettore 1 211"/>
          <p:cNvCxnSpPr>
            <a:endCxn id="203" idx="2"/>
          </p:cNvCxnSpPr>
          <p:nvPr/>
        </p:nvCxnSpPr>
        <p:spPr>
          <a:xfrm flipV="1">
            <a:off x="6219422" y="6508893"/>
            <a:ext cx="0" cy="330057"/>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15" name="CasellaDiTesto 214"/>
          <p:cNvSpPr txBox="1"/>
          <p:nvPr/>
        </p:nvSpPr>
        <p:spPr>
          <a:xfrm>
            <a:off x="3098461" y="6168701"/>
            <a:ext cx="1730611" cy="200055"/>
          </a:xfrm>
          <a:prstGeom prst="rect">
            <a:avLst/>
          </a:prstGeom>
          <a:noFill/>
        </p:spPr>
        <p:txBody>
          <a:bodyPr wrap="square" rtlCol="0">
            <a:spAutoFit/>
          </a:bodyPr>
          <a:lstStyle/>
          <a:p>
            <a:pPr algn="ctr"/>
            <a:r>
              <a:rPr lang="it-IT" sz="700" dirty="0" smtClean="0"/>
              <a:t>Entro un mese</a:t>
            </a:r>
          </a:p>
        </p:txBody>
      </p:sp>
      <p:sp>
        <p:nvSpPr>
          <p:cNvPr id="97" name="Documento multiplo 96"/>
          <p:cNvSpPr/>
          <p:nvPr/>
        </p:nvSpPr>
        <p:spPr>
          <a:xfrm>
            <a:off x="7958271" y="4720178"/>
            <a:ext cx="730221" cy="48132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lstStyle/>
          <a:p>
            <a:pPr algn="ctr"/>
            <a:r>
              <a:rPr lang="it-IT" sz="800" dirty="0" smtClean="0"/>
              <a:t>EVENTUALI DOCUMENTI</a:t>
            </a:r>
            <a:endParaRPr lang="it-IT" sz="800" dirty="0"/>
          </a:p>
        </p:txBody>
      </p:sp>
      <p:cxnSp>
        <p:nvCxnSpPr>
          <p:cNvPr id="98" name="Connettore 1 97"/>
          <p:cNvCxnSpPr>
            <a:stCxn id="140" idx="0"/>
            <a:endCxn id="125" idx="2"/>
          </p:cNvCxnSpPr>
          <p:nvPr/>
        </p:nvCxnSpPr>
        <p:spPr>
          <a:xfrm flipH="1" flipV="1">
            <a:off x="8701192" y="4791429"/>
            <a:ext cx="38765" cy="72744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1221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 name="Connettore 1 74"/>
          <p:cNvCxnSpPr>
            <a:stCxn id="73" idx="0"/>
          </p:cNvCxnSpPr>
          <p:nvPr/>
        </p:nvCxnSpPr>
        <p:spPr>
          <a:xfrm flipV="1">
            <a:off x="6136626" y="919023"/>
            <a:ext cx="0" cy="8700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5" name="Connettore 1 4"/>
          <p:cNvCxnSpPr/>
          <p:nvPr/>
        </p:nvCxnSpPr>
        <p:spPr>
          <a:xfrm>
            <a:off x="119600" y="464274"/>
            <a:ext cx="0" cy="2112099"/>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6" name="Processo 5"/>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7" name="Connettore 1 6"/>
          <p:cNvCxnSpPr/>
          <p:nvPr/>
        </p:nvCxnSpPr>
        <p:spPr>
          <a:xfrm>
            <a:off x="3053300" y="473683"/>
            <a:ext cx="0" cy="2102690"/>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9" name="Connettore 1 8"/>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0" name="Immagine 9"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1" name="Connettore 1 10"/>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sp>
        <p:nvSpPr>
          <p:cNvPr id="37" name="CasellaDiTesto 36"/>
          <p:cNvSpPr txBox="1"/>
          <p:nvPr/>
        </p:nvSpPr>
        <p:spPr>
          <a:xfrm>
            <a:off x="392916" y="1011571"/>
            <a:ext cx="2688345" cy="369332"/>
          </a:xfrm>
          <a:prstGeom prst="rect">
            <a:avLst/>
          </a:prstGeom>
          <a:noFill/>
        </p:spPr>
        <p:txBody>
          <a:bodyPr wrap="square" rtlCol="0">
            <a:spAutoFit/>
          </a:bodyPr>
          <a:lstStyle/>
          <a:p>
            <a:pPr algn="just"/>
            <a:r>
              <a:rPr lang="it-IT" sz="900" dirty="0" smtClean="0">
                <a:solidFill>
                  <a:srgbClr val="000000"/>
                </a:solidFill>
              </a:rPr>
              <a:t>La Direzione apporta correzioni e integrazioni al verbale, e lo trasmette al </a:t>
            </a:r>
            <a:r>
              <a:rPr lang="it-IT" sz="900" dirty="0" smtClean="0">
                <a:solidFill>
                  <a:srgbClr val="000000"/>
                </a:solidFill>
              </a:rPr>
              <a:t>Presidente generale.</a:t>
            </a:r>
            <a:endParaRPr lang="it-IT" sz="900" dirty="0" smtClean="0">
              <a:solidFill>
                <a:srgbClr val="000000"/>
              </a:solidFill>
            </a:endParaRPr>
          </a:p>
        </p:txBody>
      </p:sp>
      <p:sp>
        <p:nvSpPr>
          <p:cNvPr id="38" name="Ovale 37"/>
          <p:cNvSpPr/>
          <p:nvPr/>
        </p:nvSpPr>
        <p:spPr>
          <a:xfrm>
            <a:off x="160831" y="98062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8</a:t>
            </a:r>
            <a:endParaRPr lang="it-IT" sz="800" b="1" dirty="0" smtClean="0"/>
          </a:p>
        </p:txBody>
      </p:sp>
      <p:cxnSp>
        <p:nvCxnSpPr>
          <p:cNvPr id="47" name="Connettore 1 46"/>
          <p:cNvCxnSpPr/>
          <p:nvPr/>
        </p:nvCxnSpPr>
        <p:spPr>
          <a:xfrm flipH="1">
            <a:off x="9308170" y="470483"/>
            <a:ext cx="6359" cy="2105890"/>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48" name="Connettore 1 47"/>
          <p:cNvCxnSpPr/>
          <p:nvPr/>
        </p:nvCxnSpPr>
        <p:spPr>
          <a:xfrm flipH="1">
            <a:off x="5485475" y="470483"/>
            <a:ext cx="4" cy="2105890"/>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50" name="Titolo 1"/>
          <p:cNvSpPr txBox="1">
            <a:spLocks/>
          </p:cNvSpPr>
          <p:nvPr/>
        </p:nvSpPr>
        <p:spPr>
          <a:xfrm>
            <a:off x="3053301" y="476974"/>
            <a:ext cx="2432175"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Generale</a:t>
            </a:r>
            <a:endParaRPr lang="it-IT" sz="1200" b="1" dirty="0">
              <a:solidFill>
                <a:srgbClr val="000000"/>
              </a:solidFill>
            </a:endParaRPr>
          </a:p>
        </p:txBody>
      </p:sp>
      <p:sp>
        <p:nvSpPr>
          <p:cNvPr id="53"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smtClean="0">
                <a:solidFill>
                  <a:srgbClr val="000000"/>
                </a:solidFill>
              </a:rPr>
              <a:t>Scheda 28. </a:t>
            </a:r>
            <a:r>
              <a:rPr lang="it-IT" sz="1400" b="1" dirty="0" smtClean="0">
                <a:solidFill>
                  <a:srgbClr val="000000"/>
                </a:solidFill>
              </a:rPr>
              <a:t>PROCESSO “GRUPPI REGIONALI” (segue)</a:t>
            </a:r>
            <a:endParaRPr lang="it-IT" sz="1400" b="1" dirty="0">
              <a:solidFill>
                <a:srgbClr val="000000"/>
              </a:solidFill>
            </a:endParaRPr>
          </a:p>
        </p:txBody>
      </p:sp>
      <p:sp>
        <p:nvSpPr>
          <p:cNvPr id="73" name="Processo 72"/>
          <p:cNvSpPr/>
          <p:nvPr/>
        </p:nvSpPr>
        <p:spPr>
          <a:xfrm>
            <a:off x="5745254" y="1006029"/>
            <a:ext cx="782744" cy="284809"/>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sz="800" dirty="0" smtClean="0"/>
              <a:t>CORREZIONI E INTEGRAZIONI</a:t>
            </a:r>
            <a:endParaRPr lang="it-IT" sz="800" dirty="0"/>
          </a:p>
        </p:txBody>
      </p:sp>
      <p:cxnSp>
        <p:nvCxnSpPr>
          <p:cNvPr id="57" name="Connettore 1 56"/>
          <p:cNvCxnSpPr/>
          <p:nvPr/>
        </p:nvCxnSpPr>
        <p:spPr>
          <a:xfrm flipH="1">
            <a:off x="6711951" y="476974"/>
            <a:ext cx="2" cy="2099399"/>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58" name="Connettore 1 57"/>
          <p:cNvCxnSpPr/>
          <p:nvPr/>
        </p:nvCxnSpPr>
        <p:spPr>
          <a:xfrm>
            <a:off x="7905752" y="470483"/>
            <a:ext cx="0" cy="2105890"/>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60" name="Titolo 1"/>
          <p:cNvSpPr txBox="1">
            <a:spLocks/>
          </p:cNvSpPr>
          <p:nvPr/>
        </p:nvSpPr>
        <p:spPr>
          <a:xfrm>
            <a:off x="5485475" y="476974"/>
            <a:ext cx="122647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Direzione</a:t>
            </a:r>
            <a:endParaRPr lang="it-IT" sz="1200" b="1" dirty="0">
              <a:solidFill>
                <a:srgbClr val="000000"/>
              </a:solidFill>
            </a:endParaRPr>
          </a:p>
        </p:txBody>
      </p:sp>
      <p:sp>
        <p:nvSpPr>
          <p:cNvPr id="61" name="Titolo 1"/>
          <p:cNvSpPr txBox="1">
            <a:spLocks/>
          </p:cNvSpPr>
          <p:nvPr/>
        </p:nvSpPr>
        <p:spPr>
          <a:xfrm>
            <a:off x="6711952" y="476974"/>
            <a:ext cx="119380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CDC e Presidente</a:t>
            </a:r>
            <a:endParaRPr lang="it-IT" sz="1200" b="1" dirty="0">
              <a:solidFill>
                <a:srgbClr val="000000"/>
              </a:solidFill>
            </a:endParaRPr>
          </a:p>
        </p:txBody>
      </p:sp>
      <p:sp>
        <p:nvSpPr>
          <p:cNvPr id="62" name="Titolo 1"/>
          <p:cNvSpPr txBox="1">
            <a:spLocks/>
          </p:cNvSpPr>
          <p:nvPr/>
        </p:nvSpPr>
        <p:spPr>
          <a:xfrm>
            <a:off x="7905752" y="473683"/>
            <a:ext cx="140877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Presidenti Regionali</a:t>
            </a:r>
            <a:endParaRPr lang="it-IT" sz="1200" b="1" dirty="0">
              <a:solidFill>
                <a:srgbClr val="000000"/>
              </a:solidFill>
            </a:endParaRPr>
          </a:p>
        </p:txBody>
      </p:sp>
      <p:sp>
        <p:nvSpPr>
          <p:cNvPr id="64"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66" name="CasellaDiTesto 65"/>
          <p:cNvSpPr txBox="1"/>
          <p:nvPr/>
        </p:nvSpPr>
        <p:spPr>
          <a:xfrm>
            <a:off x="392916" y="1536410"/>
            <a:ext cx="2688345" cy="784830"/>
          </a:xfrm>
          <a:prstGeom prst="rect">
            <a:avLst/>
          </a:prstGeom>
          <a:noFill/>
        </p:spPr>
        <p:txBody>
          <a:bodyPr wrap="square" rtlCol="0">
            <a:spAutoFit/>
          </a:bodyPr>
          <a:lstStyle/>
          <a:p>
            <a:pPr algn="just"/>
            <a:r>
              <a:rPr lang="it-IT" sz="900" dirty="0" smtClean="0">
                <a:solidFill>
                  <a:srgbClr val="000000"/>
                </a:solidFill>
              </a:rPr>
              <a:t>Il </a:t>
            </a:r>
            <a:r>
              <a:rPr lang="it-IT" sz="900" dirty="0" smtClean="0">
                <a:solidFill>
                  <a:srgbClr val="000000"/>
                </a:solidFill>
              </a:rPr>
              <a:t>Presidente generale, </a:t>
            </a:r>
            <a:r>
              <a:rPr lang="it-IT" sz="900" dirty="0" smtClean="0">
                <a:solidFill>
                  <a:srgbClr val="000000"/>
                </a:solidFill>
              </a:rPr>
              <a:t>dopo eventuali correzioni, trasmette il verbale alla </a:t>
            </a:r>
            <a:r>
              <a:rPr lang="it-IT" sz="900" dirty="0" smtClean="0">
                <a:solidFill>
                  <a:srgbClr val="000000"/>
                </a:solidFill>
              </a:rPr>
              <a:t>Segreteria generale </a:t>
            </a:r>
            <a:r>
              <a:rPr lang="it-IT" sz="900" dirty="0" smtClean="0">
                <a:solidFill>
                  <a:srgbClr val="000000"/>
                </a:solidFill>
              </a:rPr>
              <a:t>che, dopo averlo scansionato e inviato per e-mail ai GR che lo approveranno nella seduta successiva, lo archivia.</a:t>
            </a:r>
            <a:endParaRPr lang="it-IT" sz="900" dirty="0" smtClean="0">
              <a:solidFill>
                <a:srgbClr val="C0504D"/>
              </a:solidFill>
            </a:endParaRPr>
          </a:p>
        </p:txBody>
      </p:sp>
      <p:sp>
        <p:nvSpPr>
          <p:cNvPr id="67" name="Ovale 66"/>
          <p:cNvSpPr/>
          <p:nvPr/>
        </p:nvSpPr>
        <p:spPr>
          <a:xfrm>
            <a:off x="160831" y="150546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sp>
        <p:nvSpPr>
          <p:cNvPr id="68" name="Documento 67"/>
          <p:cNvSpPr/>
          <p:nvPr/>
        </p:nvSpPr>
        <p:spPr>
          <a:xfrm>
            <a:off x="6882893" y="946284"/>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VERBALE</a:t>
            </a:r>
          </a:p>
          <a:p>
            <a:pPr algn="ctr"/>
            <a:r>
              <a:rPr lang="it-IT" sz="700" dirty="0" smtClean="0"/>
              <a:t>RIVISTO DA DIRETTORE</a:t>
            </a:r>
          </a:p>
        </p:txBody>
      </p:sp>
      <p:sp>
        <p:nvSpPr>
          <p:cNvPr id="70" name="Processo 69"/>
          <p:cNvSpPr/>
          <p:nvPr/>
        </p:nvSpPr>
        <p:spPr>
          <a:xfrm>
            <a:off x="6794500" y="1501002"/>
            <a:ext cx="843855" cy="28480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EVENTUALI CORREZIONI</a:t>
            </a:r>
            <a:endParaRPr lang="it-IT" sz="800" dirty="0"/>
          </a:p>
        </p:txBody>
      </p:sp>
      <p:sp>
        <p:nvSpPr>
          <p:cNvPr id="71" name="Documento 70"/>
          <p:cNvSpPr/>
          <p:nvPr/>
        </p:nvSpPr>
        <p:spPr>
          <a:xfrm>
            <a:off x="3815843" y="1440312"/>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VERBALE</a:t>
            </a:r>
          </a:p>
        </p:txBody>
      </p:sp>
      <p:sp>
        <p:nvSpPr>
          <p:cNvPr id="72" name="Estrai 71"/>
          <p:cNvSpPr/>
          <p:nvPr/>
        </p:nvSpPr>
        <p:spPr>
          <a:xfrm>
            <a:off x="3371145" y="1493076"/>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cxnSp>
        <p:nvCxnSpPr>
          <p:cNvPr id="77" name="Connettore 2 76"/>
          <p:cNvCxnSpPr>
            <a:stCxn id="73" idx="3"/>
            <a:endCxn id="68" idx="1"/>
          </p:cNvCxnSpPr>
          <p:nvPr/>
        </p:nvCxnSpPr>
        <p:spPr>
          <a:xfrm>
            <a:off x="6527998" y="1148434"/>
            <a:ext cx="354895" cy="3589"/>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0" name="Connettore 1 79"/>
          <p:cNvCxnSpPr>
            <a:stCxn id="72" idx="3"/>
            <a:endCxn id="71" idx="1"/>
          </p:cNvCxnSpPr>
          <p:nvPr/>
        </p:nvCxnSpPr>
        <p:spPr>
          <a:xfrm>
            <a:off x="3644194" y="1641659"/>
            <a:ext cx="171649" cy="439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9" name="Connettore 2 88"/>
          <p:cNvCxnSpPr>
            <a:stCxn id="70" idx="1"/>
            <a:endCxn id="71" idx="3"/>
          </p:cNvCxnSpPr>
          <p:nvPr/>
        </p:nvCxnSpPr>
        <p:spPr>
          <a:xfrm flipH="1">
            <a:off x="4482405" y="1643407"/>
            <a:ext cx="2312095" cy="2644"/>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91" name="Ovale 90"/>
          <p:cNvSpPr/>
          <p:nvPr/>
        </p:nvSpPr>
        <p:spPr>
          <a:xfrm>
            <a:off x="7582474" y="104881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8</a:t>
            </a:r>
            <a:endParaRPr lang="it-IT" sz="800" b="1" dirty="0" smtClean="0"/>
          </a:p>
        </p:txBody>
      </p:sp>
      <p:sp>
        <p:nvSpPr>
          <p:cNvPr id="92" name="Ovale 91"/>
          <p:cNvSpPr/>
          <p:nvPr/>
        </p:nvSpPr>
        <p:spPr>
          <a:xfrm>
            <a:off x="3625012" y="190894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cxnSp>
        <p:nvCxnSpPr>
          <p:cNvPr id="93" name="Connettore 1 92"/>
          <p:cNvCxnSpPr/>
          <p:nvPr/>
        </p:nvCxnSpPr>
        <p:spPr>
          <a:xfrm>
            <a:off x="119600" y="257637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grpSp>
        <p:nvGrpSpPr>
          <p:cNvPr id="100" name="Gruppo 99"/>
          <p:cNvGrpSpPr/>
          <p:nvPr/>
        </p:nvGrpSpPr>
        <p:grpSpPr>
          <a:xfrm>
            <a:off x="183100" y="2786928"/>
            <a:ext cx="7865646" cy="218037"/>
            <a:chOff x="97405" y="6086899"/>
            <a:chExt cx="7865646" cy="218037"/>
          </a:xfrm>
        </p:grpSpPr>
        <p:sp>
          <p:nvSpPr>
            <p:cNvPr id="101" name="CasellaDiTesto 100"/>
            <p:cNvSpPr txBox="1"/>
            <p:nvPr/>
          </p:nvSpPr>
          <p:spPr>
            <a:xfrm>
              <a:off x="3763935" y="6104881"/>
              <a:ext cx="862098" cy="200055"/>
            </a:xfrm>
            <a:prstGeom prst="rect">
              <a:avLst/>
            </a:prstGeom>
            <a:noFill/>
          </p:spPr>
          <p:txBody>
            <a:bodyPr wrap="square" rtlCol="0">
              <a:spAutoFit/>
            </a:bodyPr>
            <a:lstStyle/>
            <a:p>
              <a:r>
                <a:rPr lang="it-IT" sz="700" dirty="0" smtClean="0"/>
                <a:t>Archivio/Intranet</a:t>
              </a:r>
              <a:endParaRPr lang="it-IT" sz="700" dirty="0"/>
            </a:p>
          </p:txBody>
        </p:sp>
        <p:grpSp>
          <p:nvGrpSpPr>
            <p:cNvPr id="102" name="Gruppo 101"/>
            <p:cNvGrpSpPr/>
            <p:nvPr/>
          </p:nvGrpSpPr>
          <p:grpSpPr>
            <a:xfrm>
              <a:off x="97405" y="6086899"/>
              <a:ext cx="7865646" cy="211171"/>
              <a:chOff x="97405" y="6086899"/>
              <a:chExt cx="7865646" cy="211171"/>
            </a:xfrm>
          </p:grpSpPr>
          <p:grpSp>
            <p:nvGrpSpPr>
              <p:cNvPr id="104" name="Gruppo 103"/>
              <p:cNvGrpSpPr/>
              <p:nvPr/>
            </p:nvGrpSpPr>
            <p:grpSpPr>
              <a:xfrm>
                <a:off x="97405" y="6086899"/>
                <a:ext cx="7865646" cy="211171"/>
                <a:chOff x="44851" y="6464188"/>
                <a:chExt cx="7865646" cy="211171"/>
              </a:xfrm>
            </p:grpSpPr>
            <p:sp>
              <p:nvSpPr>
                <p:cNvPr id="106" name="CasellaDiTesto 105"/>
                <p:cNvSpPr txBox="1"/>
                <p:nvPr/>
              </p:nvSpPr>
              <p:spPr>
                <a:xfrm>
                  <a:off x="2722435" y="6467363"/>
                  <a:ext cx="790975" cy="200055"/>
                </a:xfrm>
                <a:prstGeom prst="rect">
                  <a:avLst/>
                </a:prstGeom>
                <a:noFill/>
              </p:spPr>
              <p:txBody>
                <a:bodyPr wrap="square" rtlCol="0">
                  <a:spAutoFit/>
                </a:bodyPr>
                <a:lstStyle/>
                <a:p>
                  <a:r>
                    <a:rPr lang="it-IT" sz="700" dirty="0" smtClean="0"/>
                    <a:t>Specificazioni</a:t>
                  </a:r>
                  <a:endParaRPr lang="it-IT" sz="700" dirty="0"/>
                </a:p>
              </p:txBody>
            </p:sp>
            <p:grpSp>
              <p:nvGrpSpPr>
                <p:cNvPr id="107" name="Gruppo 106"/>
                <p:cNvGrpSpPr/>
                <p:nvPr/>
              </p:nvGrpSpPr>
              <p:grpSpPr>
                <a:xfrm>
                  <a:off x="44851" y="6464188"/>
                  <a:ext cx="7865646" cy="211171"/>
                  <a:chOff x="-37699" y="6437114"/>
                  <a:chExt cx="7865646" cy="211171"/>
                </a:xfrm>
              </p:grpSpPr>
              <p:pic>
                <p:nvPicPr>
                  <p:cNvPr id="108" name="Immagine 107"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8007" y="6452128"/>
                    <a:ext cx="208652" cy="188216"/>
                  </a:xfrm>
                  <a:prstGeom prst="rect">
                    <a:avLst/>
                  </a:prstGeom>
                </p:spPr>
              </p:pic>
              <p:sp>
                <p:nvSpPr>
                  <p:cNvPr id="109" name="CasellaDiTesto 108"/>
                  <p:cNvSpPr txBox="1"/>
                  <p:nvPr/>
                </p:nvSpPr>
                <p:spPr>
                  <a:xfrm>
                    <a:off x="5893826" y="6448230"/>
                    <a:ext cx="790975" cy="200055"/>
                  </a:xfrm>
                  <a:prstGeom prst="rect">
                    <a:avLst/>
                  </a:prstGeom>
                  <a:noFill/>
                </p:spPr>
                <p:txBody>
                  <a:bodyPr wrap="square" rtlCol="0">
                    <a:spAutoFit/>
                  </a:bodyPr>
                  <a:lstStyle/>
                  <a:p>
                    <a:r>
                      <a:rPr lang="it-IT" sz="700" dirty="0" smtClean="0"/>
                      <a:t>Trasmissione</a:t>
                    </a:r>
                    <a:endParaRPr lang="it-IT" sz="700" dirty="0"/>
                  </a:p>
                </p:txBody>
              </p:sp>
              <p:sp>
                <p:nvSpPr>
                  <p:cNvPr id="110" name="CasellaDiTesto 109"/>
                  <p:cNvSpPr txBox="1"/>
                  <p:nvPr/>
                </p:nvSpPr>
                <p:spPr>
                  <a:xfrm>
                    <a:off x="1683781" y="6441880"/>
                    <a:ext cx="790975" cy="200055"/>
                  </a:xfrm>
                  <a:prstGeom prst="rect">
                    <a:avLst/>
                  </a:prstGeom>
                  <a:noFill/>
                </p:spPr>
                <p:txBody>
                  <a:bodyPr wrap="square" rtlCol="0">
                    <a:spAutoFit/>
                  </a:bodyPr>
                  <a:lstStyle/>
                  <a:p>
                    <a:r>
                      <a:rPr lang="it-IT" sz="700" dirty="0" smtClean="0"/>
                      <a:t>Documenti</a:t>
                    </a:r>
                    <a:endParaRPr lang="it-IT" sz="700" dirty="0"/>
                  </a:p>
                </p:txBody>
              </p:sp>
              <p:sp>
                <p:nvSpPr>
                  <p:cNvPr id="111" name="CasellaDiTesto 110"/>
                  <p:cNvSpPr txBox="1"/>
                  <p:nvPr/>
                </p:nvSpPr>
                <p:spPr>
                  <a:xfrm>
                    <a:off x="-37699" y="6437114"/>
                    <a:ext cx="650435" cy="200055"/>
                  </a:xfrm>
                  <a:prstGeom prst="rect">
                    <a:avLst/>
                  </a:prstGeom>
                  <a:noFill/>
                </p:spPr>
                <p:txBody>
                  <a:bodyPr wrap="square" rtlCol="0">
                    <a:spAutoFit/>
                  </a:bodyPr>
                  <a:lstStyle/>
                  <a:p>
                    <a:r>
                      <a:rPr lang="it-IT" sz="700" b="1" dirty="0" smtClean="0"/>
                      <a:t>LEGENDA:</a:t>
                    </a:r>
                  </a:p>
                </p:txBody>
              </p:sp>
              <p:sp>
                <p:nvSpPr>
                  <p:cNvPr id="112" name="Processo 111"/>
                  <p:cNvSpPr/>
                  <p:nvPr/>
                </p:nvSpPr>
                <p:spPr>
                  <a:xfrm>
                    <a:off x="638352" y="6448229"/>
                    <a:ext cx="215154" cy="172823"/>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it-IT" sz="800" dirty="0" smtClean="0"/>
                  </a:p>
                </p:txBody>
              </p:sp>
              <p:sp>
                <p:nvSpPr>
                  <p:cNvPr id="113" name="CasellaDiTesto 112"/>
                  <p:cNvSpPr txBox="1"/>
                  <p:nvPr/>
                </p:nvSpPr>
                <p:spPr>
                  <a:xfrm>
                    <a:off x="819179" y="6445914"/>
                    <a:ext cx="609965" cy="200055"/>
                  </a:xfrm>
                  <a:prstGeom prst="rect">
                    <a:avLst/>
                  </a:prstGeom>
                  <a:noFill/>
                </p:spPr>
                <p:txBody>
                  <a:bodyPr wrap="square" rtlCol="0">
                    <a:spAutoFit/>
                  </a:bodyPr>
                  <a:lstStyle/>
                  <a:p>
                    <a:r>
                      <a:rPr lang="it-IT" sz="700" dirty="0" smtClean="0"/>
                      <a:t>Azioni</a:t>
                    </a:r>
                    <a:endParaRPr lang="it-IT" sz="700" dirty="0"/>
                  </a:p>
                </p:txBody>
              </p:sp>
              <p:sp>
                <p:nvSpPr>
                  <p:cNvPr id="114" name="Documento multiplo 113"/>
                  <p:cNvSpPr/>
                  <p:nvPr/>
                </p:nvSpPr>
                <p:spPr>
                  <a:xfrm>
                    <a:off x="1429144" y="6455096"/>
                    <a:ext cx="283382" cy="182073"/>
                  </a:xfrm>
                  <a:prstGeom prst="flowChartMulti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sz="800" dirty="0"/>
                  </a:p>
                </p:txBody>
              </p:sp>
              <p:sp>
                <p:nvSpPr>
                  <p:cNvPr id="115" name="CasellaDiTesto 114"/>
                  <p:cNvSpPr txBox="1"/>
                  <p:nvPr/>
                </p:nvSpPr>
                <p:spPr>
                  <a:xfrm>
                    <a:off x="4662689" y="6441914"/>
                    <a:ext cx="1113022" cy="200055"/>
                  </a:xfrm>
                  <a:prstGeom prst="rect">
                    <a:avLst/>
                  </a:prstGeom>
                  <a:noFill/>
                </p:spPr>
                <p:txBody>
                  <a:bodyPr wrap="square" rtlCol="0">
                    <a:spAutoFit/>
                  </a:bodyPr>
                  <a:lstStyle/>
                  <a:p>
                    <a:r>
                      <a:rPr lang="it-IT" sz="700" dirty="0" smtClean="0"/>
                      <a:t>Procedura informatica</a:t>
                    </a:r>
                    <a:endParaRPr lang="it-IT" sz="700" dirty="0"/>
                  </a:p>
                </p:txBody>
              </p:sp>
              <p:cxnSp>
                <p:nvCxnSpPr>
                  <p:cNvPr id="116" name="Connettore 1 115"/>
                  <p:cNvCxnSpPr/>
                  <p:nvPr/>
                </p:nvCxnSpPr>
                <p:spPr>
                  <a:xfrm>
                    <a:off x="6674856" y="6554874"/>
                    <a:ext cx="149025" cy="0"/>
                  </a:xfrm>
                  <a:prstGeom prst="line">
                    <a:avLst/>
                  </a:prstGeom>
                  <a:ln w="9525" cmpd="sng">
                    <a:prstDash val="sysDash"/>
                  </a:ln>
                  <a:effectLst/>
                </p:spPr>
                <p:style>
                  <a:lnRef idx="2">
                    <a:schemeClr val="dk1"/>
                  </a:lnRef>
                  <a:fillRef idx="0">
                    <a:schemeClr val="dk1"/>
                  </a:fillRef>
                  <a:effectRef idx="1">
                    <a:schemeClr val="dk1"/>
                  </a:effectRef>
                  <a:fontRef idx="minor">
                    <a:schemeClr val="tx1"/>
                  </a:fontRef>
                </p:style>
              </p:cxnSp>
              <p:cxnSp>
                <p:nvCxnSpPr>
                  <p:cNvPr id="117" name="Connettore 1 116"/>
                  <p:cNvCxnSpPr/>
                  <p:nvPr/>
                </p:nvCxnSpPr>
                <p:spPr>
                  <a:xfrm>
                    <a:off x="5785915" y="6554874"/>
                    <a:ext cx="155536" cy="0"/>
                  </a:xfrm>
                  <a:prstGeom prst="line">
                    <a:avLst/>
                  </a:prstGeom>
                  <a:ln w="9525" cmpd="sng"/>
                  <a:effectLst/>
                </p:spPr>
                <p:style>
                  <a:lnRef idx="2">
                    <a:schemeClr val="dk1"/>
                  </a:lnRef>
                  <a:fillRef idx="0">
                    <a:schemeClr val="dk1"/>
                  </a:fillRef>
                  <a:effectRef idx="1">
                    <a:schemeClr val="dk1"/>
                  </a:effectRef>
                  <a:fontRef idx="minor">
                    <a:schemeClr val="tx1"/>
                  </a:fontRef>
                </p:style>
              </p:cxnSp>
              <p:sp>
                <p:nvSpPr>
                  <p:cNvPr id="118" name="CasellaDiTesto 117"/>
                  <p:cNvSpPr txBox="1"/>
                  <p:nvPr/>
                </p:nvSpPr>
                <p:spPr>
                  <a:xfrm>
                    <a:off x="6769653" y="6439922"/>
                    <a:ext cx="1058294" cy="200055"/>
                  </a:xfrm>
                  <a:prstGeom prst="rect">
                    <a:avLst/>
                  </a:prstGeom>
                  <a:noFill/>
                </p:spPr>
                <p:txBody>
                  <a:bodyPr wrap="square" rtlCol="0">
                    <a:spAutoFit/>
                  </a:bodyPr>
                  <a:lstStyle/>
                  <a:p>
                    <a:r>
                      <a:rPr lang="it-IT" sz="700" dirty="0" smtClean="0"/>
                      <a:t>Elaborazione/Sequenza</a:t>
                    </a:r>
                    <a:endParaRPr lang="it-IT" sz="700" dirty="0"/>
                  </a:p>
                </p:txBody>
              </p:sp>
            </p:grpSp>
          </p:grpSp>
          <p:sp>
            <p:nvSpPr>
              <p:cNvPr id="105" name="Elaborazione predefinita 104"/>
              <p:cNvSpPr/>
              <p:nvPr/>
            </p:nvSpPr>
            <p:spPr>
              <a:xfrm>
                <a:off x="2576680" y="6102691"/>
                <a:ext cx="234950" cy="171906"/>
              </a:xfrm>
              <a:prstGeom prst="flowChartPredefined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a:p>
            </p:txBody>
          </p:sp>
        </p:grpSp>
        <p:sp>
          <p:nvSpPr>
            <p:cNvPr id="103" name="Estrai 102"/>
            <p:cNvSpPr/>
            <p:nvPr/>
          </p:nvSpPr>
          <p:spPr>
            <a:xfrm>
              <a:off x="3611775" y="6086899"/>
              <a:ext cx="216589" cy="195530"/>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grpSp>
      <p:sp>
        <p:nvSpPr>
          <p:cNvPr id="69" name="CasellaDiTesto 68"/>
          <p:cNvSpPr txBox="1"/>
          <p:nvPr/>
        </p:nvSpPr>
        <p:spPr>
          <a:xfrm>
            <a:off x="3932576" y="1822533"/>
            <a:ext cx="1109521" cy="200055"/>
          </a:xfrm>
          <a:prstGeom prst="rect">
            <a:avLst/>
          </a:prstGeom>
          <a:noFill/>
        </p:spPr>
        <p:txBody>
          <a:bodyPr wrap="square" rtlCol="0">
            <a:spAutoFit/>
          </a:bodyPr>
          <a:lstStyle/>
          <a:p>
            <a:pPr algn="ctr"/>
            <a:r>
              <a:rPr lang="it-IT" sz="700" dirty="0" smtClean="0"/>
              <a:t>Scansione</a:t>
            </a:r>
          </a:p>
        </p:txBody>
      </p:sp>
      <p:pic>
        <p:nvPicPr>
          <p:cNvPr id="74" name="Immagine 73"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1476" y="1895217"/>
            <a:ext cx="251543" cy="202352"/>
          </a:xfrm>
          <a:prstGeom prst="rect">
            <a:avLst/>
          </a:prstGeom>
        </p:spPr>
      </p:pic>
      <p:cxnSp>
        <p:nvCxnSpPr>
          <p:cNvPr id="81" name="Connettore 1 80"/>
          <p:cNvCxnSpPr>
            <a:stCxn id="71" idx="2"/>
            <a:endCxn id="74" idx="0"/>
          </p:cNvCxnSpPr>
          <p:nvPr/>
        </p:nvCxnSpPr>
        <p:spPr>
          <a:xfrm flipH="1">
            <a:off x="4147248" y="1824587"/>
            <a:ext cx="1876" cy="7063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82" name="Documento 81"/>
          <p:cNvSpPr/>
          <p:nvPr/>
        </p:nvSpPr>
        <p:spPr>
          <a:xfrm>
            <a:off x="4730806" y="1788973"/>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VERBALE</a:t>
            </a:r>
          </a:p>
        </p:txBody>
      </p:sp>
      <p:cxnSp>
        <p:nvCxnSpPr>
          <p:cNvPr id="83" name="Connettore 1 82"/>
          <p:cNvCxnSpPr>
            <a:stCxn id="82" idx="1"/>
            <a:endCxn id="74" idx="3"/>
          </p:cNvCxnSpPr>
          <p:nvPr/>
        </p:nvCxnSpPr>
        <p:spPr>
          <a:xfrm flipH="1">
            <a:off x="4273019" y="1994712"/>
            <a:ext cx="457787" cy="168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4" name="Connettore 1 83"/>
          <p:cNvCxnSpPr>
            <a:stCxn id="70" idx="0"/>
            <a:endCxn id="68" idx="2"/>
          </p:cNvCxnSpPr>
          <p:nvPr/>
        </p:nvCxnSpPr>
        <p:spPr>
          <a:xfrm flipH="1" flipV="1">
            <a:off x="7216174" y="1330559"/>
            <a:ext cx="254" cy="17044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5" name="Connettore 2 84"/>
          <p:cNvCxnSpPr>
            <a:stCxn id="82" idx="3"/>
            <a:endCxn id="86" idx="1"/>
          </p:cNvCxnSpPr>
          <p:nvPr/>
        </p:nvCxnSpPr>
        <p:spPr>
          <a:xfrm>
            <a:off x="5397368" y="1994712"/>
            <a:ext cx="2737638" cy="0"/>
          </a:xfrm>
          <a:prstGeom prst="straightConnector1">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86" name="Documento 85"/>
          <p:cNvSpPr/>
          <p:nvPr/>
        </p:nvSpPr>
        <p:spPr>
          <a:xfrm>
            <a:off x="8135006" y="1788973"/>
            <a:ext cx="666562"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r>
              <a:rPr lang="it-IT" sz="800" dirty="0" smtClean="0"/>
              <a:t>VERBALE</a:t>
            </a:r>
          </a:p>
        </p:txBody>
      </p:sp>
      <p:sp>
        <p:nvSpPr>
          <p:cNvPr id="87" name="Processo 86"/>
          <p:cNvSpPr/>
          <p:nvPr/>
        </p:nvSpPr>
        <p:spPr>
          <a:xfrm>
            <a:off x="8020706" y="2272055"/>
            <a:ext cx="895773" cy="25986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APPROVAZIONE</a:t>
            </a:r>
          </a:p>
        </p:txBody>
      </p:sp>
      <p:cxnSp>
        <p:nvCxnSpPr>
          <p:cNvPr id="119" name="Connettore 1 118"/>
          <p:cNvCxnSpPr>
            <a:stCxn id="87" idx="0"/>
            <a:endCxn id="86" idx="2"/>
          </p:cNvCxnSpPr>
          <p:nvPr/>
        </p:nvCxnSpPr>
        <p:spPr>
          <a:xfrm flipH="1" flipV="1">
            <a:off x="8468287" y="2173248"/>
            <a:ext cx="306" cy="98807"/>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0" name="CasellaDiTesto 119"/>
          <p:cNvSpPr txBox="1"/>
          <p:nvPr/>
        </p:nvSpPr>
        <p:spPr>
          <a:xfrm>
            <a:off x="8357256" y="2100423"/>
            <a:ext cx="1109521" cy="200055"/>
          </a:xfrm>
          <a:prstGeom prst="rect">
            <a:avLst/>
          </a:prstGeom>
          <a:noFill/>
        </p:spPr>
        <p:txBody>
          <a:bodyPr wrap="square" rtlCol="0">
            <a:spAutoFit/>
          </a:bodyPr>
          <a:lstStyle/>
          <a:p>
            <a:pPr algn="ctr"/>
            <a:r>
              <a:rPr lang="it-IT" sz="700" dirty="0" smtClean="0"/>
              <a:t>Nella riunione dopo</a:t>
            </a:r>
          </a:p>
        </p:txBody>
      </p:sp>
    </p:spTree>
    <p:extLst>
      <p:ext uri="{BB962C8B-B14F-4D97-AF65-F5344CB8AC3E}">
        <p14:creationId xmlns:p14="http://schemas.microsoft.com/office/powerpoint/2010/main" val="992234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3089</TotalTime>
  <Words>483</Words>
  <Application>Microsoft Office PowerPoint</Application>
  <PresentationFormat>Personalizzato</PresentationFormat>
  <Paragraphs>89</Paragraphs>
  <Slides>2</Slides>
  <Notes>2</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Martina Oppedisano</dc:creator>
  <cp:lastModifiedBy>Emanuela Pesenti</cp:lastModifiedBy>
  <cp:revision>50</cp:revision>
  <dcterms:created xsi:type="dcterms:W3CDTF">2014-05-22T21:39:30Z</dcterms:created>
  <dcterms:modified xsi:type="dcterms:W3CDTF">2015-09-04T12:32:23Z</dcterms:modified>
</cp:coreProperties>
</file>