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8" r:id="rId3"/>
  </p:sldIdLst>
  <p:sldSz cx="9399588" cy="683895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65" autoAdjust="0"/>
    <p:restoredTop sz="94660"/>
  </p:normalViewPr>
  <p:slideViewPr>
    <p:cSldViewPr snapToGrid="0" snapToObjects="1">
      <p:cViewPr>
        <p:scale>
          <a:sx n="200" d="100"/>
          <a:sy n="200" d="100"/>
        </p:scale>
        <p:origin x="160" y="2968"/>
      </p:cViewPr>
      <p:guideLst>
        <p:guide orient="horz" pos="2154"/>
        <p:guide pos="29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71961-A0C4-9D40-BC52-8E6F31E4B67D}" type="datetimeFigureOut">
              <a:rPr lang="it-IT" smtClean="0"/>
              <a:pPr/>
              <a:t>03/12/14</a:t>
            </a:fld>
            <a:endParaRPr lang="it-IT"/>
          </a:p>
        </p:txBody>
      </p:sp>
      <p:sp>
        <p:nvSpPr>
          <p:cNvPr id="4" name="Segnaposto immagine diapositiva 3"/>
          <p:cNvSpPr>
            <a:spLocks noGrp="1" noRot="1" noChangeAspect="1"/>
          </p:cNvSpPr>
          <p:nvPr>
            <p:ph type="sldImg" idx="2"/>
          </p:nvPr>
        </p:nvSpPr>
        <p:spPr>
          <a:xfrm>
            <a:off x="1073150" y="685800"/>
            <a:ext cx="47117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BA737-1A7F-E943-9472-AF629C13E4E9}" type="slidenum">
              <a:rPr lang="it-IT" smtClean="0"/>
              <a:pPr/>
              <a:t>‹n.›</a:t>
            </a:fld>
            <a:endParaRPr lang="it-IT"/>
          </a:p>
        </p:txBody>
      </p:sp>
    </p:spTree>
    <p:extLst>
      <p:ext uri="{BB962C8B-B14F-4D97-AF65-F5344CB8AC3E}">
        <p14:creationId xmlns:p14="http://schemas.microsoft.com/office/powerpoint/2010/main" val="30800154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pPr/>
              <a:t>1</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pPr/>
              <a:t>2</a:t>
            </a:fld>
            <a:endParaRPr lang="it-IT"/>
          </a:p>
        </p:txBody>
      </p:sp>
    </p:spTree>
    <p:extLst>
      <p:ext uri="{BB962C8B-B14F-4D97-AF65-F5344CB8AC3E}">
        <p14:creationId xmlns:p14="http://schemas.microsoft.com/office/powerpoint/2010/main" val="2697391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04969" y="2124507"/>
            <a:ext cx="7989650" cy="1465942"/>
          </a:xfrm>
        </p:spPr>
        <p:txBody>
          <a:bodyPr/>
          <a:lstStyle/>
          <a:p>
            <a:r>
              <a:rPr lang="it-IT" smtClean="0"/>
              <a:t>Fare clic per modificare stile</a:t>
            </a:r>
            <a:endParaRPr lang="it-IT"/>
          </a:p>
        </p:txBody>
      </p:sp>
      <p:sp>
        <p:nvSpPr>
          <p:cNvPr id="3" name="Sottotitolo 2"/>
          <p:cNvSpPr>
            <a:spLocks noGrp="1"/>
          </p:cNvSpPr>
          <p:nvPr>
            <p:ph type="subTitle" idx="1"/>
          </p:nvPr>
        </p:nvSpPr>
        <p:spPr>
          <a:xfrm>
            <a:off x="1409938" y="3875405"/>
            <a:ext cx="6579712" cy="17477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1863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94036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5631" y="273875"/>
            <a:ext cx="2173655" cy="5817856"/>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83034" y="273875"/>
            <a:ext cx="6365937" cy="581785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138554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664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42503" y="4394659"/>
            <a:ext cx="7989650" cy="1358291"/>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42503" y="2898639"/>
            <a:ext cx="7989650" cy="14960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40625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83034" y="1591006"/>
            <a:ext cx="4268980"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08674" y="1591006"/>
            <a:ext cx="4270612"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68429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69980" y="273875"/>
            <a:ext cx="8459629" cy="1139825"/>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69979" y="1530849"/>
            <a:ext cx="4153117"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69979" y="2168834"/>
            <a:ext cx="4153117"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774861" y="1530849"/>
            <a:ext cx="4154748"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774861" y="2168834"/>
            <a:ext cx="4154748"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63D1EF-24C6-DA44-BC58-5A30AADA7E28}" type="datetimeFigureOut">
              <a:rPr lang="it-IT" smtClean="0"/>
              <a:pPr/>
              <a:t>03/12/14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4004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263D1EF-24C6-DA44-BC58-5A30AADA7E28}" type="datetimeFigureOut">
              <a:rPr lang="it-IT" smtClean="0"/>
              <a:pPr/>
              <a:t>03/12/14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259859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63D1EF-24C6-DA44-BC58-5A30AADA7E28}" type="datetimeFigureOut">
              <a:rPr lang="it-IT" smtClean="0"/>
              <a:pPr/>
              <a:t>03/12/14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3506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69980" y="272292"/>
            <a:ext cx="3092400" cy="1158822"/>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674978" y="272292"/>
            <a:ext cx="5254631" cy="58368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9980" y="1431114"/>
            <a:ext cx="3092400" cy="46780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01230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42385" y="4787265"/>
            <a:ext cx="5639753" cy="56516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842385" y="611073"/>
            <a:ext cx="5639753" cy="4103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842385" y="5352429"/>
            <a:ext cx="5639753" cy="8026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2254546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69980" y="273875"/>
            <a:ext cx="8459629" cy="1139825"/>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69980" y="1595755"/>
            <a:ext cx="8459629" cy="4513391"/>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69980" y="6338694"/>
            <a:ext cx="2193237" cy="364111"/>
          </a:xfrm>
          <a:prstGeom prst="rect">
            <a:avLst/>
          </a:prstGeom>
        </p:spPr>
        <p:txBody>
          <a:bodyPr vert="horz" lIns="91440" tIns="45720" rIns="91440" bIns="45720" rtlCol="0" anchor="ctr"/>
          <a:lstStyle>
            <a:lvl1pPr algn="l">
              <a:defRPr sz="1200">
                <a:solidFill>
                  <a:schemeClr val="tx1">
                    <a:tint val="75000"/>
                  </a:schemeClr>
                </a:solidFill>
              </a:defRPr>
            </a:lvl1pPr>
          </a:lstStyle>
          <a:p>
            <a:fld id="{0263D1EF-24C6-DA44-BC58-5A30AADA7E28}" type="datetimeFigureOut">
              <a:rPr lang="it-IT" smtClean="0"/>
              <a:pPr/>
              <a:t>03/12/14</a:t>
            </a:fld>
            <a:endParaRPr lang="it-IT"/>
          </a:p>
        </p:txBody>
      </p:sp>
      <p:sp>
        <p:nvSpPr>
          <p:cNvPr id="5" name="Segnaposto piè di pagina 4"/>
          <p:cNvSpPr>
            <a:spLocks noGrp="1"/>
          </p:cNvSpPr>
          <p:nvPr>
            <p:ph type="ftr" sz="quarter" idx="3"/>
          </p:nvPr>
        </p:nvSpPr>
        <p:spPr>
          <a:xfrm>
            <a:off x="3211526" y="6338694"/>
            <a:ext cx="2976536" cy="364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736372" y="6338694"/>
            <a:ext cx="2193237" cy="364111"/>
          </a:xfrm>
          <a:prstGeom prst="rect">
            <a:avLst/>
          </a:prstGeom>
        </p:spPr>
        <p:txBody>
          <a:bodyPr vert="horz" lIns="91440" tIns="45720" rIns="91440" bIns="45720" rtlCol="0" anchor="ctr"/>
          <a:lstStyle>
            <a:lvl1pPr algn="r">
              <a:defRPr sz="1200">
                <a:solidFill>
                  <a:schemeClr val="tx1">
                    <a:tint val="75000"/>
                  </a:schemeClr>
                </a:solidFill>
              </a:defRPr>
            </a:lvl1pPr>
          </a:lstStyle>
          <a:p>
            <a:fld id="{D27574FF-6697-1B4B-96C8-1891BE8846B0}" type="slidenum">
              <a:rPr lang="it-IT" smtClean="0"/>
              <a:pPr/>
              <a:t>‹n.›</a:t>
            </a:fld>
            <a:endParaRPr lang="it-IT"/>
          </a:p>
        </p:txBody>
      </p:sp>
    </p:spTree>
    <p:extLst>
      <p:ext uri="{BB962C8B-B14F-4D97-AF65-F5344CB8AC3E}">
        <p14:creationId xmlns:p14="http://schemas.microsoft.com/office/powerpoint/2010/main" val="22087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asellaDiTesto 121"/>
          <p:cNvSpPr txBox="1"/>
          <p:nvPr/>
        </p:nvSpPr>
        <p:spPr>
          <a:xfrm>
            <a:off x="4496547" y="2222533"/>
            <a:ext cx="1109521" cy="307777"/>
          </a:xfrm>
          <a:prstGeom prst="rect">
            <a:avLst/>
          </a:prstGeom>
          <a:noFill/>
        </p:spPr>
        <p:txBody>
          <a:bodyPr wrap="square" rtlCol="0">
            <a:spAutoFit/>
          </a:bodyPr>
          <a:lstStyle/>
          <a:p>
            <a:pPr algn="ctr"/>
            <a:r>
              <a:rPr lang="it-IT" sz="700" dirty="0" smtClean="0"/>
              <a:t>Nella prima seduta</a:t>
            </a:r>
          </a:p>
          <a:p>
            <a:pPr algn="ctr"/>
            <a:r>
              <a:rPr lang="it-IT" sz="700" dirty="0" smtClean="0"/>
              <a:t>dell’anno </a:t>
            </a:r>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25. ELEZIONE ALLE CARICHE DEGLI ORGANI CENTRALI</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1 12"/>
          <p:cNvCxnSpPr/>
          <p:nvPr/>
        </p:nvCxnSpPr>
        <p:spPr>
          <a:xfrm flipH="1">
            <a:off x="4633490" y="476833"/>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22" name="Ovale 21"/>
          <p:cNvSpPr/>
          <p:nvPr/>
        </p:nvSpPr>
        <p:spPr>
          <a:xfrm>
            <a:off x="6093316" y="436456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5</a:t>
            </a:r>
          </a:p>
        </p:txBody>
      </p:sp>
      <p:sp>
        <p:nvSpPr>
          <p:cNvPr id="24" name="CasellaDiTesto 23"/>
          <p:cNvSpPr txBox="1"/>
          <p:nvPr/>
        </p:nvSpPr>
        <p:spPr>
          <a:xfrm>
            <a:off x="396483" y="5574788"/>
            <a:ext cx="2688345" cy="507831"/>
          </a:xfrm>
          <a:prstGeom prst="rect">
            <a:avLst/>
          </a:prstGeom>
          <a:noFill/>
        </p:spPr>
        <p:txBody>
          <a:bodyPr wrap="square" rtlCol="0">
            <a:spAutoFit/>
          </a:bodyPr>
          <a:lstStyle/>
          <a:p>
            <a:pPr algn="just"/>
            <a:r>
              <a:rPr lang="it-IT" sz="900" dirty="0" smtClean="0">
                <a:solidFill>
                  <a:srgbClr val="000000"/>
                </a:solidFill>
              </a:rPr>
              <a:t>La Segreteria di Presidenza redige comunicazione ai  designati della loro eleggibilità che viene firmata dal Direttore ed inviata ai medesimi. </a:t>
            </a:r>
          </a:p>
        </p:txBody>
      </p:sp>
      <p:sp>
        <p:nvSpPr>
          <p:cNvPr id="25" name="Ovale 24"/>
          <p:cNvSpPr/>
          <p:nvPr/>
        </p:nvSpPr>
        <p:spPr>
          <a:xfrm>
            <a:off x="164397" y="554120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32" name="Titolo 1"/>
          <p:cNvSpPr txBox="1">
            <a:spLocks/>
          </p:cNvSpPr>
          <p:nvPr/>
        </p:nvSpPr>
        <p:spPr>
          <a:xfrm>
            <a:off x="3053303" y="476974"/>
            <a:ext cx="1580188"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di Presidenza</a:t>
            </a:r>
            <a:endParaRPr lang="it-IT" sz="1200" b="1" dirty="0">
              <a:solidFill>
                <a:srgbClr val="000000"/>
              </a:solidFill>
            </a:endParaRPr>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0" name="Connettore 1 109"/>
          <p:cNvCxnSpPr/>
          <p:nvPr/>
        </p:nvCxnSpPr>
        <p:spPr>
          <a:xfrm>
            <a:off x="5983590" y="46413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1" name="Connettore 1 110"/>
          <p:cNvCxnSpPr/>
          <p:nvPr/>
        </p:nvCxnSpPr>
        <p:spPr>
          <a:xfrm>
            <a:off x="7303377" y="46413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3" name="Titolo 1"/>
          <p:cNvSpPr txBox="1">
            <a:spLocks/>
          </p:cNvSpPr>
          <p:nvPr/>
        </p:nvSpPr>
        <p:spPr>
          <a:xfrm>
            <a:off x="4626129" y="470483"/>
            <a:ext cx="1357462"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Direttivo Centrale</a:t>
            </a:r>
            <a:endParaRPr lang="it-IT" sz="1200" b="1" dirty="0">
              <a:solidFill>
                <a:srgbClr val="000000"/>
              </a:solidFill>
            </a:endParaRPr>
          </a:p>
        </p:txBody>
      </p:sp>
      <p:sp>
        <p:nvSpPr>
          <p:cNvPr id="114" name="Titolo 1"/>
          <p:cNvSpPr txBox="1">
            <a:spLocks/>
          </p:cNvSpPr>
          <p:nvPr/>
        </p:nvSpPr>
        <p:spPr>
          <a:xfrm>
            <a:off x="7317095" y="467186"/>
            <a:ext cx="109220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Direzione</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71" name="Documento multiplo 170"/>
          <p:cNvSpPr/>
          <p:nvPr/>
        </p:nvSpPr>
        <p:spPr>
          <a:xfrm>
            <a:off x="3484903" y="1788577"/>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CANDIDATURE PER ORGANI</a:t>
            </a:r>
          </a:p>
        </p:txBody>
      </p:sp>
      <p:pic>
        <p:nvPicPr>
          <p:cNvPr id="179" name="Immagine 17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8951" y="937644"/>
            <a:ext cx="251543" cy="202352"/>
          </a:xfrm>
          <a:prstGeom prst="rect">
            <a:avLst/>
          </a:prstGeom>
        </p:spPr>
      </p:pic>
      <p:sp>
        <p:nvSpPr>
          <p:cNvPr id="183" name="Documento 182"/>
          <p:cNvSpPr/>
          <p:nvPr/>
        </p:nvSpPr>
        <p:spPr>
          <a:xfrm>
            <a:off x="3408922" y="3853640"/>
            <a:ext cx="71727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BOZZA VERBALE </a:t>
            </a:r>
          </a:p>
        </p:txBody>
      </p:sp>
      <p:sp>
        <p:nvSpPr>
          <p:cNvPr id="91" name="Titolo 1"/>
          <p:cNvSpPr txBox="1">
            <a:spLocks/>
          </p:cNvSpPr>
          <p:nvPr/>
        </p:nvSpPr>
        <p:spPr>
          <a:xfrm>
            <a:off x="8409295" y="467332"/>
            <a:ext cx="89535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Assemblea dei Delegati</a:t>
            </a:r>
            <a:endParaRPr lang="it-IT" sz="1200" b="1" dirty="0">
              <a:solidFill>
                <a:srgbClr val="000000"/>
              </a:solidFill>
            </a:endParaRPr>
          </a:p>
        </p:txBody>
      </p:sp>
      <p:sp>
        <p:nvSpPr>
          <p:cNvPr id="92" name="Processo 91"/>
          <p:cNvSpPr/>
          <p:nvPr/>
        </p:nvSpPr>
        <p:spPr>
          <a:xfrm>
            <a:off x="3276402" y="2330483"/>
            <a:ext cx="1032546" cy="342900"/>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VERIFICA DOCUMENTAZIONE</a:t>
            </a:r>
            <a:endParaRPr lang="it-IT" sz="800" dirty="0"/>
          </a:p>
        </p:txBody>
      </p:sp>
      <p:sp>
        <p:nvSpPr>
          <p:cNvPr id="98" name="Processo 97"/>
          <p:cNvSpPr/>
          <p:nvPr/>
        </p:nvSpPr>
        <p:spPr>
          <a:xfrm>
            <a:off x="4806950" y="3164852"/>
            <a:ext cx="1048123" cy="304342"/>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800" dirty="0" smtClean="0"/>
              <a:t>CONVOCAZIONE COMITATO ELETTORALE</a:t>
            </a:r>
          </a:p>
        </p:txBody>
      </p:sp>
      <p:sp>
        <p:nvSpPr>
          <p:cNvPr id="130" name="Ovale 129"/>
          <p:cNvSpPr/>
          <p:nvPr/>
        </p:nvSpPr>
        <p:spPr>
          <a:xfrm>
            <a:off x="4313495" y="207342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cxnSp>
        <p:nvCxnSpPr>
          <p:cNvPr id="204" name="Connettore 4 203"/>
          <p:cNvCxnSpPr>
            <a:stCxn id="92" idx="3"/>
            <a:endCxn id="142" idx="0"/>
          </p:cNvCxnSpPr>
          <p:nvPr/>
        </p:nvCxnSpPr>
        <p:spPr>
          <a:xfrm>
            <a:off x="4308948" y="2501933"/>
            <a:ext cx="1120102" cy="135110"/>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8" name="Connettore 1 217"/>
          <p:cNvCxnSpPr>
            <a:stCxn id="92" idx="0"/>
            <a:endCxn id="171" idx="2"/>
          </p:cNvCxnSpPr>
          <p:nvPr/>
        </p:nvCxnSpPr>
        <p:spPr>
          <a:xfrm flipH="1" flipV="1">
            <a:off x="3789794" y="2246444"/>
            <a:ext cx="2881" cy="84039"/>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96" name="Ovale 95"/>
          <p:cNvSpPr/>
          <p:nvPr/>
        </p:nvSpPr>
        <p:spPr>
          <a:xfrm>
            <a:off x="3118001" y="130838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sp>
        <p:nvSpPr>
          <p:cNvPr id="142" name="Documento multiplo 141"/>
          <p:cNvSpPr/>
          <p:nvPr/>
        </p:nvSpPr>
        <p:spPr>
          <a:xfrm>
            <a:off x="5026179" y="2637043"/>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CANDIDATURE PER ORGANI            </a:t>
            </a:r>
          </a:p>
        </p:txBody>
      </p:sp>
      <p:sp>
        <p:nvSpPr>
          <p:cNvPr id="143" name="Processo 142"/>
          <p:cNvSpPr/>
          <p:nvPr/>
        </p:nvSpPr>
        <p:spPr>
          <a:xfrm>
            <a:off x="6508750" y="4573261"/>
            <a:ext cx="742586" cy="324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VERIFICA CANDIDATURE</a:t>
            </a:r>
            <a:endParaRPr lang="it-IT" sz="800" dirty="0"/>
          </a:p>
        </p:txBody>
      </p:sp>
      <p:sp>
        <p:nvSpPr>
          <p:cNvPr id="151" name="Documento multiplo 150"/>
          <p:cNvSpPr/>
          <p:nvPr/>
        </p:nvSpPr>
        <p:spPr>
          <a:xfrm>
            <a:off x="6570995" y="4037069"/>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CANDIDATURE PER ORGANI</a:t>
            </a:r>
          </a:p>
        </p:txBody>
      </p:sp>
      <p:cxnSp>
        <p:nvCxnSpPr>
          <p:cNvPr id="161" name="Connettore 2 160"/>
          <p:cNvCxnSpPr>
            <a:stCxn id="164" idx="3"/>
            <a:endCxn id="143" idx="1"/>
          </p:cNvCxnSpPr>
          <p:nvPr/>
        </p:nvCxnSpPr>
        <p:spPr>
          <a:xfrm flipV="1">
            <a:off x="4316044" y="4735590"/>
            <a:ext cx="2192706" cy="1446"/>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64" name="Processo 163"/>
          <p:cNvSpPr/>
          <p:nvPr/>
        </p:nvSpPr>
        <p:spPr>
          <a:xfrm>
            <a:off x="3416101" y="4565586"/>
            <a:ext cx="899943" cy="342900"/>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MODIFICHE E INTEGRAZIONI </a:t>
            </a:r>
          </a:p>
          <a:p>
            <a:pPr algn="ctr"/>
            <a:r>
              <a:rPr lang="it-IT" sz="700" dirty="0" smtClean="0"/>
              <a:t>DEL VERBALE</a:t>
            </a:r>
            <a:endParaRPr lang="it-IT" sz="700" dirty="0"/>
          </a:p>
        </p:txBody>
      </p:sp>
      <p:sp>
        <p:nvSpPr>
          <p:cNvPr id="169" name="Processo 168"/>
          <p:cNvSpPr/>
          <p:nvPr/>
        </p:nvSpPr>
        <p:spPr>
          <a:xfrm>
            <a:off x="3890037" y="4236480"/>
            <a:ext cx="710325"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Con l’aiuto dell’Ufficio Legale</a:t>
            </a:r>
            <a:endParaRPr lang="it-IT" sz="700" dirty="0"/>
          </a:p>
        </p:txBody>
      </p:sp>
      <p:cxnSp>
        <p:nvCxnSpPr>
          <p:cNvPr id="172" name="Connettore 1 171"/>
          <p:cNvCxnSpPr/>
          <p:nvPr/>
        </p:nvCxnSpPr>
        <p:spPr>
          <a:xfrm>
            <a:off x="3915317" y="4237577"/>
            <a:ext cx="225"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73" name="Connettore 1 172"/>
          <p:cNvCxnSpPr/>
          <p:nvPr/>
        </p:nvCxnSpPr>
        <p:spPr>
          <a:xfrm>
            <a:off x="4579621" y="4237577"/>
            <a:ext cx="0"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74" name="Connettore 4 173"/>
          <p:cNvCxnSpPr>
            <a:stCxn id="169" idx="0"/>
            <a:endCxn id="183" idx="3"/>
          </p:cNvCxnSpPr>
          <p:nvPr/>
        </p:nvCxnSpPr>
        <p:spPr>
          <a:xfrm rot="16200000" flipV="1">
            <a:off x="4097148" y="4088427"/>
            <a:ext cx="177101" cy="11900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8" name="Titolo 1"/>
          <p:cNvSpPr txBox="1">
            <a:spLocks/>
          </p:cNvSpPr>
          <p:nvPr/>
        </p:nvSpPr>
        <p:spPr>
          <a:xfrm>
            <a:off x="5989941" y="473683"/>
            <a:ext cx="131755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Elettorale</a:t>
            </a:r>
            <a:endParaRPr lang="it-IT" sz="1200" b="1" dirty="0">
              <a:solidFill>
                <a:srgbClr val="000000"/>
              </a:solidFill>
            </a:endParaRPr>
          </a:p>
        </p:txBody>
      </p:sp>
      <p:cxnSp>
        <p:nvCxnSpPr>
          <p:cNvPr id="180" name="Connettore 1 179"/>
          <p:cNvCxnSpPr/>
          <p:nvPr/>
        </p:nvCxnSpPr>
        <p:spPr>
          <a:xfrm>
            <a:off x="8409295" y="47683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205" name="Ovale 204"/>
          <p:cNvSpPr/>
          <p:nvPr/>
        </p:nvSpPr>
        <p:spPr>
          <a:xfrm>
            <a:off x="4664361" y="281081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cxnSp>
        <p:nvCxnSpPr>
          <p:cNvPr id="206" name="Connettore 4 205"/>
          <p:cNvCxnSpPr>
            <a:stCxn id="142" idx="3"/>
            <a:endCxn id="151" idx="1"/>
          </p:cNvCxnSpPr>
          <p:nvPr/>
        </p:nvCxnSpPr>
        <p:spPr>
          <a:xfrm>
            <a:off x="5734466" y="2874988"/>
            <a:ext cx="836529" cy="1400026"/>
          </a:xfrm>
          <a:prstGeom prst="bentConnector3">
            <a:avLst>
              <a:gd name="adj1" fmla="val 36336"/>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7" name="CasellaDiTesto 206"/>
          <p:cNvSpPr txBox="1"/>
          <p:nvPr/>
        </p:nvSpPr>
        <p:spPr>
          <a:xfrm>
            <a:off x="5743184" y="4004168"/>
            <a:ext cx="1109521" cy="307777"/>
          </a:xfrm>
          <a:prstGeom prst="rect">
            <a:avLst/>
          </a:prstGeom>
          <a:noFill/>
        </p:spPr>
        <p:txBody>
          <a:bodyPr wrap="square" rtlCol="0">
            <a:spAutoFit/>
          </a:bodyPr>
          <a:lstStyle/>
          <a:p>
            <a:pPr algn="ctr"/>
            <a:r>
              <a:rPr lang="it-IT" sz="700" dirty="0" smtClean="0"/>
              <a:t>Il giorno della </a:t>
            </a:r>
          </a:p>
          <a:p>
            <a:pPr algn="ctr"/>
            <a:r>
              <a:rPr lang="it-IT" sz="700" dirty="0" smtClean="0"/>
              <a:t>riunione</a:t>
            </a:r>
          </a:p>
        </p:txBody>
      </p:sp>
      <p:sp>
        <p:nvSpPr>
          <p:cNvPr id="209" name="Documento 208"/>
          <p:cNvSpPr/>
          <p:nvPr/>
        </p:nvSpPr>
        <p:spPr>
          <a:xfrm>
            <a:off x="3543102" y="4959286"/>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46800" rIns="0" bIns="0" rtlCol="0" anchor="t" anchorCtr="0"/>
          <a:lstStyle/>
          <a:p>
            <a:pPr algn="ctr"/>
            <a:r>
              <a:rPr lang="it-IT" sz="800" dirty="0" smtClean="0"/>
              <a:t>VERBALE</a:t>
            </a:r>
          </a:p>
          <a:p>
            <a:pPr algn="ctr"/>
            <a:r>
              <a:rPr lang="it-IT" sz="800" dirty="0" smtClean="0"/>
              <a:t>Firmato </a:t>
            </a:r>
          </a:p>
        </p:txBody>
      </p:sp>
      <p:sp>
        <p:nvSpPr>
          <p:cNvPr id="88" name="CasellaDiTesto 87"/>
          <p:cNvSpPr txBox="1"/>
          <p:nvPr/>
        </p:nvSpPr>
        <p:spPr>
          <a:xfrm>
            <a:off x="7635419" y="1937562"/>
            <a:ext cx="1109521" cy="307777"/>
          </a:xfrm>
          <a:prstGeom prst="rect">
            <a:avLst/>
          </a:prstGeom>
          <a:noFill/>
        </p:spPr>
        <p:txBody>
          <a:bodyPr wrap="square" rtlCol="0">
            <a:spAutoFit/>
          </a:bodyPr>
          <a:lstStyle/>
          <a:p>
            <a:pPr algn="ctr"/>
            <a:r>
              <a:rPr lang="it-IT" sz="700" dirty="0" smtClean="0"/>
              <a:t>Entro 31 </a:t>
            </a:r>
          </a:p>
          <a:p>
            <a:pPr algn="ctr"/>
            <a:r>
              <a:rPr lang="it-IT" sz="700" dirty="0" smtClean="0"/>
              <a:t>dicembre</a:t>
            </a:r>
          </a:p>
        </p:txBody>
      </p:sp>
      <p:sp>
        <p:nvSpPr>
          <p:cNvPr id="89" name="Documento multiplo 88"/>
          <p:cNvSpPr/>
          <p:nvPr/>
        </p:nvSpPr>
        <p:spPr>
          <a:xfrm>
            <a:off x="7335127" y="1788577"/>
            <a:ext cx="61470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700" dirty="0" smtClean="0"/>
              <a:t>CANDIDATURE PER ORGANI</a:t>
            </a:r>
          </a:p>
        </p:txBody>
      </p:sp>
      <p:sp>
        <p:nvSpPr>
          <p:cNvPr id="94" name="CasellaDiTesto 93"/>
          <p:cNvSpPr txBox="1"/>
          <p:nvPr/>
        </p:nvSpPr>
        <p:spPr>
          <a:xfrm>
            <a:off x="7641769" y="1729211"/>
            <a:ext cx="1109521" cy="307777"/>
          </a:xfrm>
          <a:prstGeom prst="rect">
            <a:avLst/>
          </a:prstGeom>
          <a:noFill/>
        </p:spPr>
        <p:txBody>
          <a:bodyPr wrap="square" rtlCol="0">
            <a:spAutoFit/>
          </a:bodyPr>
          <a:lstStyle/>
          <a:p>
            <a:pPr algn="ctr"/>
            <a:r>
              <a:rPr lang="it-IT" sz="700" b="1" dirty="0" smtClean="0"/>
              <a:t>DA GRUPPI</a:t>
            </a:r>
          </a:p>
          <a:p>
            <a:pPr algn="ctr"/>
            <a:r>
              <a:rPr lang="it-IT" sz="700" b="1" dirty="0" smtClean="0"/>
              <a:t>REGIONALI</a:t>
            </a:r>
          </a:p>
        </p:txBody>
      </p:sp>
      <p:cxnSp>
        <p:nvCxnSpPr>
          <p:cNvPr id="95" name="Connettore 1 94"/>
          <p:cNvCxnSpPr/>
          <p:nvPr/>
        </p:nvCxnSpPr>
        <p:spPr>
          <a:xfrm flipV="1">
            <a:off x="7978876" y="1647475"/>
            <a:ext cx="0" cy="463886"/>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97" name="Connettore 1 96"/>
          <p:cNvCxnSpPr/>
          <p:nvPr/>
        </p:nvCxnSpPr>
        <p:spPr>
          <a:xfrm flipH="1">
            <a:off x="7978876" y="1999898"/>
            <a:ext cx="430419"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00" name="Connettore 2 99"/>
          <p:cNvCxnSpPr>
            <a:stCxn id="171" idx="3"/>
            <a:endCxn id="89" idx="1"/>
          </p:cNvCxnSpPr>
          <p:nvPr/>
        </p:nvCxnSpPr>
        <p:spPr>
          <a:xfrm>
            <a:off x="4193190" y="2026522"/>
            <a:ext cx="3141937" cy="0"/>
          </a:xfrm>
          <a:prstGeom prst="straightConnector1">
            <a:avLst/>
          </a:prstGeom>
          <a:ln w="9525">
            <a:solidFill>
              <a:schemeClr val="tx1"/>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101" name="Processo 100"/>
          <p:cNvSpPr/>
          <p:nvPr/>
        </p:nvSpPr>
        <p:spPr>
          <a:xfrm>
            <a:off x="7396394" y="4593731"/>
            <a:ext cx="991956" cy="291624"/>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Con partecipazione del Direttore in qualità di segretario verbalizzante</a:t>
            </a:r>
            <a:endParaRPr lang="it-IT" sz="700" dirty="0"/>
          </a:p>
        </p:txBody>
      </p:sp>
      <p:cxnSp>
        <p:nvCxnSpPr>
          <p:cNvPr id="107" name="Connettore 1 106"/>
          <p:cNvCxnSpPr/>
          <p:nvPr/>
        </p:nvCxnSpPr>
        <p:spPr>
          <a:xfrm>
            <a:off x="7433371" y="4593731"/>
            <a:ext cx="0" cy="282529"/>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08" name="Connettore 1 107"/>
          <p:cNvCxnSpPr/>
          <p:nvPr/>
        </p:nvCxnSpPr>
        <p:spPr>
          <a:xfrm>
            <a:off x="8359431" y="4600081"/>
            <a:ext cx="0" cy="291488"/>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16" name="Connettore 1 115"/>
          <p:cNvCxnSpPr>
            <a:stCxn id="101" idx="1"/>
            <a:endCxn id="143" idx="3"/>
          </p:cNvCxnSpPr>
          <p:nvPr/>
        </p:nvCxnSpPr>
        <p:spPr>
          <a:xfrm flipH="1" flipV="1">
            <a:off x="7251336" y="4735590"/>
            <a:ext cx="145058" cy="395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5" name="Estrai 124"/>
          <p:cNvSpPr/>
          <p:nvPr/>
        </p:nvSpPr>
        <p:spPr>
          <a:xfrm>
            <a:off x="3068066" y="5011295"/>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cxnSp>
        <p:nvCxnSpPr>
          <p:cNvPr id="126" name="Connettore 1 125"/>
          <p:cNvCxnSpPr>
            <a:stCxn id="125" idx="3"/>
            <a:endCxn id="209" idx="1"/>
          </p:cNvCxnSpPr>
          <p:nvPr/>
        </p:nvCxnSpPr>
        <p:spPr>
          <a:xfrm>
            <a:off x="3341115" y="5159878"/>
            <a:ext cx="201987" cy="5147"/>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1" name="Connettore 1 140"/>
          <p:cNvCxnSpPr>
            <a:endCxn id="164" idx="2"/>
          </p:cNvCxnSpPr>
          <p:nvPr/>
        </p:nvCxnSpPr>
        <p:spPr>
          <a:xfrm flipH="1" flipV="1">
            <a:off x="3866073" y="4908486"/>
            <a:ext cx="3590" cy="3175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2" name="Ovale 131"/>
          <p:cNvSpPr/>
          <p:nvPr/>
        </p:nvSpPr>
        <p:spPr>
          <a:xfrm>
            <a:off x="4231583" y="367503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4</a:t>
            </a:r>
          </a:p>
        </p:txBody>
      </p:sp>
      <p:sp>
        <p:nvSpPr>
          <p:cNvPr id="131" name="Documento 130"/>
          <p:cNvSpPr/>
          <p:nvPr/>
        </p:nvSpPr>
        <p:spPr>
          <a:xfrm>
            <a:off x="3408922" y="970077"/>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46800" rIns="0" bIns="0" rtlCol="0" anchor="ctr"/>
          <a:lstStyle/>
          <a:p>
            <a:pPr algn="ctr"/>
            <a:r>
              <a:rPr lang="it-IT" sz="800" dirty="0" smtClean="0"/>
              <a:t>ELENCO ORGANI CENTRALI </a:t>
            </a:r>
          </a:p>
        </p:txBody>
      </p:sp>
      <p:sp>
        <p:nvSpPr>
          <p:cNvPr id="134" name="Documento 133"/>
          <p:cNvSpPr/>
          <p:nvPr/>
        </p:nvSpPr>
        <p:spPr>
          <a:xfrm>
            <a:off x="3508318" y="1102647"/>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LETTERA </a:t>
            </a:r>
          </a:p>
          <a:p>
            <a:pPr algn="ctr"/>
            <a:r>
              <a:rPr lang="it-IT" sz="800" dirty="0" smtClean="0"/>
              <a:t>Preparata dal Direttore</a:t>
            </a:r>
          </a:p>
        </p:txBody>
      </p:sp>
      <p:cxnSp>
        <p:nvCxnSpPr>
          <p:cNvPr id="136" name="Connettore 4 135"/>
          <p:cNvCxnSpPr>
            <a:stCxn id="179" idx="2"/>
            <a:endCxn id="131" idx="1"/>
          </p:cNvCxnSpPr>
          <p:nvPr/>
        </p:nvCxnSpPr>
        <p:spPr>
          <a:xfrm rot="16200000" flipH="1">
            <a:off x="3298912" y="1065806"/>
            <a:ext cx="35820" cy="18419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40" name="CasellaDiTesto 139"/>
          <p:cNvSpPr txBox="1"/>
          <p:nvPr/>
        </p:nvSpPr>
        <p:spPr>
          <a:xfrm>
            <a:off x="3824037" y="1054728"/>
            <a:ext cx="1109521" cy="307777"/>
          </a:xfrm>
          <a:prstGeom prst="rect">
            <a:avLst/>
          </a:prstGeom>
          <a:noFill/>
        </p:spPr>
        <p:txBody>
          <a:bodyPr wrap="square" rtlCol="0">
            <a:spAutoFit/>
          </a:bodyPr>
          <a:lstStyle/>
          <a:p>
            <a:pPr algn="ctr"/>
            <a:r>
              <a:rPr lang="it-IT" sz="700" b="1" dirty="0" smtClean="0"/>
              <a:t>A GRUPPI</a:t>
            </a:r>
          </a:p>
          <a:p>
            <a:pPr algn="ctr"/>
            <a:r>
              <a:rPr lang="it-IT" sz="700" b="1" dirty="0" smtClean="0"/>
              <a:t>REGIONALI</a:t>
            </a:r>
          </a:p>
        </p:txBody>
      </p:sp>
      <p:cxnSp>
        <p:nvCxnSpPr>
          <p:cNvPr id="144" name="Connettore 1 143"/>
          <p:cNvCxnSpPr/>
          <p:nvPr/>
        </p:nvCxnSpPr>
        <p:spPr>
          <a:xfrm flipV="1">
            <a:off x="4598671" y="1143249"/>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45" name="Connettore 1 144"/>
          <p:cNvCxnSpPr>
            <a:stCxn id="134" idx="3"/>
          </p:cNvCxnSpPr>
          <p:nvPr/>
        </p:nvCxnSpPr>
        <p:spPr>
          <a:xfrm>
            <a:off x="4161440" y="1308386"/>
            <a:ext cx="437231"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46" name="Connettore 4 145"/>
          <p:cNvCxnSpPr/>
          <p:nvPr/>
        </p:nvCxnSpPr>
        <p:spPr>
          <a:xfrm>
            <a:off x="4598673" y="1472383"/>
            <a:ext cx="3380203" cy="175092"/>
          </a:xfrm>
          <a:prstGeom prst="bentConnector3">
            <a:avLst>
              <a:gd name="adj1" fmla="val 3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47" name="CasellaDiTesto 146"/>
          <p:cNvSpPr txBox="1"/>
          <p:nvPr/>
        </p:nvSpPr>
        <p:spPr>
          <a:xfrm>
            <a:off x="3813837" y="1246716"/>
            <a:ext cx="1109521" cy="307777"/>
          </a:xfrm>
          <a:prstGeom prst="rect">
            <a:avLst/>
          </a:prstGeom>
          <a:noFill/>
        </p:spPr>
        <p:txBody>
          <a:bodyPr wrap="square" rtlCol="0">
            <a:spAutoFit/>
          </a:bodyPr>
          <a:lstStyle/>
          <a:p>
            <a:pPr algn="ctr"/>
            <a:r>
              <a:rPr lang="it-IT" sz="700" dirty="0" smtClean="0"/>
              <a:t>A </a:t>
            </a:r>
          </a:p>
          <a:p>
            <a:pPr algn="ctr"/>
            <a:r>
              <a:rPr lang="it-IT" sz="700" dirty="0" smtClean="0"/>
              <a:t>settembre</a:t>
            </a:r>
          </a:p>
        </p:txBody>
      </p:sp>
      <p:sp>
        <p:nvSpPr>
          <p:cNvPr id="148" name="CasellaDiTesto 147"/>
          <p:cNvSpPr txBox="1"/>
          <p:nvPr/>
        </p:nvSpPr>
        <p:spPr>
          <a:xfrm>
            <a:off x="396483" y="1013036"/>
            <a:ext cx="2688345" cy="646331"/>
          </a:xfrm>
          <a:prstGeom prst="rect">
            <a:avLst/>
          </a:prstGeom>
          <a:noFill/>
        </p:spPr>
        <p:txBody>
          <a:bodyPr wrap="square" rtlCol="0">
            <a:spAutoFit/>
          </a:bodyPr>
          <a:lstStyle/>
          <a:p>
            <a:pPr algn="just"/>
            <a:r>
              <a:rPr lang="it-IT" sz="900" dirty="0"/>
              <a:t>Nel mese di settembre di ogni anno, la Segreteria di Presidenza predispone l’elenco degli organi centrali in scadenza e lo invia ai Gruppi Regionali (GR) con lettera preparata dal Direttore</a:t>
            </a:r>
            <a:r>
              <a:rPr lang="it-IT" sz="900" dirty="0" smtClean="0"/>
              <a:t>.</a:t>
            </a:r>
            <a:endParaRPr lang="it-IT" sz="900" dirty="0"/>
          </a:p>
        </p:txBody>
      </p:sp>
      <p:sp>
        <p:nvSpPr>
          <p:cNvPr id="149" name="Ovale 148"/>
          <p:cNvSpPr/>
          <p:nvPr/>
        </p:nvSpPr>
        <p:spPr>
          <a:xfrm>
            <a:off x="164398"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sp>
        <p:nvSpPr>
          <p:cNvPr id="150" name="CasellaDiTesto 149"/>
          <p:cNvSpPr txBox="1"/>
          <p:nvPr/>
        </p:nvSpPr>
        <p:spPr>
          <a:xfrm>
            <a:off x="396483" y="1788522"/>
            <a:ext cx="2688345" cy="923330"/>
          </a:xfrm>
          <a:prstGeom prst="rect">
            <a:avLst/>
          </a:prstGeom>
          <a:noFill/>
        </p:spPr>
        <p:txBody>
          <a:bodyPr wrap="square" rtlCol="0">
            <a:spAutoFit/>
          </a:bodyPr>
          <a:lstStyle/>
          <a:p>
            <a:pPr algn="just"/>
            <a:r>
              <a:rPr lang="it-IT" sz="900" dirty="0">
                <a:solidFill>
                  <a:srgbClr val="000000"/>
                </a:solidFill>
              </a:rPr>
              <a:t>Ogni anno, entro il 31 dicembre, pervengono alla Direzione  da parte dei GR le candidature degli organi centrali (Presidente generale, Vicepresidenti generali Revisori nazionali e Probiviri nazionali). La Segreteria di Presidenza verifica che tutti i GR abbiano inviato la documentazione prevista</a:t>
            </a:r>
            <a:r>
              <a:rPr lang="it-IT" sz="900" dirty="0" smtClean="0">
                <a:solidFill>
                  <a:srgbClr val="000000"/>
                </a:solidFill>
              </a:rPr>
              <a:t>.</a:t>
            </a:r>
            <a:endParaRPr lang="it-IT" sz="900" dirty="0">
              <a:solidFill>
                <a:srgbClr val="000000"/>
              </a:solidFill>
            </a:endParaRPr>
          </a:p>
        </p:txBody>
      </p:sp>
      <p:sp>
        <p:nvSpPr>
          <p:cNvPr id="153" name="Ovale 152"/>
          <p:cNvSpPr/>
          <p:nvPr/>
        </p:nvSpPr>
        <p:spPr>
          <a:xfrm>
            <a:off x="164398" y="175758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154" name="CasellaDiTesto 153"/>
          <p:cNvSpPr txBox="1"/>
          <p:nvPr/>
        </p:nvSpPr>
        <p:spPr>
          <a:xfrm>
            <a:off x="396483" y="2835347"/>
            <a:ext cx="2688345" cy="507831"/>
          </a:xfrm>
          <a:prstGeom prst="rect">
            <a:avLst/>
          </a:prstGeom>
          <a:noFill/>
        </p:spPr>
        <p:txBody>
          <a:bodyPr wrap="square" rtlCol="0">
            <a:spAutoFit/>
          </a:bodyPr>
          <a:lstStyle/>
          <a:p>
            <a:pPr algn="just"/>
            <a:r>
              <a:rPr lang="it-IT" sz="900" dirty="0">
                <a:solidFill>
                  <a:srgbClr val="000000"/>
                </a:solidFill>
              </a:rPr>
              <a:t>Nella prima seduta dell’anno il Comitato Direttivo Centrale convoca il Comitato Elettorale (CE) per la verifica delle candidature</a:t>
            </a:r>
            <a:r>
              <a:rPr lang="it-IT" sz="900" dirty="0" smtClean="0">
                <a:solidFill>
                  <a:srgbClr val="000000"/>
                </a:solidFill>
              </a:rPr>
              <a:t>.</a:t>
            </a:r>
            <a:endParaRPr lang="it-IT" sz="900" dirty="0">
              <a:solidFill>
                <a:srgbClr val="000000"/>
              </a:solidFill>
            </a:endParaRPr>
          </a:p>
        </p:txBody>
      </p:sp>
      <p:sp>
        <p:nvSpPr>
          <p:cNvPr id="155" name="Ovale 154"/>
          <p:cNvSpPr/>
          <p:nvPr/>
        </p:nvSpPr>
        <p:spPr>
          <a:xfrm>
            <a:off x="164398" y="280440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156" name="CasellaDiTesto 155"/>
          <p:cNvSpPr txBox="1"/>
          <p:nvPr/>
        </p:nvSpPr>
        <p:spPr>
          <a:xfrm>
            <a:off x="396483" y="3469194"/>
            <a:ext cx="2688345" cy="646331"/>
          </a:xfrm>
          <a:prstGeom prst="rect">
            <a:avLst/>
          </a:prstGeom>
          <a:noFill/>
        </p:spPr>
        <p:txBody>
          <a:bodyPr wrap="square" rtlCol="0">
            <a:spAutoFit/>
          </a:bodyPr>
          <a:lstStyle/>
          <a:p>
            <a:pPr algn="just"/>
            <a:r>
              <a:rPr lang="it-IT" sz="900" dirty="0"/>
              <a:t>La Segreteria di Presidenza, su incarico del Direttore, redige ed invia la convocazione e</a:t>
            </a:r>
            <a:r>
              <a:rPr lang="it-IT" sz="900" dirty="0" smtClean="0"/>
              <a:t>, </a:t>
            </a:r>
            <a:r>
              <a:rPr lang="it-IT" sz="900" dirty="0"/>
              <a:t>prima della </a:t>
            </a:r>
            <a:r>
              <a:rPr lang="it-IT" sz="900" dirty="0" smtClean="0"/>
              <a:t>riunione del CE, </a:t>
            </a:r>
            <a:r>
              <a:rPr lang="it-IT" sz="900" dirty="0"/>
              <a:t>redige una bozza del verbale con il supporto dell’Ufficio Legale</a:t>
            </a:r>
            <a:r>
              <a:rPr lang="it-IT" sz="900" dirty="0" smtClean="0"/>
              <a:t>.</a:t>
            </a:r>
            <a:endParaRPr lang="it-IT" sz="900" dirty="0"/>
          </a:p>
        </p:txBody>
      </p:sp>
      <p:sp>
        <p:nvSpPr>
          <p:cNvPr id="157" name="Ovale 156"/>
          <p:cNvSpPr/>
          <p:nvPr/>
        </p:nvSpPr>
        <p:spPr>
          <a:xfrm>
            <a:off x="164398" y="343825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cxnSp>
        <p:nvCxnSpPr>
          <p:cNvPr id="159" name="Connettore 1 158"/>
          <p:cNvCxnSpPr>
            <a:stCxn id="98" idx="0"/>
            <a:endCxn id="142" idx="2"/>
          </p:cNvCxnSpPr>
          <p:nvPr/>
        </p:nvCxnSpPr>
        <p:spPr>
          <a:xfrm flipV="1">
            <a:off x="5331012" y="3094910"/>
            <a:ext cx="58" cy="6994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0" name="Connettore 4 159"/>
          <p:cNvCxnSpPr>
            <a:stCxn id="162" idx="0"/>
            <a:endCxn id="98" idx="1"/>
          </p:cNvCxnSpPr>
          <p:nvPr/>
        </p:nvCxnSpPr>
        <p:spPr>
          <a:xfrm rot="5400000" flipH="1" flipV="1">
            <a:off x="3969072" y="2553425"/>
            <a:ext cx="74280" cy="1601476"/>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62" name="Immagine 161"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9702" y="3391303"/>
            <a:ext cx="251543" cy="202352"/>
          </a:xfrm>
          <a:prstGeom prst="rect">
            <a:avLst/>
          </a:prstGeom>
        </p:spPr>
      </p:pic>
      <p:sp>
        <p:nvSpPr>
          <p:cNvPr id="163" name="Documento 162"/>
          <p:cNvSpPr/>
          <p:nvPr/>
        </p:nvSpPr>
        <p:spPr>
          <a:xfrm>
            <a:off x="3408922" y="3410412"/>
            <a:ext cx="68552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LETTERA DI CONVOCAZIONE</a:t>
            </a:r>
          </a:p>
        </p:txBody>
      </p:sp>
      <p:sp>
        <p:nvSpPr>
          <p:cNvPr id="165" name="CasellaDiTesto 164"/>
          <p:cNvSpPr txBox="1"/>
          <p:nvPr/>
        </p:nvSpPr>
        <p:spPr>
          <a:xfrm>
            <a:off x="3786683" y="3351087"/>
            <a:ext cx="1109521" cy="307777"/>
          </a:xfrm>
          <a:prstGeom prst="rect">
            <a:avLst/>
          </a:prstGeom>
          <a:noFill/>
        </p:spPr>
        <p:txBody>
          <a:bodyPr wrap="square" rtlCol="0">
            <a:spAutoFit/>
          </a:bodyPr>
          <a:lstStyle/>
          <a:p>
            <a:pPr algn="ctr"/>
            <a:r>
              <a:rPr lang="it-IT" sz="700" b="1" dirty="0" smtClean="0"/>
              <a:t>A COMITATO </a:t>
            </a:r>
          </a:p>
          <a:p>
            <a:pPr algn="ctr"/>
            <a:r>
              <a:rPr lang="it-IT" sz="700" b="1" dirty="0" smtClean="0"/>
              <a:t>ELETTORALE</a:t>
            </a:r>
          </a:p>
        </p:txBody>
      </p:sp>
      <p:cxnSp>
        <p:nvCxnSpPr>
          <p:cNvPr id="166" name="Connettore 1 165"/>
          <p:cNvCxnSpPr/>
          <p:nvPr/>
        </p:nvCxnSpPr>
        <p:spPr>
          <a:xfrm flipV="1">
            <a:off x="4595602" y="3417813"/>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68" name="Connettore 1 167"/>
          <p:cNvCxnSpPr>
            <a:endCxn id="163" idx="3"/>
          </p:cNvCxnSpPr>
          <p:nvPr/>
        </p:nvCxnSpPr>
        <p:spPr>
          <a:xfrm flipH="1">
            <a:off x="4094445" y="3616151"/>
            <a:ext cx="501158"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70" name="Connettore 4 169"/>
          <p:cNvCxnSpPr>
            <a:stCxn id="162" idx="2"/>
            <a:endCxn id="163" idx="1"/>
          </p:cNvCxnSpPr>
          <p:nvPr/>
        </p:nvCxnSpPr>
        <p:spPr>
          <a:xfrm rot="16200000" flipH="1">
            <a:off x="3295950" y="3503179"/>
            <a:ext cx="22496" cy="203448"/>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5" name="Connettore 4 174"/>
          <p:cNvCxnSpPr>
            <a:stCxn id="183" idx="1"/>
            <a:endCxn id="162" idx="2"/>
          </p:cNvCxnSpPr>
          <p:nvPr/>
        </p:nvCxnSpPr>
        <p:spPr>
          <a:xfrm rot="10800000">
            <a:off x="3205474" y="3593655"/>
            <a:ext cx="203448" cy="46572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6" name="CasellaDiTesto 175"/>
          <p:cNvSpPr txBox="1"/>
          <p:nvPr/>
        </p:nvSpPr>
        <p:spPr>
          <a:xfrm>
            <a:off x="394339" y="4241911"/>
            <a:ext cx="2688345" cy="1200329"/>
          </a:xfrm>
          <a:prstGeom prst="rect">
            <a:avLst/>
          </a:prstGeom>
          <a:noFill/>
        </p:spPr>
        <p:txBody>
          <a:bodyPr wrap="square" rtlCol="0">
            <a:spAutoFit/>
          </a:bodyPr>
          <a:lstStyle/>
          <a:p>
            <a:pPr algn="just"/>
            <a:r>
              <a:rPr lang="it-IT" sz="900" dirty="0">
                <a:solidFill>
                  <a:srgbClr val="000000"/>
                </a:solidFill>
              </a:rPr>
              <a:t>Durante la riunione del CE, al quale partecipa anche il Direttore in qualità di segretario verbalizzante, la Segreteria di Presidenza perfeziona la bozza di verbale, indicando anche la data della riunione successiva e quindi lo sottopone alla firma di tutti i presenti (componenti del CE e Direttore). Quindi una copia del verbale viene consegnata a tutti i presenti e l’originale viene archiviato</a:t>
            </a:r>
            <a:r>
              <a:rPr lang="it-IT" sz="900" dirty="0" smtClean="0">
                <a:solidFill>
                  <a:srgbClr val="000000"/>
                </a:solidFill>
              </a:rPr>
              <a:t>.</a:t>
            </a:r>
            <a:endParaRPr lang="it-IT" sz="900" dirty="0">
              <a:solidFill>
                <a:srgbClr val="000000"/>
              </a:solidFill>
            </a:endParaRPr>
          </a:p>
        </p:txBody>
      </p:sp>
      <p:sp>
        <p:nvSpPr>
          <p:cNvPr id="177" name="Ovale 176"/>
          <p:cNvSpPr/>
          <p:nvPr/>
        </p:nvSpPr>
        <p:spPr>
          <a:xfrm>
            <a:off x="162254" y="421096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5</a:t>
            </a:r>
          </a:p>
        </p:txBody>
      </p:sp>
      <p:cxnSp>
        <p:nvCxnSpPr>
          <p:cNvPr id="181" name="Connettore 1 180"/>
          <p:cNvCxnSpPr>
            <a:stCxn id="143" idx="0"/>
            <a:endCxn id="151" idx="2"/>
          </p:cNvCxnSpPr>
          <p:nvPr/>
        </p:nvCxnSpPr>
        <p:spPr>
          <a:xfrm flipH="1" flipV="1">
            <a:off x="6875886" y="4494936"/>
            <a:ext cx="4157" cy="78325"/>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82" name="Documento multiplo 181"/>
          <p:cNvSpPr/>
          <p:nvPr/>
        </p:nvSpPr>
        <p:spPr>
          <a:xfrm>
            <a:off x="3451168" y="5231064"/>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COPIA</a:t>
            </a:r>
          </a:p>
          <a:p>
            <a:pPr algn="ctr"/>
            <a:r>
              <a:rPr lang="it-IT" sz="800" dirty="0" smtClean="0"/>
              <a:t>VERBALE</a:t>
            </a:r>
          </a:p>
          <a:p>
            <a:pPr algn="ctr"/>
            <a:r>
              <a:rPr lang="it-IT" sz="800" dirty="0" smtClean="0"/>
              <a:t>Firmata</a:t>
            </a:r>
          </a:p>
        </p:txBody>
      </p:sp>
      <p:cxnSp>
        <p:nvCxnSpPr>
          <p:cNvPr id="184" name="Connettore 1 183"/>
          <p:cNvCxnSpPr/>
          <p:nvPr/>
        </p:nvCxnSpPr>
        <p:spPr>
          <a:xfrm flipV="1">
            <a:off x="4579621" y="5303075"/>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86" name="Connettore 1 185"/>
          <p:cNvCxnSpPr>
            <a:endCxn id="182" idx="3"/>
          </p:cNvCxnSpPr>
          <p:nvPr/>
        </p:nvCxnSpPr>
        <p:spPr>
          <a:xfrm flipH="1">
            <a:off x="4159455" y="5469009"/>
            <a:ext cx="420166"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87" name="CasellaDiTesto 186"/>
          <p:cNvSpPr txBox="1"/>
          <p:nvPr/>
        </p:nvSpPr>
        <p:spPr>
          <a:xfrm>
            <a:off x="3828929" y="5213731"/>
            <a:ext cx="1109521" cy="307777"/>
          </a:xfrm>
          <a:prstGeom prst="rect">
            <a:avLst/>
          </a:prstGeom>
          <a:noFill/>
        </p:spPr>
        <p:txBody>
          <a:bodyPr wrap="square" rtlCol="0">
            <a:spAutoFit/>
          </a:bodyPr>
          <a:lstStyle/>
          <a:p>
            <a:pPr algn="ctr"/>
            <a:r>
              <a:rPr lang="it-IT" sz="700" b="1" dirty="0" smtClean="0"/>
              <a:t>A TUTTI I </a:t>
            </a:r>
          </a:p>
          <a:p>
            <a:pPr algn="ctr"/>
            <a:r>
              <a:rPr lang="it-IT" sz="700" b="1" dirty="0" smtClean="0"/>
              <a:t>PRESENTI</a:t>
            </a:r>
          </a:p>
        </p:txBody>
      </p:sp>
      <p:pic>
        <p:nvPicPr>
          <p:cNvPr id="188" name="Immagine 187"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6359" y="5839864"/>
            <a:ext cx="251543" cy="202352"/>
          </a:xfrm>
          <a:prstGeom prst="rect">
            <a:avLst/>
          </a:prstGeom>
        </p:spPr>
      </p:pic>
      <p:sp>
        <p:nvSpPr>
          <p:cNvPr id="213" name="Documento 212"/>
          <p:cNvSpPr/>
          <p:nvPr/>
        </p:nvSpPr>
        <p:spPr>
          <a:xfrm>
            <a:off x="3756665" y="6011096"/>
            <a:ext cx="669164" cy="411480"/>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COMUNICAZIONE ELEGGIBILITA’</a:t>
            </a:r>
          </a:p>
        </p:txBody>
      </p:sp>
      <p:cxnSp>
        <p:nvCxnSpPr>
          <p:cNvPr id="214" name="Connettore 4 213"/>
          <p:cNvCxnSpPr>
            <a:endCxn id="188" idx="3"/>
          </p:cNvCxnSpPr>
          <p:nvPr/>
        </p:nvCxnSpPr>
        <p:spPr>
          <a:xfrm rot="10800000" flipV="1">
            <a:off x="3557903" y="5594108"/>
            <a:ext cx="1021719" cy="346932"/>
          </a:xfrm>
          <a:prstGeom prst="bentConnector3">
            <a:avLst>
              <a:gd name="adj1" fmla="val 28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15" name="Connettore 4 214"/>
          <p:cNvCxnSpPr>
            <a:stCxn id="188" idx="2"/>
            <a:endCxn id="213" idx="1"/>
          </p:cNvCxnSpPr>
          <p:nvPr/>
        </p:nvCxnSpPr>
        <p:spPr>
          <a:xfrm rot="16200000" flipH="1">
            <a:off x="3507088" y="5967259"/>
            <a:ext cx="174620" cy="32453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19" name="Documento 218"/>
          <p:cNvSpPr/>
          <p:nvPr/>
        </p:nvSpPr>
        <p:spPr>
          <a:xfrm>
            <a:off x="7338228" y="6011097"/>
            <a:ext cx="640648" cy="411479"/>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COMUNICAZIONE ELEGGIBILITA’</a:t>
            </a:r>
          </a:p>
          <a:p>
            <a:pPr algn="ctr"/>
            <a:r>
              <a:rPr lang="it-IT" sz="700" dirty="0" smtClean="0"/>
              <a:t>FIRMATA</a:t>
            </a:r>
          </a:p>
        </p:txBody>
      </p:sp>
      <p:cxnSp>
        <p:nvCxnSpPr>
          <p:cNvPr id="220" name="Connettore 1 219"/>
          <p:cNvCxnSpPr>
            <a:endCxn id="219" idx="3"/>
          </p:cNvCxnSpPr>
          <p:nvPr/>
        </p:nvCxnSpPr>
        <p:spPr>
          <a:xfrm flipH="1">
            <a:off x="7978876" y="6216837"/>
            <a:ext cx="412305"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221" name="CasellaDiTesto 220"/>
          <p:cNvSpPr txBox="1"/>
          <p:nvPr/>
        </p:nvSpPr>
        <p:spPr>
          <a:xfrm>
            <a:off x="7627894" y="5959619"/>
            <a:ext cx="1109521" cy="307777"/>
          </a:xfrm>
          <a:prstGeom prst="rect">
            <a:avLst/>
          </a:prstGeom>
          <a:noFill/>
        </p:spPr>
        <p:txBody>
          <a:bodyPr wrap="square" rtlCol="0">
            <a:spAutoFit/>
          </a:bodyPr>
          <a:lstStyle/>
          <a:p>
            <a:pPr algn="ctr"/>
            <a:r>
              <a:rPr lang="it-IT" sz="700" b="1" dirty="0" smtClean="0"/>
              <a:t>A</a:t>
            </a:r>
          </a:p>
          <a:p>
            <a:pPr algn="ctr"/>
            <a:r>
              <a:rPr lang="it-IT" sz="700" b="1" dirty="0" smtClean="0"/>
              <a:t>DESIGNATI</a:t>
            </a:r>
          </a:p>
        </p:txBody>
      </p:sp>
      <p:cxnSp>
        <p:nvCxnSpPr>
          <p:cNvPr id="222" name="Connettore 1 221"/>
          <p:cNvCxnSpPr/>
          <p:nvPr/>
        </p:nvCxnSpPr>
        <p:spPr>
          <a:xfrm>
            <a:off x="8391181" y="6011097"/>
            <a:ext cx="0" cy="35814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56" name="Connettore 2 255"/>
          <p:cNvCxnSpPr>
            <a:stCxn id="219" idx="1"/>
            <a:endCxn id="213" idx="3"/>
          </p:cNvCxnSpPr>
          <p:nvPr/>
        </p:nvCxnSpPr>
        <p:spPr>
          <a:xfrm flipH="1" flipV="1">
            <a:off x="4425829" y="6216836"/>
            <a:ext cx="2912399" cy="1"/>
          </a:xfrm>
          <a:prstGeom prst="straightConnector1">
            <a:avLst/>
          </a:prstGeom>
          <a:ln w="9525">
            <a:solidFill>
              <a:schemeClr val="tx1"/>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57" name="Ovale 256"/>
          <p:cNvSpPr/>
          <p:nvPr/>
        </p:nvSpPr>
        <p:spPr>
          <a:xfrm>
            <a:off x="3098951" y="606844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cxnSp>
        <p:nvCxnSpPr>
          <p:cNvPr id="267" name="Connettore 1 266"/>
          <p:cNvCxnSpPr/>
          <p:nvPr/>
        </p:nvCxnSpPr>
        <p:spPr>
          <a:xfrm>
            <a:off x="3432131" y="6216837"/>
            <a:ext cx="3020" cy="62211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4417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ttore 1 5"/>
          <p:cNvCxnSpPr/>
          <p:nvPr/>
        </p:nvCxnSpPr>
        <p:spPr>
          <a:xfrm flipH="1">
            <a:off x="119600" y="467332"/>
            <a:ext cx="4" cy="4819346"/>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3" cy="4812995"/>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25. ELEZIONE ALLE CARICHE DEGLI ORGANI CENTRALI (segue)</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sp>
        <p:nvSpPr>
          <p:cNvPr id="32" name="Titolo 1"/>
          <p:cNvSpPr txBox="1">
            <a:spLocks/>
          </p:cNvSpPr>
          <p:nvPr/>
        </p:nvSpPr>
        <p:spPr>
          <a:xfrm>
            <a:off x="3053303" y="476974"/>
            <a:ext cx="1535738"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di Presidenza</a:t>
            </a:r>
            <a:endParaRPr lang="it-IT" sz="1200" b="1" dirty="0">
              <a:solidFill>
                <a:srgbClr val="000000"/>
              </a:solidFill>
            </a:endParaRPr>
          </a:p>
        </p:txBody>
      </p:sp>
      <p:cxnSp>
        <p:nvCxnSpPr>
          <p:cNvPr id="35" name="Connettore 1 34"/>
          <p:cNvCxnSpPr/>
          <p:nvPr/>
        </p:nvCxnSpPr>
        <p:spPr>
          <a:xfrm flipH="1">
            <a:off x="9304645" y="470483"/>
            <a:ext cx="3532" cy="4816195"/>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0" name="Connettore 1 109"/>
          <p:cNvCxnSpPr/>
          <p:nvPr/>
        </p:nvCxnSpPr>
        <p:spPr>
          <a:xfrm>
            <a:off x="5983590" y="464133"/>
            <a:ext cx="0" cy="4822545"/>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3" name="Titolo 1"/>
          <p:cNvSpPr txBox="1">
            <a:spLocks/>
          </p:cNvSpPr>
          <p:nvPr/>
        </p:nvSpPr>
        <p:spPr>
          <a:xfrm>
            <a:off x="4589040" y="470483"/>
            <a:ext cx="1394551"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Direttivo Centrale</a:t>
            </a:r>
            <a:endParaRPr lang="it-IT" sz="1200" b="1" dirty="0">
              <a:solidFill>
                <a:srgbClr val="000000"/>
              </a:solidFill>
            </a:endParaRPr>
          </a:p>
        </p:txBody>
      </p:sp>
      <p:sp>
        <p:nvSpPr>
          <p:cNvPr id="114" name="Titolo 1"/>
          <p:cNvSpPr txBox="1">
            <a:spLocks/>
          </p:cNvSpPr>
          <p:nvPr/>
        </p:nvSpPr>
        <p:spPr>
          <a:xfrm>
            <a:off x="7317095" y="467186"/>
            <a:ext cx="109220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Direzione</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83" name="Documento 182"/>
          <p:cNvSpPr/>
          <p:nvPr/>
        </p:nvSpPr>
        <p:spPr>
          <a:xfrm>
            <a:off x="3272812" y="3671955"/>
            <a:ext cx="65312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VERBALE</a:t>
            </a:r>
          </a:p>
          <a:p>
            <a:pPr algn="ctr"/>
            <a:r>
              <a:rPr lang="it-IT" sz="800" dirty="0" smtClean="0"/>
              <a:t>FIRMATO </a:t>
            </a:r>
          </a:p>
        </p:txBody>
      </p:sp>
      <p:sp>
        <p:nvSpPr>
          <p:cNvPr id="91" name="Titolo 1"/>
          <p:cNvSpPr txBox="1">
            <a:spLocks/>
          </p:cNvSpPr>
          <p:nvPr/>
        </p:nvSpPr>
        <p:spPr>
          <a:xfrm>
            <a:off x="8409295" y="467332"/>
            <a:ext cx="89535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Assemblea dei Delegati</a:t>
            </a:r>
            <a:endParaRPr lang="it-IT" sz="1200" b="1" dirty="0">
              <a:solidFill>
                <a:srgbClr val="000000"/>
              </a:solidFill>
            </a:endParaRPr>
          </a:p>
        </p:txBody>
      </p:sp>
      <p:cxnSp>
        <p:nvCxnSpPr>
          <p:cNvPr id="185" name="Connettore 4 184"/>
          <p:cNvCxnSpPr>
            <a:stCxn id="97" idx="2"/>
            <a:endCxn id="107" idx="0"/>
          </p:cNvCxnSpPr>
          <p:nvPr/>
        </p:nvCxnSpPr>
        <p:spPr>
          <a:xfrm rot="16200000" flipH="1">
            <a:off x="6799156" y="2794743"/>
            <a:ext cx="59046" cy="350944"/>
          </a:xfrm>
          <a:prstGeom prst="bentConnector3">
            <a:avLst>
              <a:gd name="adj1" fmla="val 5000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Connettore 2 160"/>
          <p:cNvCxnSpPr>
            <a:stCxn id="100" idx="3"/>
            <a:endCxn id="97" idx="1"/>
          </p:cNvCxnSpPr>
          <p:nvPr/>
        </p:nvCxnSpPr>
        <p:spPr>
          <a:xfrm flipV="1">
            <a:off x="4299895" y="2814505"/>
            <a:ext cx="1837039" cy="1138"/>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78" name="Titolo 1"/>
          <p:cNvSpPr txBox="1">
            <a:spLocks/>
          </p:cNvSpPr>
          <p:nvPr/>
        </p:nvSpPr>
        <p:spPr>
          <a:xfrm>
            <a:off x="5989940" y="473683"/>
            <a:ext cx="1327155"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Comitato Elettorale</a:t>
            </a:r>
            <a:endParaRPr lang="it-IT" sz="1200" b="1" dirty="0">
              <a:solidFill>
                <a:srgbClr val="000000"/>
              </a:solidFill>
            </a:endParaRPr>
          </a:p>
        </p:txBody>
      </p:sp>
      <p:cxnSp>
        <p:nvCxnSpPr>
          <p:cNvPr id="180" name="Connettore 1 179"/>
          <p:cNvCxnSpPr/>
          <p:nvPr/>
        </p:nvCxnSpPr>
        <p:spPr>
          <a:xfrm>
            <a:off x="8409295" y="476833"/>
            <a:ext cx="0" cy="4809845"/>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7" name="Processo 96"/>
          <p:cNvSpPr/>
          <p:nvPr/>
        </p:nvSpPr>
        <p:spPr>
          <a:xfrm>
            <a:off x="6136934" y="2688318"/>
            <a:ext cx="1032546" cy="252374"/>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ELEZIONE UFFICIALE</a:t>
            </a:r>
            <a:endParaRPr lang="it-IT" sz="800" dirty="0"/>
          </a:p>
        </p:txBody>
      </p:sp>
      <p:sp>
        <p:nvSpPr>
          <p:cNvPr id="100" name="Processo 99"/>
          <p:cNvSpPr/>
          <p:nvPr/>
        </p:nvSpPr>
        <p:spPr>
          <a:xfrm>
            <a:off x="3267349" y="2690594"/>
            <a:ext cx="1032546" cy="25009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VERBALIZZAZIONE</a:t>
            </a:r>
            <a:endParaRPr lang="it-IT" sz="800" dirty="0"/>
          </a:p>
        </p:txBody>
      </p:sp>
      <p:sp>
        <p:nvSpPr>
          <p:cNvPr id="101" name="CasellaDiTesto 100"/>
          <p:cNvSpPr txBox="1"/>
          <p:nvPr/>
        </p:nvSpPr>
        <p:spPr>
          <a:xfrm>
            <a:off x="6073434" y="2908942"/>
            <a:ext cx="1030298" cy="307777"/>
          </a:xfrm>
          <a:prstGeom prst="rect">
            <a:avLst/>
          </a:prstGeom>
          <a:noFill/>
        </p:spPr>
        <p:txBody>
          <a:bodyPr wrap="square" rtlCol="0">
            <a:spAutoFit/>
          </a:bodyPr>
          <a:lstStyle/>
          <a:p>
            <a:pPr algn="ctr"/>
            <a:r>
              <a:rPr lang="it-IT" sz="700" dirty="0" smtClean="0"/>
              <a:t>Se nuovi </a:t>
            </a:r>
          </a:p>
          <a:p>
            <a:pPr algn="ctr"/>
            <a:r>
              <a:rPr lang="it-IT" sz="700" dirty="0" smtClean="0"/>
              <a:t>candidati</a:t>
            </a:r>
          </a:p>
        </p:txBody>
      </p:sp>
      <p:sp>
        <p:nvSpPr>
          <p:cNvPr id="107" name="Ovale 106"/>
          <p:cNvSpPr/>
          <p:nvPr/>
        </p:nvSpPr>
        <p:spPr>
          <a:xfrm>
            <a:off x="6811901" y="2999738"/>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cxnSp>
        <p:nvCxnSpPr>
          <p:cNvPr id="108" name="Connettore 4 107"/>
          <p:cNvCxnSpPr>
            <a:stCxn id="107" idx="2"/>
            <a:endCxn id="116" idx="0"/>
          </p:cNvCxnSpPr>
          <p:nvPr/>
        </p:nvCxnSpPr>
        <p:spPr>
          <a:xfrm rot="10800000" flipV="1">
            <a:off x="6392693" y="3176501"/>
            <a:ext cx="419209" cy="147754"/>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16" name="Processo 115"/>
          <p:cNvSpPr/>
          <p:nvPr/>
        </p:nvSpPr>
        <p:spPr>
          <a:xfrm>
            <a:off x="6028984" y="3324255"/>
            <a:ext cx="727416" cy="2730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VERIFICA CANDIDATURE</a:t>
            </a:r>
            <a:endParaRPr lang="it-IT" sz="800" dirty="0"/>
          </a:p>
        </p:txBody>
      </p:sp>
      <p:sp>
        <p:nvSpPr>
          <p:cNvPr id="120" name="Ovale 119"/>
          <p:cNvSpPr/>
          <p:nvPr/>
        </p:nvSpPr>
        <p:spPr>
          <a:xfrm>
            <a:off x="6028040" y="299504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cxnSp>
        <p:nvCxnSpPr>
          <p:cNvPr id="134" name="Connettore 1 133"/>
          <p:cNvCxnSpPr/>
          <p:nvPr/>
        </p:nvCxnSpPr>
        <p:spPr>
          <a:xfrm>
            <a:off x="119917" y="5286678"/>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grpSp>
        <p:nvGrpSpPr>
          <p:cNvPr id="154" name="Gruppo 153"/>
          <p:cNvGrpSpPr/>
          <p:nvPr/>
        </p:nvGrpSpPr>
        <p:grpSpPr>
          <a:xfrm>
            <a:off x="193412" y="5628473"/>
            <a:ext cx="8612762" cy="211687"/>
            <a:chOff x="164050" y="4364959"/>
            <a:chExt cx="8612762" cy="211687"/>
          </a:xfrm>
        </p:grpSpPr>
        <p:sp>
          <p:nvSpPr>
            <p:cNvPr id="155" name="CasellaDiTesto 154"/>
            <p:cNvSpPr txBox="1"/>
            <p:nvPr/>
          </p:nvSpPr>
          <p:spPr>
            <a:xfrm>
              <a:off x="4539595" y="4376591"/>
              <a:ext cx="1464368" cy="200055"/>
            </a:xfrm>
            <a:prstGeom prst="rect">
              <a:avLst/>
            </a:prstGeom>
            <a:noFill/>
          </p:spPr>
          <p:txBody>
            <a:bodyPr wrap="square" rtlCol="0">
              <a:spAutoFit/>
            </a:bodyPr>
            <a:lstStyle/>
            <a:p>
              <a:r>
                <a:rPr lang="it-IT" sz="700" dirty="0" smtClean="0"/>
                <a:t>Archivio /Intranet</a:t>
              </a:r>
              <a:endParaRPr lang="it-IT" sz="700" dirty="0"/>
            </a:p>
          </p:txBody>
        </p:sp>
        <p:grpSp>
          <p:nvGrpSpPr>
            <p:cNvPr id="156" name="Gruppo 155"/>
            <p:cNvGrpSpPr/>
            <p:nvPr/>
          </p:nvGrpSpPr>
          <p:grpSpPr>
            <a:xfrm>
              <a:off x="164050" y="4364959"/>
              <a:ext cx="8612762" cy="204855"/>
              <a:chOff x="96300" y="3366972"/>
              <a:chExt cx="8612762" cy="204855"/>
            </a:xfrm>
          </p:grpSpPr>
          <p:sp>
            <p:nvSpPr>
              <p:cNvPr id="159" name="Ovale 158"/>
              <p:cNvSpPr/>
              <p:nvPr/>
            </p:nvSpPr>
            <p:spPr>
              <a:xfrm>
                <a:off x="3514059" y="3382763"/>
                <a:ext cx="198558" cy="171907"/>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grpSp>
            <p:nvGrpSpPr>
              <p:cNvPr id="160" name="Gruppo 159"/>
              <p:cNvGrpSpPr/>
              <p:nvPr/>
            </p:nvGrpSpPr>
            <p:grpSpPr>
              <a:xfrm>
                <a:off x="96300" y="3366972"/>
                <a:ext cx="8612762" cy="204855"/>
                <a:chOff x="96300" y="3366972"/>
                <a:chExt cx="8612762" cy="204855"/>
              </a:xfrm>
            </p:grpSpPr>
            <p:sp>
              <p:nvSpPr>
                <p:cNvPr id="162" name="CasellaDiTesto 161"/>
                <p:cNvSpPr txBox="1"/>
                <p:nvPr/>
              </p:nvSpPr>
              <p:spPr>
                <a:xfrm>
                  <a:off x="3674520" y="3371772"/>
                  <a:ext cx="790975" cy="200055"/>
                </a:xfrm>
                <a:prstGeom prst="rect">
                  <a:avLst/>
                </a:prstGeom>
                <a:noFill/>
              </p:spPr>
              <p:txBody>
                <a:bodyPr wrap="square" rtlCol="0">
                  <a:spAutoFit/>
                </a:bodyPr>
                <a:lstStyle/>
                <a:p>
                  <a:r>
                    <a:rPr lang="it-IT" sz="700" dirty="0" smtClean="0"/>
                    <a:t>Alternative</a:t>
                  </a:r>
                  <a:endParaRPr lang="it-IT" sz="700" dirty="0"/>
                </a:p>
              </p:txBody>
            </p:sp>
            <p:grpSp>
              <p:nvGrpSpPr>
                <p:cNvPr id="163" name="Gruppo 162"/>
                <p:cNvGrpSpPr/>
                <p:nvPr/>
              </p:nvGrpSpPr>
              <p:grpSpPr>
                <a:xfrm>
                  <a:off x="96300" y="3366972"/>
                  <a:ext cx="8612762" cy="204855"/>
                  <a:chOff x="44851" y="6464188"/>
                  <a:chExt cx="8612762" cy="204855"/>
                </a:xfrm>
              </p:grpSpPr>
              <p:grpSp>
                <p:nvGrpSpPr>
                  <p:cNvPr id="165" name="Gruppo 164"/>
                  <p:cNvGrpSpPr/>
                  <p:nvPr/>
                </p:nvGrpSpPr>
                <p:grpSpPr>
                  <a:xfrm>
                    <a:off x="44851" y="6464188"/>
                    <a:ext cx="8612762" cy="204855"/>
                    <a:chOff x="44851" y="6464188"/>
                    <a:chExt cx="8612762" cy="204855"/>
                  </a:xfrm>
                </p:grpSpPr>
                <p:sp>
                  <p:nvSpPr>
                    <p:cNvPr id="168" name="CasellaDiTesto 167"/>
                    <p:cNvSpPr txBox="1"/>
                    <p:nvPr/>
                  </p:nvSpPr>
                  <p:spPr>
                    <a:xfrm>
                      <a:off x="2677985" y="6467363"/>
                      <a:ext cx="790975" cy="200055"/>
                    </a:xfrm>
                    <a:prstGeom prst="rect">
                      <a:avLst/>
                    </a:prstGeom>
                    <a:noFill/>
                  </p:spPr>
                  <p:txBody>
                    <a:bodyPr wrap="square" rtlCol="0">
                      <a:spAutoFit/>
                    </a:bodyPr>
                    <a:lstStyle/>
                    <a:p>
                      <a:r>
                        <a:rPr lang="it-IT" sz="700" dirty="0" smtClean="0"/>
                        <a:t>Specificazioni</a:t>
                      </a:r>
                      <a:endParaRPr lang="it-IT" sz="700" dirty="0"/>
                    </a:p>
                  </p:txBody>
                </p:sp>
                <p:grpSp>
                  <p:nvGrpSpPr>
                    <p:cNvPr id="170" name="Gruppo 169"/>
                    <p:cNvGrpSpPr/>
                    <p:nvPr/>
                  </p:nvGrpSpPr>
                  <p:grpSpPr>
                    <a:xfrm>
                      <a:off x="44851" y="6464188"/>
                      <a:ext cx="8612762" cy="204855"/>
                      <a:chOff x="-37699" y="6437114"/>
                      <a:chExt cx="8612762" cy="204855"/>
                    </a:xfrm>
                  </p:grpSpPr>
                  <p:pic>
                    <p:nvPicPr>
                      <p:cNvPr id="175" name="Immagine 174"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123" y="6452128"/>
                        <a:ext cx="208652" cy="188216"/>
                      </a:xfrm>
                      <a:prstGeom prst="rect">
                        <a:avLst/>
                      </a:prstGeom>
                    </p:spPr>
                  </p:pic>
                  <p:sp>
                    <p:nvSpPr>
                      <p:cNvPr id="176" name="CasellaDiTesto 175"/>
                      <p:cNvSpPr txBox="1"/>
                      <p:nvPr/>
                    </p:nvSpPr>
                    <p:spPr>
                      <a:xfrm>
                        <a:off x="6640942" y="6441880"/>
                        <a:ext cx="790975" cy="200055"/>
                      </a:xfrm>
                      <a:prstGeom prst="rect">
                        <a:avLst/>
                      </a:prstGeom>
                      <a:noFill/>
                    </p:spPr>
                    <p:txBody>
                      <a:bodyPr wrap="square" rtlCol="0">
                        <a:spAutoFit/>
                      </a:bodyPr>
                      <a:lstStyle/>
                      <a:p>
                        <a:r>
                          <a:rPr lang="it-IT" sz="700" dirty="0" smtClean="0"/>
                          <a:t>Trasmissione</a:t>
                        </a:r>
                        <a:endParaRPr lang="it-IT" sz="700" dirty="0"/>
                      </a:p>
                    </p:txBody>
                  </p:sp>
                  <p:sp>
                    <p:nvSpPr>
                      <p:cNvPr id="181" name="CasellaDiTesto 180"/>
                      <p:cNvSpPr txBox="1"/>
                      <p:nvPr/>
                    </p:nvSpPr>
                    <p:spPr>
                      <a:xfrm>
                        <a:off x="1639331" y="6441880"/>
                        <a:ext cx="790975" cy="200055"/>
                      </a:xfrm>
                      <a:prstGeom prst="rect">
                        <a:avLst/>
                      </a:prstGeom>
                      <a:noFill/>
                    </p:spPr>
                    <p:txBody>
                      <a:bodyPr wrap="square" rtlCol="0">
                        <a:spAutoFit/>
                      </a:bodyPr>
                      <a:lstStyle/>
                      <a:p>
                        <a:r>
                          <a:rPr lang="it-IT" sz="700" dirty="0" smtClean="0"/>
                          <a:t>Documenti</a:t>
                        </a:r>
                        <a:endParaRPr lang="it-IT" sz="700" dirty="0"/>
                      </a:p>
                    </p:txBody>
                  </p:sp>
                  <p:sp>
                    <p:nvSpPr>
                      <p:cNvPr id="182" name="CasellaDiTesto 181"/>
                      <p:cNvSpPr txBox="1"/>
                      <p:nvPr/>
                    </p:nvSpPr>
                    <p:spPr>
                      <a:xfrm>
                        <a:off x="-37699" y="6437114"/>
                        <a:ext cx="650435" cy="200055"/>
                      </a:xfrm>
                      <a:prstGeom prst="rect">
                        <a:avLst/>
                      </a:prstGeom>
                      <a:noFill/>
                    </p:spPr>
                    <p:txBody>
                      <a:bodyPr wrap="square" rtlCol="0">
                        <a:spAutoFit/>
                      </a:bodyPr>
                      <a:lstStyle/>
                      <a:p>
                        <a:r>
                          <a:rPr lang="it-IT" sz="700" b="1" dirty="0" smtClean="0"/>
                          <a:t>LEGENDA:</a:t>
                        </a:r>
                      </a:p>
                    </p:txBody>
                  </p:sp>
                  <p:sp>
                    <p:nvSpPr>
                      <p:cNvPr id="184" name="Processo 183"/>
                      <p:cNvSpPr/>
                      <p:nvPr/>
                    </p:nvSpPr>
                    <p:spPr>
                      <a:xfrm>
                        <a:off x="638352" y="6448229"/>
                        <a:ext cx="215154" cy="172823"/>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it-IT" sz="800" dirty="0" smtClean="0"/>
                      </a:p>
                    </p:txBody>
                  </p:sp>
                  <p:sp>
                    <p:nvSpPr>
                      <p:cNvPr id="186" name="CasellaDiTesto 185"/>
                      <p:cNvSpPr txBox="1"/>
                      <p:nvPr/>
                    </p:nvSpPr>
                    <p:spPr>
                      <a:xfrm>
                        <a:off x="819179" y="6439922"/>
                        <a:ext cx="609965" cy="200055"/>
                      </a:xfrm>
                      <a:prstGeom prst="rect">
                        <a:avLst/>
                      </a:prstGeom>
                      <a:noFill/>
                    </p:spPr>
                    <p:txBody>
                      <a:bodyPr wrap="square" rtlCol="0">
                        <a:spAutoFit/>
                      </a:bodyPr>
                      <a:lstStyle/>
                      <a:p>
                        <a:r>
                          <a:rPr lang="it-IT" sz="700" dirty="0" smtClean="0"/>
                          <a:t>Azioni</a:t>
                        </a:r>
                        <a:endParaRPr lang="it-IT" sz="700" dirty="0"/>
                      </a:p>
                    </p:txBody>
                  </p:sp>
                  <p:sp>
                    <p:nvSpPr>
                      <p:cNvPr id="187" name="Documento multiplo 186"/>
                      <p:cNvSpPr/>
                      <p:nvPr/>
                    </p:nvSpPr>
                    <p:spPr>
                      <a:xfrm>
                        <a:off x="1384694" y="6455096"/>
                        <a:ext cx="283382" cy="182073"/>
                      </a:xfrm>
                      <a:prstGeom prst="flowChartMulti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sz="800" dirty="0"/>
                      </a:p>
                    </p:txBody>
                  </p:sp>
                  <p:sp>
                    <p:nvSpPr>
                      <p:cNvPr id="188" name="CasellaDiTesto 187"/>
                      <p:cNvSpPr txBox="1"/>
                      <p:nvPr/>
                    </p:nvSpPr>
                    <p:spPr>
                      <a:xfrm>
                        <a:off x="5409805" y="6441914"/>
                        <a:ext cx="1113022" cy="200055"/>
                      </a:xfrm>
                      <a:prstGeom prst="rect">
                        <a:avLst/>
                      </a:prstGeom>
                      <a:noFill/>
                    </p:spPr>
                    <p:txBody>
                      <a:bodyPr wrap="square" rtlCol="0">
                        <a:spAutoFit/>
                      </a:bodyPr>
                      <a:lstStyle/>
                      <a:p>
                        <a:r>
                          <a:rPr lang="it-IT" sz="700" dirty="0" smtClean="0"/>
                          <a:t>Procedura informatica</a:t>
                        </a:r>
                        <a:endParaRPr lang="it-IT" sz="700" dirty="0"/>
                      </a:p>
                    </p:txBody>
                  </p:sp>
                  <p:cxnSp>
                    <p:nvCxnSpPr>
                      <p:cNvPr id="189" name="Connettore 1 188"/>
                      <p:cNvCxnSpPr/>
                      <p:nvPr/>
                    </p:nvCxnSpPr>
                    <p:spPr>
                      <a:xfrm>
                        <a:off x="7421972" y="6554874"/>
                        <a:ext cx="149025" cy="0"/>
                      </a:xfrm>
                      <a:prstGeom prst="line">
                        <a:avLst/>
                      </a:prstGeom>
                      <a:ln w="9525" cmpd="sng">
                        <a:prstDash val="sysDash"/>
                      </a:ln>
                      <a:effectLst/>
                    </p:spPr>
                    <p:style>
                      <a:lnRef idx="2">
                        <a:schemeClr val="dk1"/>
                      </a:lnRef>
                      <a:fillRef idx="0">
                        <a:schemeClr val="dk1"/>
                      </a:fillRef>
                      <a:effectRef idx="1">
                        <a:schemeClr val="dk1"/>
                      </a:effectRef>
                      <a:fontRef idx="minor">
                        <a:schemeClr val="tx1"/>
                      </a:fontRef>
                    </p:style>
                  </p:cxnSp>
                  <p:cxnSp>
                    <p:nvCxnSpPr>
                      <p:cNvPr id="190" name="Connettore 1 189"/>
                      <p:cNvCxnSpPr/>
                      <p:nvPr/>
                    </p:nvCxnSpPr>
                    <p:spPr>
                      <a:xfrm>
                        <a:off x="6533031" y="6554874"/>
                        <a:ext cx="155536" cy="0"/>
                      </a:xfrm>
                      <a:prstGeom prst="line">
                        <a:avLst/>
                      </a:prstGeom>
                      <a:ln w="9525" cmpd="sng"/>
                      <a:effectLst/>
                    </p:spPr>
                    <p:style>
                      <a:lnRef idx="2">
                        <a:schemeClr val="dk1"/>
                      </a:lnRef>
                      <a:fillRef idx="0">
                        <a:schemeClr val="dk1"/>
                      </a:fillRef>
                      <a:effectRef idx="1">
                        <a:schemeClr val="dk1"/>
                      </a:effectRef>
                      <a:fontRef idx="minor">
                        <a:schemeClr val="tx1"/>
                      </a:fontRef>
                    </p:style>
                  </p:cxnSp>
                  <p:sp>
                    <p:nvSpPr>
                      <p:cNvPr id="191" name="CasellaDiTesto 190"/>
                      <p:cNvSpPr txBox="1"/>
                      <p:nvPr/>
                    </p:nvSpPr>
                    <p:spPr>
                      <a:xfrm>
                        <a:off x="7516769" y="6439922"/>
                        <a:ext cx="1058294" cy="200055"/>
                      </a:xfrm>
                      <a:prstGeom prst="rect">
                        <a:avLst/>
                      </a:prstGeom>
                      <a:noFill/>
                    </p:spPr>
                    <p:txBody>
                      <a:bodyPr wrap="square" rtlCol="0">
                        <a:spAutoFit/>
                      </a:bodyPr>
                      <a:lstStyle/>
                      <a:p>
                        <a:r>
                          <a:rPr lang="it-IT" sz="700" dirty="0" smtClean="0"/>
                          <a:t>Elaborazione/Sequenza</a:t>
                        </a:r>
                        <a:endParaRPr lang="it-IT" sz="700" dirty="0"/>
                      </a:p>
                    </p:txBody>
                  </p:sp>
                </p:grpSp>
              </p:grpSp>
              <p:sp>
                <p:nvSpPr>
                  <p:cNvPr id="166" name="Elaborazione predefinita 165"/>
                  <p:cNvSpPr/>
                  <p:nvPr/>
                </p:nvSpPr>
                <p:spPr>
                  <a:xfrm>
                    <a:off x="2479676" y="6479980"/>
                    <a:ext cx="234950" cy="171906"/>
                  </a:xfrm>
                  <a:prstGeom prst="flowChartPredefined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a:p>
                </p:txBody>
              </p:sp>
            </p:grpSp>
          </p:grpSp>
        </p:grpSp>
        <p:sp>
          <p:nvSpPr>
            <p:cNvPr id="157" name="Estrai 156"/>
            <p:cNvSpPr/>
            <p:nvPr/>
          </p:nvSpPr>
          <p:spPr>
            <a:xfrm>
              <a:off x="4387436" y="4364959"/>
              <a:ext cx="216589" cy="195530"/>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grpSp>
      <p:sp>
        <p:nvSpPr>
          <p:cNvPr id="90" name="Processo 89"/>
          <p:cNvSpPr/>
          <p:nvPr/>
        </p:nvSpPr>
        <p:spPr>
          <a:xfrm>
            <a:off x="7354775" y="2691712"/>
            <a:ext cx="991956" cy="24263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Riunione come punto 5</a:t>
            </a:r>
            <a:endParaRPr lang="it-IT" sz="700" dirty="0"/>
          </a:p>
        </p:txBody>
      </p:sp>
      <p:cxnSp>
        <p:nvCxnSpPr>
          <p:cNvPr id="92" name="Connettore 1 91"/>
          <p:cNvCxnSpPr/>
          <p:nvPr/>
        </p:nvCxnSpPr>
        <p:spPr>
          <a:xfrm>
            <a:off x="8317812" y="2698062"/>
            <a:ext cx="0" cy="242629"/>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93" name="Connettore 1 92"/>
          <p:cNvCxnSpPr>
            <a:stCxn id="90" idx="1"/>
            <a:endCxn id="97" idx="3"/>
          </p:cNvCxnSpPr>
          <p:nvPr/>
        </p:nvCxnSpPr>
        <p:spPr>
          <a:xfrm flipH="1">
            <a:off x="7169480" y="2813027"/>
            <a:ext cx="185295" cy="147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6" name="Connettore 1 95"/>
          <p:cNvCxnSpPr/>
          <p:nvPr/>
        </p:nvCxnSpPr>
        <p:spPr>
          <a:xfrm flipH="1">
            <a:off x="7388921" y="2696594"/>
            <a:ext cx="1" cy="244098"/>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98" name="Connettore 1 97"/>
          <p:cNvCxnSpPr/>
          <p:nvPr/>
        </p:nvCxnSpPr>
        <p:spPr>
          <a:xfrm>
            <a:off x="7303377" y="464133"/>
            <a:ext cx="0" cy="4822545"/>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86" name="Connettore 1 85"/>
          <p:cNvCxnSpPr/>
          <p:nvPr/>
        </p:nvCxnSpPr>
        <p:spPr>
          <a:xfrm flipH="1">
            <a:off x="4633490" y="476833"/>
            <a:ext cx="2" cy="4809845"/>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87" name="CasellaDiTesto 86"/>
          <p:cNvSpPr txBox="1"/>
          <p:nvPr/>
        </p:nvSpPr>
        <p:spPr>
          <a:xfrm>
            <a:off x="396483" y="1013036"/>
            <a:ext cx="2688345" cy="784830"/>
          </a:xfrm>
          <a:prstGeom prst="rect">
            <a:avLst/>
          </a:prstGeom>
          <a:noFill/>
        </p:spPr>
        <p:txBody>
          <a:bodyPr wrap="square" rtlCol="0">
            <a:spAutoFit/>
          </a:bodyPr>
          <a:lstStyle/>
          <a:p>
            <a:pPr algn="just"/>
            <a:r>
              <a:rPr lang="it-IT" sz="900" dirty="0">
                <a:solidFill>
                  <a:srgbClr val="000000"/>
                </a:solidFill>
              </a:rPr>
              <a:t>In seguito la Segreteria di Presidenza predispone una bozza delle schede di voto che devono essere approvate dal Direttore; successivamente le bozze vengono inviate dalla Segreteria di Direzione al fornitore per la stampa</a:t>
            </a:r>
            <a:r>
              <a:rPr lang="it-IT" sz="900" dirty="0" smtClean="0">
                <a:solidFill>
                  <a:srgbClr val="000000"/>
                </a:solidFill>
              </a:rPr>
              <a:t>.</a:t>
            </a:r>
            <a:endParaRPr lang="it-IT" sz="900" dirty="0">
              <a:solidFill>
                <a:srgbClr val="000000"/>
              </a:solidFill>
            </a:endParaRPr>
          </a:p>
        </p:txBody>
      </p:sp>
      <p:sp>
        <p:nvSpPr>
          <p:cNvPr id="99" name="Ovale 98"/>
          <p:cNvSpPr/>
          <p:nvPr/>
        </p:nvSpPr>
        <p:spPr>
          <a:xfrm>
            <a:off x="164398"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sp>
        <p:nvSpPr>
          <p:cNvPr id="102" name="CasellaDiTesto 101"/>
          <p:cNvSpPr txBox="1"/>
          <p:nvPr/>
        </p:nvSpPr>
        <p:spPr>
          <a:xfrm>
            <a:off x="396483" y="1923165"/>
            <a:ext cx="2688345" cy="646331"/>
          </a:xfrm>
          <a:prstGeom prst="rect">
            <a:avLst/>
          </a:prstGeom>
          <a:noFill/>
        </p:spPr>
        <p:txBody>
          <a:bodyPr wrap="square" rtlCol="0">
            <a:spAutoFit/>
          </a:bodyPr>
          <a:lstStyle/>
          <a:p>
            <a:pPr algn="just"/>
            <a:r>
              <a:rPr lang="it-IT" sz="900" dirty="0"/>
              <a:t>Durante l’Assemblea dei Delegati (AD), si procede alle votazioni e, al termine della stessa, il Presidente dell’Assemblea ne dichiara  i risultati (si veda processo n. </a:t>
            </a:r>
            <a:r>
              <a:rPr lang="it-IT" sz="900" dirty="0" smtClean="0"/>
              <a:t>24)</a:t>
            </a:r>
            <a:r>
              <a:rPr lang="it-IT" sz="900" dirty="0" smtClean="0"/>
              <a:t>.</a:t>
            </a:r>
            <a:endParaRPr lang="it-IT" sz="900" dirty="0"/>
          </a:p>
        </p:txBody>
      </p:sp>
      <p:sp>
        <p:nvSpPr>
          <p:cNvPr id="103" name="Ovale 102"/>
          <p:cNvSpPr/>
          <p:nvPr/>
        </p:nvSpPr>
        <p:spPr>
          <a:xfrm>
            <a:off x="164398" y="189222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8</a:t>
            </a:r>
          </a:p>
        </p:txBody>
      </p:sp>
      <p:sp>
        <p:nvSpPr>
          <p:cNvPr id="106" name="Documento multiplo 105"/>
          <p:cNvSpPr/>
          <p:nvPr/>
        </p:nvSpPr>
        <p:spPr>
          <a:xfrm>
            <a:off x="3775204" y="1100854"/>
            <a:ext cx="682459" cy="447061"/>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VOTO</a:t>
            </a:r>
            <a:endParaRPr lang="it-IT" sz="800" dirty="0"/>
          </a:p>
        </p:txBody>
      </p:sp>
      <p:sp>
        <p:nvSpPr>
          <p:cNvPr id="109" name="CasellaDiTesto 108"/>
          <p:cNvSpPr txBox="1"/>
          <p:nvPr/>
        </p:nvSpPr>
        <p:spPr>
          <a:xfrm>
            <a:off x="8264931" y="1112906"/>
            <a:ext cx="855620" cy="415498"/>
          </a:xfrm>
          <a:prstGeom prst="rect">
            <a:avLst/>
          </a:prstGeom>
          <a:noFill/>
        </p:spPr>
        <p:txBody>
          <a:bodyPr wrap="square" rtlCol="0">
            <a:spAutoFit/>
          </a:bodyPr>
          <a:lstStyle/>
          <a:p>
            <a:pPr algn="ctr"/>
            <a:r>
              <a:rPr lang="it-IT" sz="700" dirty="0" smtClean="0"/>
              <a:t>Durante Assemblea dei Delegati</a:t>
            </a:r>
          </a:p>
        </p:txBody>
      </p:sp>
      <p:cxnSp>
        <p:nvCxnSpPr>
          <p:cNvPr id="122" name="Connettore 4 121"/>
          <p:cNvCxnSpPr>
            <a:stCxn id="106" idx="1"/>
          </p:cNvCxnSpPr>
          <p:nvPr/>
        </p:nvCxnSpPr>
        <p:spPr>
          <a:xfrm rot="10800000">
            <a:off x="3435152" y="884943"/>
            <a:ext cx="340053" cy="439442"/>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1" name="CasellaDiTesto 130"/>
          <p:cNvSpPr txBox="1"/>
          <p:nvPr/>
        </p:nvSpPr>
        <p:spPr>
          <a:xfrm>
            <a:off x="394528" y="2696237"/>
            <a:ext cx="2688345" cy="923330"/>
          </a:xfrm>
          <a:prstGeom prst="rect">
            <a:avLst/>
          </a:prstGeom>
          <a:noFill/>
        </p:spPr>
        <p:txBody>
          <a:bodyPr wrap="square" rtlCol="0">
            <a:spAutoFit/>
          </a:bodyPr>
          <a:lstStyle/>
          <a:p>
            <a:pPr algn="just"/>
            <a:r>
              <a:rPr lang="it-IT" sz="900" dirty="0">
                <a:solidFill>
                  <a:srgbClr val="000000"/>
                </a:solidFill>
              </a:rPr>
              <a:t>Entro quindici giorni dall’AD, il CE si riunisce come stabilito al punto </a:t>
            </a:r>
            <a:r>
              <a:rPr lang="it-IT" sz="900" dirty="0" smtClean="0">
                <a:solidFill>
                  <a:srgbClr val="000000"/>
                </a:solidFill>
              </a:rPr>
              <a:t>5. </a:t>
            </a:r>
            <a:r>
              <a:rPr lang="it-IT" sz="900" dirty="0">
                <a:solidFill>
                  <a:srgbClr val="000000"/>
                </a:solidFill>
              </a:rPr>
              <a:t>Se ci sono tra i candidati votati in AD dei nominativi le cui candidature non sono state verificate dal CE (vedi punto 5</a:t>
            </a:r>
            <a:r>
              <a:rPr lang="it-IT" sz="900" dirty="0" smtClean="0">
                <a:solidFill>
                  <a:srgbClr val="000000"/>
                </a:solidFill>
              </a:rPr>
              <a:t>), il </a:t>
            </a:r>
            <a:r>
              <a:rPr lang="it-IT" sz="900" dirty="0">
                <a:solidFill>
                  <a:srgbClr val="000000"/>
                </a:solidFill>
              </a:rPr>
              <a:t>CE verifica che essi abbiano i requisiti richiesti dal Regolamento Generale e successivamente proclama i </a:t>
            </a:r>
            <a:r>
              <a:rPr lang="it-IT" sz="900" dirty="0" smtClean="0">
                <a:solidFill>
                  <a:srgbClr val="000000"/>
                </a:solidFill>
              </a:rPr>
              <a:t>risultati</a:t>
            </a:r>
            <a:r>
              <a:rPr lang="it-IT" sz="900" dirty="0" smtClean="0"/>
              <a:t>.</a:t>
            </a:r>
            <a:endParaRPr lang="it-IT" sz="900" dirty="0">
              <a:solidFill>
                <a:srgbClr val="000000"/>
              </a:solidFill>
            </a:endParaRPr>
          </a:p>
        </p:txBody>
      </p:sp>
      <p:sp>
        <p:nvSpPr>
          <p:cNvPr id="136" name="Ovale 135"/>
          <p:cNvSpPr/>
          <p:nvPr/>
        </p:nvSpPr>
        <p:spPr>
          <a:xfrm>
            <a:off x="162443" y="266529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sp>
        <p:nvSpPr>
          <p:cNvPr id="138" name="Documento multiplo 137"/>
          <p:cNvSpPr/>
          <p:nvPr/>
        </p:nvSpPr>
        <p:spPr>
          <a:xfrm>
            <a:off x="7354775" y="1100854"/>
            <a:ext cx="682459" cy="447061"/>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tIns="0" rIns="36000" anchor="ctr" anchorCtr="0"/>
          <a:lstStyle/>
          <a:p>
            <a:pPr algn="ctr"/>
            <a:r>
              <a:rPr lang="it-IT" sz="800" dirty="0" smtClean="0"/>
              <a:t>SCHEDE VOTO</a:t>
            </a:r>
          </a:p>
          <a:p>
            <a:pPr algn="ctr"/>
            <a:r>
              <a:rPr lang="it-IT" sz="800" dirty="0" smtClean="0"/>
              <a:t>Approvate</a:t>
            </a:r>
            <a:endParaRPr lang="it-IT" sz="800" dirty="0"/>
          </a:p>
        </p:txBody>
      </p:sp>
      <p:cxnSp>
        <p:nvCxnSpPr>
          <p:cNvPr id="139" name="Connettore 2 138"/>
          <p:cNvCxnSpPr>
            <a:stCxn id="138" idx="1"/>
            <a:endCxn id="106" idx="3"/>
          </p:cNvCxnSpPr>
          <p:nvPr/>
        </p:nvCxnSpPr>
        <p:spPr>
          <a:xfrm flipH="1">
            <a:off x="4457663" y="1324385"/>
            <a:ext cx="2897112" cy="0"/>
          </a:xfrm>
          <a:prstGeom prst="straightConnector1">
            <a:avLst/>
          </a:prstGeom>
          <a:ln w="9525">
            <a:solidFill>
              <a:schemeClr val="tx1"/>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140" name="CasellaDiTesto 139"/>
          <p:cNvSpPr txBox="1"/>
          <p:nvPr/>
        </p:nvSpPr>
        <p:spPr>
          <a:xfrm>
            <a:off x="7650636" y="1062147"/>
            <a:ext cx="1109521" cy="307777"/>
          </a:xfrm>
          <a:prstGeom prst="rect">
            <a:avLst/>
          </a:prstGeom>
          <a:noFill/>
        </p:spPr>
        <p:txBody>
          <a:bodyPr wrap="square" rtlCol="0">
            <a:spAutoFit/>
          </a:bodyPr>
          <a:lstStyle/>
          <a:p>
            <a:pPr algn="ctr"/>
            <a:r>
              <a:rPr lang="it-IT" sz="700" b="1" dirty="0" smtClean="0"/>
              <a:t>A FORN.</a:t>
            </a:r>
          </a:p>
          <a:p>
            <a:pPr algn="ctr"/>
            <a:r>
              <a:rPr lang="it-IT" sz="700" b="1" dirty="0" smtClean="0"/>
              <a:t>STAMPA</a:t>
            </a:r>
          </a:p>
        </p:txBody>
      </p:sp>
      <p:cxnSp>
        <p:nvCxnSpPr>
          <p:cNvPr id="141" name="Connettore 1 140"/>
          <p:cNvCxnSpPr>
            <a:stCxn id="138" idx="3"/>
          </p:cNvCxnSpPr>
          <p:nvPr/>
        </p:nvCxnSpPr>
        <p:spPr>
          <a:xfrm>
            <a:off x="8037234" y="1324385"/>
            <a:ext cx="341247"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42" name="Connettore 1 141"/>
          <p:cNvCxnSpPr/>
          <p:nvPr/>
        </p:nvCxnSpPr>
        <p:spPr>
          <a:xfrm flipV="1">
            <a:off x="8378481" y="1149351"/>
            <a:ext cx="0" cy="327434"/>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43" name="Ovale 142"/>
          <p:cNvSpPr/>
          <p:nvPr/>
        </p:nvSpPr>
        <p:spPr>
          <a:xfrm>
            <a:off x="3098431" y="117999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sp>
        <p:nvSpPr>
          <p:cNvPr id="144" name="Processo 143"/>
          <p:cNvSpPr/>
          <p:nvPr/>
        </p:nvSpPr>
        <p:spPr>
          <a:xfrm>
            <a:off x="8523089" y="1863700"/>
            <a:ext cx="744128" cy="252374"/>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VOTAZIONI</a:t>
            </a:r>
            <a:endParaRPr lang="it-IT" sz="800" dirty="0"/>
          </a:p>
        </p:txBody>
      </p:sp>
      <p:sp>
        <p:nvSpPr>
          <p:cNvPr id="145" name="CasellaDiTesto 144"/>
          <p:cNvSpPr txBox="1"/>
          <p:nvPr/>
        </p:nvSpPr>
        <p:spPr>
          <a:xfrm>
            <a:off x="8378654" y="2091281"/>
            <a:ext cx="1030298" cy="415498"/>
          </a:xfrm>
          <a:prstGeom prst="rect">
            <a:avLst/>
          </a:prstGeom>
          <a:noFill/>
        </p:spPr>
        <p:txBody>
          <a:bodyPr wrap="square" rtlCol="0">
            <a:spAutoFit/>
          </a:bodyPr>
          <a:lstStyle/>
          <a:p>
            <a:pPr algn="ctr"/>
            <a:r>
              <a:rPr lang="it-IT" sz="700" b="1" dirty="0" smtClean="0"/>
              <a:t>Per l’Assemblea dei Delegati si veda processo n. </a:t>
            </a:r>
            <a:r>
              <a:rPr lang="it-IT" sz="700" b="1" dirty="0" smtClean="0"/>
              <a:t>24</a:t>
            </a:r>
            <a:endParaRPr lang="it-IT" sz="700" b="1" dirty="0" smtClean="0"/>
          </a:p>
        </p:txBody>
      </p:sp>
      <p:sp>
        <p:nvSpPr>
          <p:cNvPr id="147" name="CasellaDiTesto 146"/>
          <p:cNvSpPr txBox="1"/>
          <p:nvPr/>
        </p:nvSpPr>
        <p:spPr>
          <a:xfrm>
            <a:off x="400878" y="3749858"/>
            <a:ext cx="2688345" cy="784830"/>
          </a:xfrm>
          <a:prstGeom prst="rect">
            <a:avLst/>
          </a:prstGeom>
          <a:noFill/>
        </p:spPr>
        <p:txBody>
          <a:bodyPr wrap="square" rtlCol="0">
            <a:spAutoFit/>
          </a:bodyPr>
          <a:lstStyle/>
          <a:p>
            <a:pPr algn="just"/>
            <a:r>
              <a:rPr lang="it-IT" sz="900" dirty="0">
                <a:solidFill>
                  <a:srgbClr val="000000"/>
                </a:solidFill>
              </a:rPr>
              <a:t>La Segreteria di presidenza prepara il verbale, lo sottopone immediatamente alla firma di tutti i presenti (componenti del CE e Direttore) e quindi, dopo aver consegnato una copia a tutti i presenti, lo archivia</a:t>
            </a:r>
            <a:r>
              <a:rPr lang="it-IT" sz="900" dirty="0" smtClean="0">
                <a:solidFill>
                  <a:srgbClr val="000000"/>
                </a:solidFill>
              </a:rPr>
              <a:t>.</a:t>
            </a:r>
            <a:endParaRPr lang="it-IT" sz="900" dirty="0">
              <a:solidFill>
                <a:schemeClr val="accent2"/>
              </a:solidFill>
            </a:endParaRPr>
          </a:p>
        </p:txBody>
      </p:sp>
      <p:sp>
        <p:nvSpPr>
          <p:cNvPr id="148" name="Ovale 147"/>
          <p:cNvSpPr/>
          <p:nvPr/>
        </p:nvSpPr>
        <p:spPr>
          <a:xfrm>
            <a:off x="162443" y="371891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p>
        </p:txBody>
      </p:sp>
      <p:cxnSp>
        <p:nvCxnSpPr>
          <p:cNvPr id="150" name="Connettore 4 149"/>
          <p:cNvCxnSpPr>
            <a:endCxn id="144" idx="0"/>
          </p:cNvCxnSpPr>
          <p:nvPr/>
        </p:nvCxnSpPr>
        <p:spPr>
          <a:xfrm>
            <a:off x="8378481" y="1476785"/>
            <a:ext cx="516672" cy="386915"/>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1" name="Ovale 150"/>
          <p:cNvSpPr/>
          <p:nvPr/>
        </p:nvSpPr>
        <p:spPr>
          <a:xfrm>
            <a:off x="8523089" y="152840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8</a:t>
            </a:r>
          </a:p>
        </p:txBody>
      </p:sp>
      <p:cxnSp>
        <p:nvCxnSpPr>
          <p:cNvPr id="152" name="Connettore 4 151"/>
          <p:cNvCxnSpPr>
            <a:stCxn id="144" idx="1"/>
            <a:endCxn id="97" idx="0"/>
          </p:cNvCxnSpPr>
          <p:nvPr/>
        </p:nvCxnSpPr>
        <p:spPr>
          <a:xfrm rot="10800000" flipV="1">
            <a:off x="6653207" y="1989886"/>
            <a:ext cx="1869882" cy="698431"/>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3" name="CasellaDiTesto 152"/>
          <p:cNvSpPr txBox="1"/>
          <p:nvPr/>
        </p:nvSpPr>
        <p:spPr>
          <a:xfrm>
            <a:off x="396452" y="4668018"/>
            <a:ext cx="2688345" cy="507831"/>
          </a:xfrm>
          <a:prstGeom prst="rect">
            <a:avLst/>
          </a:prstGeom>
          <a:noFill/>
        </p:spPr>
        <p:txBody>
          <a:bodyPr wrap="square" rtlCol="0">
            <a:spAutoFit/>
          </a:bodyPr>
          <a:lstStyle/>
          <a:p>
            <a:pPr algn="just"/>
            <a:r>
              <a:rPr lang="it-IT" sz="900" dirty="0">
                <a:solidFill>
                  <a:srgbClr val="000000"/>
                </a:solidFill>
              </a:rPr>
              <a:t>La Segreteria di Presidenza redige comunicazione agli  eletti della loro proclamazione che viene firmata dal Direttore ed inviata ai medesimi</a:t>
            </a:r>
            <a:r>
              <a:rPr lang="it-IT" sz="900" dirty="0" smtClean="0">
                <a:solidFill>
                  <a:srgbClr val="000000"/>
                </a:solidFill>
              </a:rPr>
              <a:t>.</a:t>
            </a:r>
            <a:endParaRPr lang="it-IT" sz="900" dirty="0"/>
          </a:p>
        </p:txBody>
      </p:sp>
      <p:sp>
        <p:nvSpPr>
          <p:cNvPr id="158" name="Ovale 157"/>
          <p:cNvSpPr/>
          <p:nvPr/>
        </p:nvSpPr>
        <p:spPr>
          <a:xfrm>
            <a:off x="158017" y="463707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p>
        </p:txBody>
      </p:sp>
      <p:sp>
        <p:nvSpPr>
          <p:cNvPr id="164" name="CasellaDiTesto 163"/>
          <p:cNvSpPr txBox="1"/>
          <p:nvPr/>
        </p:nvSpPr>
        <p:spPr>
          <a:xfrm>
            <a:off x="6436183" y="1820076"/>
            <a:ext cx="1030298" cy="200055"/>
          </a:xfrm>
          <a:prstGeom prst="rect">
            <a:avLst/>
          </a:prstGeom>
          <a:noFill/>
        </p:spPr>
        <p:txBody>
          <a:bodyPr wrap="square" rtlCol="0">
            <a:spAutoFit/>
          </a:bodyPr>
          <a:lstStyle/>
          <a:p>
            <a:pPr algn="ctr"/>
            <a:r>
              <a:rPr lang="it-IT" sz="700" dirty="0" smtClean="0"/>
              <a:t>Entro 15 giorni</a:t>
            </a:r>
          </a:p>
        </p:txBody>
      </p:sp>
      <p:sp>
        <p:nvSpPr>
          <p:cNvPr id="171" name="Estrai 170"/>
          <p:cNvSpPr/>
          <p:nvPr/>
        </p:nvSpPr>
        <p:spPr>
          <a:xfrm>
            <a:off x="4101174" y="3731245"/>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sp>
        <p:nvSpPr>
          <p:cNvPr id="172" name="Documento multiplo 171"/>
          <p:cNvSpPr/>
          <p:nvPr/>
        </p:nvSpPr>
        <p:spPr>
          <a:xfrm>
            <a:off x="3338121" y="4015710"/>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COPIA</a:t>
            </a:r>
          </a:p>
          <a:p>
            <a:pPr algn="ctr"/>
            <a:r>
              <a:rPr lang="it-IT" sz="800" dirty="0" smtClean="0"/>
              <a:t>VERBALE</a:t>
            </a:r>
          </a:p>
          <a:p>
            <a:pPr algn="ctr"/>
            <a:r>
              <a:rPr lang="it-IT" sz="800" dirty="0" smtClean="0"/>
              <a:t>Firmata</a:t>
            </a:r>
          </a:p>
        </p:txBody>
      </p:sp>
      <p:cxnSp>
        <p:nvCxnSpPr>
          <p:cNvPr id="173" name="Connettore 1 172"/>
          <p:cNvCxnSpPr/>
          <p:nvPr/>
        </p:nvCxnSpPr>
        <p:spPr>
          <a:xfrm flipV="1">
            <a:off x="4527550" y="4083117"/>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74" name="CasellaDiTesto 173"/>
          <p:cNvSpPr txBox="1"/>
          <p:nvPr/>
        </p:nvSpPr>
        <p:spPr>
          <a:xfrm>
            <a:off x="3703287" y="3995661"/>
            <a:ext cx="1109521" cy="307777"/>
          </a:xfrm>
          <a:prstGeom prst="rect">
            <a:avLst/>
          </a:prstGeom>
          <a:noFill/>
        </p:spPr>
        <p:txBody>
          <a:bodyPr wrap="square" rtlCol="0">
            <a:spAutoFit/>
          </a:bodyPr>
          <a:lstStyle/>
          <a:p>
            <a:pPr algn="ctr"/>
            <a:r>
              <a:rPr lang="it-IT" sz="700" b="1" dirty="0" smtClean="0"/>
              <a:t>A TUTTI I </a:t>
            </a:r>
          </a:p>
          <a:p>
            <a:pPr algn="ctr"/>
            <a:r>
              <a:rPr lang="it-IT" sz="700" b="1" dirty="0" smtClean="0"/>
              <a:t>PRESENTI</a:t>
            </a:r>
          </a:p>
        </p:txBody>
      </p:sp>
      <p:cxnSp>
        <p:nvCxnSpPr>
          <p:cNvPr id="192" name="Connettore 4 191"/>
          <p:cNvCxnSpPr>
            <a:stCxn id="100" idx="1"/>
            <a:endCxn id="183" idx="1"/>
          </p:cNvCxnSpPr>
          <p:nvPr/>
        </p:nvCxnSpPr>
        <p:spPr>
          <a:xfrm rot="10800000" flipH="1" flipV="1">
            <a:off x="3267348" y="2815642"/>
            <a:ext cx="5463" cy="1062051"/>
          </a:xfrm>
          <a:prstGeom prst="bentConnector3">
            <a:avLst>
              <a:gd name="adj1" fmla="val -267344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3" name="Connettore 1 192"/>
          <p:cNvCxnSpPr>
            <a:endCxn id="172" idx="3"/>
          </p:cNvCxnSpPr>
          <p:nvPr/>
        </p:nvCxnSpPr>
        <p:spPr>
          <a:xfrm flipH="1">
            <a:off x="4046408" y="4253655"/>
            <a:ext cx="481142"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94" name="Connettore 1 193"/>
          <p:cNvCxnSpPr>
            <a:stCxn id="171" idx="1"/>
            <a:endCxn id="183" idx="3"/>
          </p:cNvCxnSpPr>
          <p:nvPr/>
        </p:nvCxnSpPr>
        <p:spPr>
          <a:xfrm flipH="1" flipV="1">
            <a:off x="3925934" y="3877694"/>
            <a:ext cx="266256" cy="213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95" name="Ovale 194"/>
          <p:cNvSpPr/>
          <p:nvPr/>
        </p:nvSpPr>
        <p:spPr>
          <a:xfrm>
            <a:off x="4137398" y="428956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p>
        </p:txBody>
      </p:sp>
      <p:pic>
        <p:nvPicPr>
          <p:cNvPr id="196" name="Immagine 195"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6359" y="4637076"/>
            <a:ext cx="251543" cy="202352"/>
          </a:xfrm>
          <a:prstGeom prst="rect">
            <a:avLst/>
          </a:prstGeom>
        </p:spPr>
      </p:pic>
      <p:sp>
        <p:nvSpPr>
          <p:cNvPr id="197" name="Documento 196"/>
          <p:cNvSpPr/>
          <p:nvPr/>
        </p:nvSpPr>
        <p:spPr>
          <a:xfrm>
            <a:off x="3756665" y="4808308"/>
            <a:ext cx="669164" cy="411480"/>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COMUNICAZIONE ELEGGIBILITA’</a:t>
            </a:r>
          </a:p>
        </p:txBody>
      </p:sp>
      <p:cxnSp>
        <p:nvCxnSpPr>
          <p:cNvPr id="198" name="Connettore 4 197"/>
          <p:cNvCxnSpPr>
            <a:endCxn id="196" idx="3"/>
          </p:cNvCxnSpPr>
          <p:nvPr/>
        </p:nvCxnSpPr>
        <p:spPr>
          <a:xfrm rot="10800000" flipV="1">
            <a:off x="3557902" y="4412250"/>
            <a:ext cx="969648" cy="326001"/>
          </a:xfrm>
          <a:prstGeom prst="bentConnector3">
            <a:avLst>
              <a:gd name="adj1" fmla="val 229"/>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99" name="Documento 198"/>
          <p:cNvSpPr/>
          <p:nvPr/>
        </p:nvSpPr>
        <p:spPr>
          <a:xfrm>
            <a:off x="7338228" y="4808309"/>
            <a:ext cx="640648" cy="411479"/>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COMUNICAZIONE ELEGGIBILITA’</a:t>
            </a:r>
          </a:p>
          <a:p>
            <a:pPr algn="ctr"/>
            <a:r>
              <a:rPr lang="it-IT" sz="700" dirty="0" smtClean="0"/>
              <a:t>FIRMATA</a:t>
            </a:r>
          </a:p>
        </p:txBody>
      </p:sp>
      <p:sp>
        <p:nvSpPr>
          <p:cNvPr id="200" name="CasellaDiTesto 199"/>
          <p:cNvSpPr txBox="1"/>
          <p:nvPr/>
        </p:nvSpPr>
        <p:spPr>
          <a:xfrm>
            <a:off x="7627894" y="4756831"/>
            <a:ext cx="1109521" cy="307777"/>
          </a:xfrm>
          <a:prstGeom prst="rect">
            <a:avLst/>
          </a:prstGeom>
          <a:noFill/>
        </p:spPr>
        <p:txBody>
          <a:bodyPr wrap="square" rtlCol="0">
            <a:spAutoFit/>
          </a:bodyPr>
          <a:lstStyle/>
          <a:p>
            <a:pPr algn="ctr"/>
            <a:r>
              <a:rPr lang="it-IT" sz="700" b="1" dirty="0" smtClean="0"/>
              <a:t>A</a:t>
            </a:r>
          </a:p>
          <a:p>
            <a:pPr algn="ctr"/>
            <a:r>
              <a:rPr lang="it-IT" sz="700" b="1" dirty="0" smtClean="0"/>
              <a:t>DESIGNATI</a:t>
            </a:r>
          </a:p>
        </p:txBody>
      </p:sp>
      <p:cxnSp>
        <p:nvCxnSpPr>
          <p:cNvPr id="201" name="Connettore 1 200"/>
          <p:cNvCxnSpPr/>
          <p:nvPr/>
        </p:nvCxnSpPr>
        <p:spPr>
          <a:xfrm>
            <a:off x="8391181" y="4808309"/>
            <a:ext cx="0" cy="35814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02" name="Connettore 1 201"/>
          <p:cNvCxnSpPr>
            <a:stCxn id="199" idx="3"/>
          </p:cNvCxnSpPr>
          <p:nvPr/>
        </p:nvCxnSpPr>
        <p:spPr>
          <a:xfrm>
            <a:off x="7978876" y="5014049"/>
            <a:ext cx="399778"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03" name="Connettore 2 202"/>
          <p:cNvCxnSpPr>
            <a:stCxn id="199" idx="1"/>
            <a:endCxn id="197" idx="3"/>
          </p:cNvCxnSpPr>
          <p:nvPr/>
        </p:nvCxnSpPr>
        <p:spPr>
          <a:xfrm flipH="1" flipV="1">
            <a:off x="4425829" y="5014048"/>
            <a:ext cx="2912399" cy="1"/>
          </a:xfrm>
          <a:prstGeom prst="straightConnector1">
            <a:avLst/>
          </a:prstGeom>
          <a:ln w="9525">
            <a:solidFill>
              <a:schemeClr val="tx1"/>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204" name="Connettore 4 203"/>
          <p:cNvCxnSpPr>
            <a:stCxn id="196" idx="2"/>
            <a:endCxn id="197" idx="1"/>
          </p:cNvCxnSpPr>
          <p:nvPr/>
        </p:nvCxnSpPr>
        <p:spPr>
          <a:xfrm rot="16200000" flipH="1">
            <a:off x="3507088" y="4764471"/>
            <a:ext cx="174620" cy="32453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05" name="Ovale 204"/>
          <p:cNvSpPr/>
          <p:nvPr/>
        </p:nvSpPr>
        <p:spPr>
          <a:xfrm>
            <a:off x="3098431" y="491621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p>
        </p:txBody>
      </p:sp>
    </p:spTree>
    <p:extLst>
      <p:ext uri="{BB962C8B-B14F-4D97-AF65-F5344CB8AC3E}">
        <p14:creationId xmlns:p14="http://schemas.microsoft.com/office/powerpoint/2010/main" val="429075877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5767</TotalTime>
  <Words>677</Words>
  <Application>Microsoft Macintosh PowerPoint</Application>
  <PresentationFormat>Personalizzato</PresentationFormat>
  <Paragraphs>129</Paragraphs>
  <Slides>2</Slides>
  <Notes>2</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Martina Oppedisano</dc:creator>
  <cp:lastModifiedBy>Martina Oppedisano</cp:lastModifiedBy>
  <cp:revision>136</cp:revision>
  <dcterms:created xsi:type="dcterms:W3CDTF">2014-05-22T21:39:30Z</dcterms:created>
  <dcterms:modified xsi:type="dcterms:W3CDTF">2014-12-03T12:01:30Z</dcterms:modified>
</cp:coreProperties>
</file>