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399588" cy="683895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1792" y="2928"/>
      </p:cViewPr>
      <p:guideLst>
        <p:guide orient="horz" pos="2154"/>
        <p:guide pos="29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D390D-8427-3341-9D0D-9600AC1877AB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685800"/>
            <a:ext cx="4711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E180D-E1B7-3B48-BE1E-7C65E97A33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928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73150" y="685800"/>
            <a:ext cx="47117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E180D-E1B7-3B48-BE1E-7C65E97A334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577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73150" y="685800"/>
            <a:ext cx="47117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200" dirty="0" smtClean="0"/>
              <a:t>  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E180D-E1B7-3B48-BE1E-7C65E97A334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25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4969" y="2124511"/>
            <a:ext cx="7989650" cy="146594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9938" y="3875405"/>
            <a:ext cx="6579712" cy="17477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91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49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977889" y="273879"/>
            <a:ext cx="2165496" cy="5835271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1404" y="273879"/>
            <a:ext cx="6339826" cy="5835271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95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6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503" y="4394663"/>
            <a:ext cx="7989650" cy="13582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2503" y="2898640"/>
            <a:ext cx="7989650" cy="14960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993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1407" y="1595759"/>
            <a:ext cx="4252661" cy="4513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0728" y="1595759"/>
            <a:ext cx="4252661" cy="4513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42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3" y="273876"/>
            <a:ext cx="8459629" cy="113982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82" y="1530849"/>
            <a:ext cx="4153117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9982" y="2168835"/>
            <a:ext cx="4153117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74862" y="1530849"/>
            <a:ext cx="4154748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74862" y="2168835"/>
            <a:ext cx="4154748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00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75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011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1" y="272292"/>
            <a:ext cx="3092400" cy="11588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74981" y="272296"/>
            <a:ext cx="5254631" cy="58368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9981" y="1431117"/>
            <a:ext cx="3092400" cy="46780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15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2388" y="4787265"/>
            <a:ext cx="5639753" cy="5651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42388" y="611073"/>
            <a:ext cx="5639753" cy="4103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42388" y="5352429"/>
            <a:ext cx="5639753" cy="802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260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9983" y="273876"/>
            <a:ext cx="8459629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83" y="1595759"/>
            <a:ext cx="8459629" cy="451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69983" y="6338698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272A5-DE92-884F-8D8B-9AE76DC2D951}" type="datetimeFigureOut">
              <a:rPr lang="it-IT" smtClean="0"/>
              <a:t>27/11/14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11526" y="6338698"/>
            <a:ext cx="2976536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736375" y="6338698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EED63-548F-A04C-A0FD-CFF61016B0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78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asellaDiTesto 33"/>
          <p:cNvSpPr txBox="1"/>
          <p:nvPr/>
        </p:nvSpPr>
        <p:spPr>
          <a:xfrm>
            <a:off x="397757" y="1908386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Il Comitato Direttivo Centrale approva il bando, il capitolato d’appalto e la relativa documentazione e</a:t>
            </a:r>
            <a:r>
              <a:rPr lang="it-IT" sz="900" dirty="0"/>
              <a:t> </a:t>
            </a:r>
            <a:r>
              <a:rPr lang="it-IT" sz="900" dirty="0" smtClean="0"/>
              <a:t>dà mandato all’Ufficio Richiedente il</a:t>
            </a:r>
            <a:r>
              <a:rPr lang="it-IT" sz="900" dirty="0"/>
              <a:t> </a:t>
            </a:r>
            <a:r>
              <a:rPr lang="it-IT" sz="900" dirty="0" smtClean="0"/>
              <a:t>servizio a procedere.</a:t>
            </a:r>
            <a:endParaRPr lang="it-IT" sz="900" dirty="0" smtClean="0">
              <a:solidFill>
                <a:srgbClr val="C0504D"/>
              </a:solidFill>
            </a:endParaRPr>
          </a:p>
        </p:txBody>
      </p:sp>
      <p:sp>
        <p:nvSpPr>
          <p:cNvPr id="171" name="CasellaDiTesto 170"/>
          <p:cNvSpPr txBox="1"/>
          <p:nvPr/>
        </p:nvSpPr>
        <p:spPr>
          <a:xfrm>
            <a:off x="3022146" y="3620493"/>
            <a:ext cx="835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IMPRESE CONCORRENTI</a:t>
            </a:r>
            <a:endParaRPr lang="it-IT" sz="700" b="1" dirty="0"/>
          </a:p>
        </p:txBody>
      </p:sp>
      <p:sp>
        <p:nvSpPr>
          <p:cNvPr id="80" name="CasellaDiTesto 79"/>
          <p:cNvSpPr txBox="1"/>
          <p:nvPr/>
        </p:nvSpPr>
        <p:spPr>
          <a:xfrm>
            <a:off x="3448933" y="906171"/>
            <a:ext cx="940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Per importi superiori</a:t>
            </a:r>
          </a:p>
          <a:p>
            <a:pPr algn="ctr"/>
            <a:r>
              <a:rPr lang="it-IT" sz="700" dirty="0"/>
              <a:t>a</a:t>
            </a:r>
            <a:r>
              <a:rPr lang="it-IT" sz="700" dirty="0" smtClean="0"/>
              <a:t> 200.000 Euro</a:t>
            </a:r>
            <a:endParaRPr lang="it-IT" sz="700" dirty="0"/>
          </a:p>
        </p:txBody>
      </p:sp>
      <p:sp>
        <p:nvSpPr>
          <p:cNvPr id="46" name="Documento 45"/>
          <p:cNvSpPr/>
          <p:nvPr/>
        </p:nvSpPr>
        <p:spPr>
          <a:xfrm>
            <a:off x="3919202" y="1672170"/>
            <a:ext cx="706776" cy="341202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1"/>
          <a:lstStyle/>
          <a:p>
            <a:pPr algn="ctr"/>
            <a:r>
              <a:rPr lang="it-IT" sz="800" dirty="0" smtClean="0"/>
              <a:t>CAPITOLATO.</a:t>
            </a:r>
            <a:endParaRPr lang="it-IT" sz="800" dirty="0"/>
          </a:p>
        </p:txBody>
      </p:sp>
      <p:sp>
        <p:nvSpPr>
          <p:cNvPr id="13" name="Titolo 1"/>
          <p:cNvSpPr>
            <a:spLocks noGrp="1"/>
          </p:cNvSpPr>
          <p:nvPr>
            <p:ph type="ctrTitle"/>
          </p:nvPr>
        </p:nvSpPr>
        <p:spPr>
          <a:xfrm>
            <a:off x="3063902" y="470483"/>
            <a:ext cx="2407699" cy="421795"/>
          </a:xfrm>
        </p:spPr>
        <p:txBody>
          <a:bodyPr>
            <a:normAutofit/>
          </a:bodyPr>
          <a:lstStyle/>
          <a:p>
            <a:r>
              <a:rPr lang="it-IT" sz="1200" b="1" dirty="0" smtClean="0">
                <a:solidFill>
                  <a:srgbClr val="000000"/>
                </a:solidFill>
              </a:rPr>
              <a:t>Ufficio Richiedente l’Acquisto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14" name="Connettore 1 13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ale 14"/>
          <p:cNvSpPr/>
          <p:nvPr/>
        </p:nvSpPr>
        <p:spPr>
          <a:xfrm>
            <a:off x="164398" y="98209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cxnSp>
        <p:nvCxnSpPr>
          <p:cNvPr id="16" name="Connettore 1 15"/>
          <p:cNvCxnSpPr/>
          <p:nvPr/>
        </p:nvCxnSpPr>
        <p:spPr>
          <a:xfrm>
            <a:off x="119602" y="467332"/>
            <a:ext cx="1" cy="637161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flipH="1">
            <a:off x="9314520" y="470483"/>
            <a:ext cx="1" cy="636846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9" name="Immagine 18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sp>
        <p:nvSpPr>
          <p:cNvPr id="20" name="Processo 19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97757" y="1017726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Nel caso di acquisti per importi superiori a 200.000 Euro occorre indire un bando aperto. </a:t>
            </a:r>
            <a:r>
              <a:rPr lang="it-IT" sz="900" dirty="0"/>
              <a:t>L</a:t>
            </a:r>
            <a:r>
              <a:rPr lang="it-IT" sz="900" dirty="0" smtClean="0"/>
              <a:t>’Ufficio Richiedente l’acquisto elabora il bando, il capitolato d’appalto e la documentazione necessaria e trasmette il tutto al Comitato Direttivo Centrale.</a:t>
            </a:r>
          </a:p>
        </p:txBody>
      </p:sp>
      <p:cxnSp>
        <p:nvCxnSpPr>
          <p:cNvPr id="22" name="Connettore 1 21"/>
          <p:cNvCxnSpPr/>
          <p:nvPr/>
        </p:nvCxnSpPr>
        <p:spPr>
          <a:xfrm>
            <a:off x="3053300" y="473683"/>
            <a:ext cx="10648" cy="636526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02. PROCESSO “BANDO GARA SOPRA </a:t>
            </a:r>
            <a:r>
              <a:rPr lang="it-IT" sz="1400" b="1" dirty="0">
                <a:solidFill>
                  <a:srgbClr val="000000"/>
                </a:solidFill>
              </a:rPr>
              <a:t>SOGLIA</a:t>
            </a:r>
            <a:r>
              <a:rPr lang="it-IT" sz="1400" b="1" dirty="0" smtClean="0">
                <a:solidFill>
                  <a:srgbClr val="000000"/>
                </a:solidFill>
              </a:rPr>
              <a:t>: SELEZIONE </a:t>
            </a:r>
            <a:r>
              <a:rPr lang="it-IT" sz="1400" b="1" dirty="0">
                <a:solidFill>
                  <a:srgbClr val="000000"/>
                </a:solidFill>
              </a:rPr>
              <a:t>FORNITORI E VALUTAZIONE CONFORMITÁ”</a:t>
            </a:r>
          </a:p>
        </p:txBody>
      </p:sp>
      <p:cxnSp>
        <p:nvCxnSpPr>
          <p:cNvPr id="24" name="Connettore 1 23"/>
          <p:cNvCxnSpPr/>
          <p:nvPr/>
        </p:nvCxnSpPr>
        <p:spPr>
          <a:xfrm>
            <a:off x="5471600" y="473683"/>
            <a:ext cx="10648" cy="636526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7333200" y="470483"/>
            <a:ext cx="10648" cy="636846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itolo 1"/>
          <p:cNvSpPr txBox="1">
            <a:spLocks/>
          </p:cNvSpPr>
          <p:nvPr/>
        </p:nvSpPr>
        <p:spPr>
          <a:xfrm>
            <a:off x="5331900" y="482962"/>
            <a:ext cx="2138948" cy="407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Comitato Direttivo Centrale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29" name="Titolo 1"/>
          <p:cNvSpPr txBox="1">
            <a:spLocks/>
          </p:cNvSpPr>
          <p:nvPr/>
        </p:nvSpPr>
        <p:spPr>
          <a:xfrm>
            <a:off x="7273999" y="470483"/>
            <a:ext cx="2097670" cy="423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Commissione Giudicatrice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164398" y="187275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35" name="Ovale 34"/>
          <p:cNvSpPr/>
          <p:nvPr/>
        </p:nvSpPr>
        <p:spPr>
          <a:xfrm>
            <a:off x="164398" y="365710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36" name="CasellaDiTesto 35"/>
          <p:cNvSpPr txBox="1"/>
          <p:nvPr/>
        </p:nvSpPr>
        <p:spPr>
          <a:xfrm>
            <a:off x="397757" y="3686386"/>
            <a:ext cx="2688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Una volta pubblicato il bando, l’Ufficio Referente riceve eventuali richieste di chiarimento da parte delle imprese potenzialmente concorrenti. </a:t>
            </a:r>
          </a:p>
          <a:p>
            <a:pPr algn="just"/>
            <a:r>
              <a:rPr lang="it-IT" sz="900" dirty="0" smtClean="0"/>
              <a:t>Qualora le risposte ai chiarimenti comportino il venir meno dell’imparzialità esse vengono pubblicate sul sito internet.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397755" y="2658615"/>
            <a:ext cx="2688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L’Ufficio Referente, quindi, pubblica il bando sul sito internet del CAI, sulla Gazzetta Ufficiale della Repubblica Italiana e sulla Gazzetta Ufficiale della Comunità Europea; inoltre pubblica un estratto del bando su due quotidiani nazionali e su due quotidiani locali.</a:t>
            </a:r>
          </a:p>
        </p:txBody>
      </p:sp>
      <p:sp>
        <p:nvSpPr>
          <p:cNvPr id="40" name="Ovale 39"/>
          <p:cNvSpPr/>
          <p:nvPr/>
        </p:nvSpPr>
        <p:spPr>
          <a:xfrm>
            <a:off x="164398" y="262576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3</a:t>
            </a:r>
            <a:endParaRPr lang="it-IT" sz="800" b="1" dirty="0" smtClean="0"/>
          </a:p>
        </p:txBody>
      </p:sp>
      <p:sp>
        <p:nvSpPr>
          <p:cNvPr id="43" name="Processo 42"/>
          <p:cNvSpPr/>
          <p:nvPr/>
        </p:nvSpPr>
        <p:spPr>
          <a:xfrm>
            <a:off x="4419601" y="1026545"/>
            <a:ext cx="885467" cy="302724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INDIZIONE DI GARA PUBBLICA</a:t>
            </a:r>
            <a:endParaRPr lang="it-IT" sz="800" dirty="0"/>
          </a:p>
        </p:txBody>
      </p:sp>
      <p:sp>
        <p:nvSpPr>
          <p:cNvPr id="44" name="Ovale 43"/>
          <p:cNvSpPr/>
          <p:nvPr/>
        </p:nvSpPr>
        <p:spPr>
          <a:xfrm>
            <a:off x="3158099" y="1007494"/>
            <a:ext cx="384499" cy="353525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800" b="1" dirty="0" smtClean="0"/>
          </a:p>
        </p:txBody>
      </p:sp>
      <p:sp>
        <p:nvSpPr>
          <p:cNvPr id="45" name="Documento 44"/>
          <p:cNvSpPr/>
          <p:nvPr/>
        </p:nvSpPr>
        <p:spPr>
          <a:xfrm>
            <a:off x="4009703" y="1856937"/>
            <a:ext cx="658444" cy="32258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BANDO</a:t>
            </a:r>
            <a:endParaRPr lang="it-IT" sz="800" dirty="0"/>
          </a:p>
        </p:txBody>
      </p:sp>
      <p:sp>
        <p:nvSpPr>
          <p:cNvPr id="50" name="Processo 49"/>
          <p:cNvSpPr/>
          <p:nvPr/>
        </p:nvSpPr>
        <p:spPr>
          <a:xfrm>
            <a:off x="6496049" y="2306520"/>
            <a:ext cx="803349" cy="262465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APPROVAZIONE</a:t>
            </a:r>
            <a:endParaRPr lang="it-IT" sz="800" dirty="0"/>
          </a:p>
        </p:txBody>
      </p:sp>
      <p:sp>
        <p:nvSpPr>
          <p:cNvPr id="51" name="Processo 50"/>
          <p:cNvSpPr/>
          <p:nvPr/>
        </p:nvSpPr>
        <p:spPr>
          <a:xfrm>
            <a:off x="4490902" y="2668769"/>
            <a:ext cx="857951" cy="266492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PUBBLICAZIONE BANDO</a:t>
            </a:r>
            <a:endParaRPr lang="it-IT" sz="800" dirty="0"/>
          </a:p>
        </p:txBody>
      </p:sp>
      <p:sp>
        <p:nvSpPr>
          <p:cNvPr id="52" name="Processo 51"/>
          <p:cNvSpPr/>
          <p:nvPr/>
        </p:nvSpPr>
        <p:spPr>
          <a:xfrm>
            <a:off x="4484552" y="3130179"/>
            <a:ext cx="870697" cy="376765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PUBBLICAZIONE ESTRATTO BANDO</a:t>
            </a:r>
            <a:endParaRPr lang="it-IT" sz="800" dirty="0"/>
          </a:p>
        </p:txBody>
      </p:sp>
      <p:sp>
        <p:nvSpPr>
          <p:cNvPr id="53" name="Processo 52"/>
          <p:cNvSpPr/>
          <p:nvPr/>
        </p:nvSpPr>
        <p:spPr>
          <a:xfrm>
            <a:off x="3851671" y="3699899"/>
            <a:ext cx="841875" cy="296371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RICHIESTE  DI CHIARIMENTO</a:t>
            </a:r>
            <a:endParaRPr lang="it-IT" sz="800" dirty="0"/>
          </a:p>
        </p:txBody>
      </p:sp>
      <p:sp>
        <p:nvSpPr>
          <p:cNvPr id="64" name="Processo 63"/>
          <p:cNvSpPr/>
          <p:nvPr/>
        </p:nvSpPr>
        <p:spPr>
          <a:xfrm>
            <a:off x="4568825" y="4456047"/>
            <a:ext cx="715450" cy="320493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RISPOSTA SUL SITO</a:t>
            </a:r>
            <a:endParaRPr lang="it-IT" sz="800" dirty="0"/>
          </a:p>
        </p:txBody>
      </p:sp>
      <p:sp>
        <p:nvSpPr>
          <p:cNvPr id="66" name="Documento multiplo 65"/>
          <p:cNvSpPr/>
          <p:nvPr/>
        </p:nvSpPr>
        <p:spPr>
          <a:xfrm>
            <a:off x="3923357" y="4913450"/>
            <a:ext cx="635000" cy="392188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it-IT" sz="800" dirty="0" smtClean="0"/>
              <a:t>OFFERTE</a:t>
            </a:r>
            <a:endParaRPr lang="it-IT" sz="800" dirty="0"/>
          </a:p>
        </p:txBody>
      </p:sp>
      <p:sp>
        <p:nvSpPr>
          <p:cNvPr id="67" name="Processo 66"/>
          <p:cNvSpPr/>
          <p:nvPr/>
        </p:nvSpPr>
        <p:spPr>
          <a:xfrm>
            <a:off x="5543555" y="5648192"/>
            <a:ext cx="837842" cy="392044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NOMINA COMMISSIONE GIUDICATRICE</a:t>
            </a:r>
            <a:endParaRPr lang="it-IT" sz="800" dirty="0"/>
          </a:p>
        </p:txBody>
      </p:sp>
      <p:cxnSp>
        <p:nvCxnSpPr>
          <p:cNvPr id="82" name="Connettore 4 81"/>
          <p:cNvCxnSpPr>
            <a:stCxn id="104" idx="1"/>
            <a:endCxn id="46" idx="0"/>
          </p:cNvCxnSpPr>
          <p:nvPr/>
        </p:nvCxnSpPr>
        <p:spPr>
          <a:xfrm rot="10800000" flipV="1">
            <a:off x="4272591" y="1545364"/>
            <a:ext cx="463261" cy="126806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2 87"/>
          <p:cNvCxnSpPr>
            <a:stCxn id="44" idx="6"/>
            <a:endCxn id="43" idx="1"/>
          </p:cNvCxnSpPr>
          <p:nvPr/>
        </p:nvCxnSpPr>
        <p:spPr>
          <a:xfrm flipV="1">
            <a:off x="3542598" y="1177907"/>
            <a:ext cx="877003" cy="635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4 97"/>
          <p:cNvCxnSpPr>
            <a:stCxn id="50" idx="0"/>
            <a:endCxn id="110" idx="3"/>
          </p:cNvCxnSpPr>
          <p:nvPr/>
        </p:nvCxnSpPr>
        <p:spPr>
          <a:xfrm rot="16200000" flipV="1">
            <a:off x="6499521" y="1908317"/>
            <a:ext cx="218863" cy="577544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CasellaDiTesto 100"/>
          <p:cNvSpPr txBox="1"/>
          <p:nvPr/>
        </p:nvSpPr>
        <p:spPr>
          <a:xfrm>
            <a:off x="3208901" y="1346416"/>
            <a:ext cx="1118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Per importi inferiori</a:t>
            </a:r>
          </a:p>
          <a:p>
            <a:pPr algn="ctr"/>
            <a:r>
              <a:rPr lang="it-IT" sz="700" dirty="0"/>
              <a:t>a</a:t>
            </a:r>
            <a:r>
              <a:rPr lang="it-IT" sz="700" dirty="0" smtClean="0"/>
              <a:t> 200.000 </a:t>
            </a:r>
            <a:r>
              <a:rPr lang="it-IT" sz="700" dirty="0"/>
              <a:t>E</a:t>
            </a:r>
            <a:r>
              <a:rPr lang="it-IT" sz="700" dirty="0" smtClean="0"/>
              <a:t>uro</a:t>
            </a:r>
            <a:endParaRPr lang="it-IT" sz="700" dirty="0"/>
          </a:p>
        </p:txBody>
      </p:sp>
      <p:cxnSp>
        <p:nvCxnSpPr>
          <p:cNvPr id="106" name="Connettore 2 105"/>
          <p:cNvCxnSpPr>
            <a:stCxn id="44" idx="4"/>
            <a:endCxn id="113" idx="0"/>
          </p:cNvCxnSpPr>
          <p:nvPr/>
        </p:nvCxnSpPr>
        <p:spPr>
          <a:xfrm>
            <a:off x="3350349" y="1361019"/>
            <a:ext cx="5628" cy="30565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asellaDiTesto 112"/>
          <p:cNvSpPr txBox="1"/>
          <p:nvPr/>
        </p:nvSpPr>
        <p:spPr>
          <a:xfrm>
            <a:off x="2933701" y="1666671"/>
            <a:ext cx="844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PROCESSI</a:t>
            </a:r>
          </a:p>
          <a:p>
            <a:pPr algn="ctr"/>
            <a:r>
              <a:rPr lang="it-IT" sz="700" b="1" dirty="0" smtClean="0"/>
              <a:t>3 - 4</a:t>
            </a:r>
            <a:endParaRPr lang="it-IT" sz="700" b="1" dirty="0"/>
          </a:p>
        </p:txBody>
      </p:sp>
      <p:cxnSp>
        <p:nvCxnSpPr>
          <p:cNvPr id="139" name="Connettore 4 138"/>
          <p:cNvCxnSpPr>
            <a:stCxn id="50" idx="2"/>
            <a:endCxn id="51" idx="3"/>
          </p:cNvCxnSpPr>
          <p:nvPr/>
        </p:nvCxnSpPr>
        <p:spPr>
          <a:xfrm rot="5400000">
            <a:off x="6006774" y="1911065"/>
            <a:ext cx="233030" cy="1548871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/>
          <p:nvPr/>
        </p:nvSpPr>
        <p:spPr>
          <a:xfrm>
            <a:off x="3919201" y="2633061"/>
            <a:ext cx="8357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su </a:t>
            </a:r>
            <a:endParaRPr lang="it-IT" sz="700" dirty="0"/>
          </a:p>
        </p:txBody>
      </p:sp>
      <p:cxnSp>
        <p:nvCxnSpPr>
          <p:cNvPr id="146" name="Connettore 1 145"/>
          <p:cNvCxnSpPr>
            <a:stCxn id="256" idx="3"/>
            <a:endCxn id="51" idx="1"/>
          </p:cNvCxnSpPr>
          <p:nvPr/>
        </p:nvCxnSpPr>
        <p:spPr>
          <a:xfrm>
            <a:off x="4165600" y="2798961"/>
            <a:ext cx="325302" cy="3054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CasellaDiTesto 156"/>
          <p:cNvSpPr txBox="1"/>
          <p:nvPr/>
        </p:nvSpPr>
        <p:spPr>
          <a:xfrm>
            <a:off x="3919201" y="3150973"/>
            <a:ext cx="8357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su</a:t>
            </a:r>
            <a:endParaRPr lang="it-IT" sz="700" dirty="0"/>
          </a:p>
        </p:txBody>
      </p:sp>
      <p:cxnSp>
        <p:nvCxnSpPr>
          <p:cNvPr id="158" name="Connettore 1 157"/>
          <p:cNvCxnSpPr>
            <a:stCxn id="257" idx="3"/>
            <a:endCxn id="52" idx="1"/>
          </p:cNvCxnSpPr>
          <p:nvPr/>
        </p:nvCxnSpPr>
        <p:spPr>
          <a:xfrm flipV="1">
            <a:off x="4139234" y="3318562"/>
            <a:ext cx="345318" cy="144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1 160"/>
          <p:cNvCxnSpPr>
            <a:stCxn id="52" idx="0"/>
            <a:endCxn id="51" idx="2"/>
          </p:cNvCxnSpPr>
          <p:nvPr/>
        </p:nvCxnSpPr>
        <p:spPr>
          <a:xfrm flipH="1" flipV="1">
            <a:off x="4919878" y="2935261"/>
            <a:ext cx="23" cy="19491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Ovale 163"/>
          <p:cNvSpPr/>
          <p:nvPr/>
        </p:nvSpPr>
        <p:spPr>
          <a:xfrm>
            <a:off x="4188869" y="289153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3</a:t>
            </a:r>
            <a:endParaRPr lang="it-IT" sz="800" b="1" dirty="0" smtClean="0"/>
          </a:p>
        </p:txBody>
      </p:sp>
      <p:cxnSp>
        <p:nvCxnSpPr>
          <p:cNvPr id="167" name="Connettore 1 166"/>
          <p:cNvCxnSpPr/>
          <p:nvPr/>
        </p:nvCxnSpPr>
        <p:spPr>
          <a:xfrm flipH="1">
            <a:off x="3063950" y="3886128"/>
            <a:ext cx="706005" cy="427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" name="Connettore 1 167"/>
          <p:cNvCxnSpPr/>
          <p:nvPr/>
        </p:nvCxnSpPr>
        <p:spPr>
          <a:xfrm flipV="1">
            <a:off x="3776303" y="3649099"/>
            <a:ext cx="0" cy="329104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6" name="Ovale 185"/>
          <p:cNvSpPr/>
          <p:nvPr/>
        </p:nvSpPr>
        <p:spPr>
          <a:xfrm>
            <a:off x="4079554" y="4095674"/>
            <a:ext cx="384499" cy="353525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800" b="1" dirty="0" smtClean="0"/>
          </a:p>
        </p:txBody>
      </p:sp>
      <p:cxnSp>
        <p:nvCxnSpPr>
          <p:cNvPr id="187" name="Connettore 1 186"/>
          <p:cNvCxnSpPr>
            <a:stCxn id="186" idx="0"/>
            <a:endCxn id="53" idx="2"/>
          </p:cNvCxnSpPr>
          <p:nvPr/>
        </p:nvCxnSpPr>
        <p:spPr>
          <a:xfrm flipV="1">
            <a:off x="4271804" y="3996270"/>
            <a:ext cx="805" cy="99404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4 191"/>
          <p:cNvCxnSpPr>
            <a:stCxn id="186" idx="6"/>
            <a:endCxn id="64" idx="0"/>
          </p:cNvCxnSpPr>
          <p:nvPr/>
        </p:nvCxnSpPr>
        <p:spPr>
          <a:xfrm>
            <a:off x="4464053" y="4272437"/>
            <a:ext cx="462497" cy="183610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8" name="CasellaDiTesto 207"/>
          <p:cNvSpPr txBox="1"/>
          <p:nvPr/>
        </p:nvSpPr>
        <p:spPr>
          <a:xfrm>
            <a:off x="4390196" y="4002040"/>
            <a:ext cx="922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Se potrebbe venir meno l’imparzialità</a:t>
            </a:r>
            <a:endParaRPr lang="it-IT" sz="700" dirty="0"/>
          </a:p>
        </p:txBody>
      </p:sp>
      <p:sp>
        <p:nvSpPr>
          <p:cNvPr id="210" name="Ovale 209"/>
          <p:cNvSpPr/>
          <p:nvPr/>
        </p:nvSpPr>
        <p:spPr>
          <a:xfrm>
            <a:off x="3298229" y="393269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256" name="Processo 255"/>
          <p:cNvSpPr/>
          <p:nvPr/>
        </p:nvSpPr>
        <p:spPr>
          <a:xfrm>
            <a:off x="3097548" y="2638467"/>
            <a:ext cx="1068052" cy="320987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700" dirty="0" smtClean="0"/>
              <a:t>Sito internet del CAI</a:t>
            </a:r>
            <a:endParaRPr lang="it-IT" sz="700" dirty="0"/>
          </a:p>
          <a:p>
            <a:pPr algn="ctr"/>
            <a:r>
              <a:rPr lang="it-IT" sz="700" dirty="0" smtClean="0"/>
              <a:t>Gazzetta Ufficiale R.I.</a:t>
            </a:r>
          </a:p>
          <a:p>
            <a:pPr algn="ctr"/>
            <a:r>
              <a:rPr lang="it-IT" sz="700" dirty="0" smtClean="0"/>
              <a:t>Gazzetta Ufficiale C.E</a:t>
            </a:r>
            <a:endParaRPr lang="it-IT" sz="700" dirty="0"/>
          </a:p>
        </p:txBody>
      </p:sp>
      <p:sp>
        <p:nvSpPr>
          <p:cNvPr id="257" name="Processo 256"/>
          <p:cNvSpPr/>
          <p:nvPr/>
        </p:nvSpPr>
        <p:spPr>
          <a:xfrm>
            <a:off x="3115744" y="3182723"/>
            <a:ext cx="1023490" cy="27196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700" dirty="0" smtClean="0"/>
              <a:t>2 </a:t>
            </a:r>
            <a:r>
              <a:rPr lang="it-IT" sz="700" dirty="0"/>
              <a:t>Quotidiani </a:t>
            </a:r>
            <a:r>
              <a:rPr lang="it-IT" sz="700" dirty="0" smtClean="0"/>
              <a:t>Nazionali</a:t>
            </a:r>
          </a:p>
          <a:p>
            <a:pPr algn="ctr"/>
            <a:r>
              <a:rPr lang="it-IT" sz="700" dirty="0" smtClean="0"/>
              <a:t> </a:t>
            </a:r>
            <a:r>
              <a:rPr lang="it-IT" sz="700" dirty="0"/>
              <a:t>2 Quotidiani Locali</a:t>
            </a:r>
          </a:p>
        </p:txBody>
      </p:sp>
      <p:sp>
        <p:nvSpPr>
          <p:cNvPr id="274" name="Ovale 273"/>
          <p:cNvSpPr/>
          <p:nvPr/>
        </p:nvSpPr>
        <p:spPr>
          <a:xfrm>
            <a:off x="5118029" y="1512311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sp>
        <p:nvSpPr>
          <p:cNvPr id="277" name="Ovale 276"/>
          <p:cNvSpPr/>
          <p:nvPr/>
        </p:nvSpPr>
        <p:spPr>
          <a:xfrm>
            <a:off x="6995171" y="196800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cxnSp>
        <p:nvCxnSpPr>
          <p:cNvPr id="287" name="Connettore 1 286"/>
          <p:cNvCxnSpPr>
            <a:stCxn id="104" idx="0"/>
            <a:endCxn id="43" idx="2"/>
          </p:cNvCxnSpPr>
          <p:nvPr/>
        </p:nvCxnSpPr>
        <p:spPr>
          <a:xfrm flipV="1">
            <a:off x="4861623" y="1329269"/>
            <a:ext cx="712" cy="114919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0" name="Processo 289"/>
          <p:cNvSpPr/>
          <p:nvPr/>
        </p:nvSpPr>
        <p:spPr>
          <a:xfrm>
            <a:off x="5873750" y="6213411"/>
            <a:ext cx="1343099" cy="27196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700" dirty="0" smtClean="0"/>
              <a:t>Presidente: Direttore</a:t>
            </a:r>
          </a:p>
          <a:p>
            <a:pPr algn="ctr"/>
            <a:r>
              <a:rPr lang="it-IT" sz="700" dirty="0" smtClean="0"/>
              <a:t>Componenti: interni e/o esterni</a:t>
            </a:r>
            <a:endParaRPr lang="it-IT" sz="700" dirty="0"/>
          </a:p>
        </p:txBody>
      </p:sp>
      <p:sp>
        <p:nvSpPr>
          <p:cNvPr id="292" name="CasellaDiTesto 291"/>
          <p:cNvSpPr txBox="1"/>
          <p:nvPr/>
        </p:nvSpPr>
        <p:spPr>
          <a:xfrm>
            <a:off x="3080399" y="4818200"/>
            <a:ext cx="758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IMPRESE INTERESSATE</a:t>
            </a:r>
            <a:endParaRPr lang="it-IT" sz="700" b="1" dirty="0"/>
          </a:p>
        </p:txBody>
      </p:sp>
      <p:cxnSp>
        <p:nvCxnSpPr>
          <p:cNvPr id="293" name="Connettore 1 292"/>
          <p:cNvCxnSpPr/>
          <p:nvPr/>
        </p:nvCxnSpPr>
        <p:spPr>
          <a:xfrm flipH="1">
            <a:off x="3053899" y="5077486"/>
            <a:ext cx="803949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4" name="Connettore 1 293"/>
          <p:cNvCxnSpPr/>
          <p:nvPr/>
        </p:nvCxnSpPr>
        <p:spPr>
          <a:xfrm flipH="1" flipV="1">
            <a:off x="3857846" y="4866822"/>
            <a:ext cx="2" cy="480341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1" name="Ovale 300"/>
          <p:cNvSpPr/>
          <p:nvPr/>
        </p:nvSpPr>
        <p:spPr>
          <a:xfrm>
            <a:off x="4604647" y="514502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cxnSp>
        <p:nvCxnSpPr>
          <p:cNvPr id="302" name="Connettore 4 301"/>
          <p:cNvCxnSpPr>
            <a:stCxn id="67" idx="0"/>
          </p:cNvCxnSpPr>
          <p:nvPr/>
        </p:nvCxnSpPr>
        <p:spPr>
          <a:xfrm rot="16200000" flipV="1">
            <a:off x="4833106" y="4518821"/>
            <a:ext cx="147936" cy="2110805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4 304"/>
          <p:cNvCxnSpPr>
            <a:stCxn id="67" idx="3"/>
            <a:endCxn id="290" idx="0"/>
          </p:cNvCxnSpPr>
          <p:nvPr/>
        </p:nvCxnSpPr>
        <p:spPr>
          <a:xfrm>
            <a:off x="6381397" y="5844214"/>
            <a:ext cx="163903" cy="369197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8" name="CasellaDiTesto 307"/>
          <p:cNvSpPr txBox="1"/>
          <p:nvPr/>
        </p:nvSpPr>
        <p:spPr>
          <a:xfrm>
            <a:off x="5789003" y="6033668"/>
            <a:ext cx="92265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Formata da</a:t>
            </a:r>
            <a:endParaRPr lang="it-IT" sz="700" dirty="0"/>
          </a:p>
        </p:txBody>
      </p:sp>
      <p:cxnSp>
        <p:nvCxnSpPr>
          <p:cNvPr id="327" name="Connettore 4 326"/>
          <p:cNvCxnSpPr>
            <a:stCxn id="66" idx="3"/>
            <a:endCxn id="134" idx="0"/>
          </p:cNvCxnSpPr>
          <p:nvPr/>
        </p:nvCxnSpPr>
        <p:spPr>
          <a:xfrm>
            <a:off x="4558357" y="5109544"/>
            <a:ext cx="4374386" cy="1206729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1 120"/>
          <p:cNvCxnSpPr/>
          <p:nvPr/>
        </p:nvCxnSpPr>
        <p:spPr>
          <a:xfrm>
            <a:off x="3135482" y="2639565"/>
            <a:ext cx="0" cy="332589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4" name="Connettore 1 123"/>
          <p:cNvCxnSpPr/>
          <p:nvPr/>
        </p:nvCxnSpPr>
        <p:spPr>
          <a:xfrm>
            <a:off x="4131180" y="2639565"/>
            <a:ext cx="0" cy="332589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9" name="Connettore 1 128"/>
          <p:cNvCxnSpPr/>
          <p:nvPr/>
        </p:nvCxnSpPr>
        <p:spPr>
          <a:xfrm>
            <a:off x="3148746" y="3178465"/>
            <a:ext cx="0" cy="28403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1" name="Connettore 1 130"/>
          <p:cNvCxnSpPr/>
          <p:nvPr/>
        </p:nvCxnSpPr>
        <p:spPr>
          <a:xfrm>
            <a:off x="4107198" y="3178465"/>
            <a:ext cx="0" cy="28403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2" name="Connettore 1 131"/>
          <p:cNvCxnSpPr/>
          <p:nvPr/>
        </p:nvCxnSpPr>
        <p:spPr>
          <a:xfrm>
            <a:off x="5908411" y="6210043"/>
            <a:ext cx="0" cy="28403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3" name="Connettore 1 132"/>
          <p:cNvCxnSpPr/>
          <p:nvPr/>
        </p:nvCxnSpPr>
        <p:spPr>
          <a:xfrm>
            <a:off x="7187358" y="6210043"/>
            <a:ext cx="0" cy="28403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4" name="Immagine 103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851" y="1444188"/>
            <a:ext cx="251543" cy="202352"/>
          </a:xfrm>
          <a:prstGeom prst="rect">
            <a:avLst/>
          </a:prstGeom>
        </p:spPr>
      </p:pic>
      <p:sp>
        <p:nvSpPr>
          <p:cNvPr id="110" name="Documento 109"/>
          <p:cNvSpPr/>
          <p:nvPr/>
        </p:nvSpPr>
        <p:spPr>
          <a:xfrm>
            <a:off x="5613404" y="1917056"/>
            <a:ext cx="706776" cy="341202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1"/>
          <a:lstStyle/>
          <a:p>
            <a:pPr algn="ctr"/>
            <a:r>
              <a:rPr lang="it-IT" sz="800" dirty="0" smtClean="0"/>
              <a:t>CAPITOLATO.</a:t>
            </a:r>
            <a:endParaRPr lang="it-IT" sz="800" dirty="0"/>
          </a:p>
        </p:txBody>
      </p:sp>
      <p:sp>
        <p:nvSpPr>
          <p:cNvPr id="111" name="Documento 110"/>
          <p:cNvSpPr/>
          <p:nvPr/>
        </p:nvSpPr>
        <p:spPr>
          <a:xfrm>
            <a:off x="5748353" y="2100552"/>
            <a:ext cx="658444" cy="32258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BANDO</a:t>
            </a:r>
            <a:endParaRPr lang="it-IT" sz="800" dirty="0"/>
          </a:p>
        </p:txBody>
      </p:sp>
      <p:cxnSp>
        <p:nvCxnSpPr>
          <p:cNvPr id="120" name="Connettore 4 119"/>
          <p:cNvCxnSpPr>
            <a:stCxn id="46" idx="3"/>
            <a:endCxn id="110" idx="1"/>
          </p:cNvCxnSpPr>
          <p:nvPr/>
        </p:nvCxnSpPr>
        <p:spPr>
          <a:xfrm>
            <a:off x="4625978" y="1842771"/>
            <a:ext cx="987426" cy="244886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Ovale 126"/>
          <p:cNvSpPr/>
          <p:nvPr/>
        </p:nvSpPr>
        <p:spPr>
          <a:xfrm>
            <a:off x="164398" y="557153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6</a:t>
            </a:r>
          </a:p>
        </p:txBody>
      </p:sp>
      <p:sp>
        <p:nvSpPr>
          <p:cNvPr id="128" name="CasellaDiTesto 127"/>
          <p:cNvSpPr txBox="1"/>
          <p:nvPr/>
        </p:nvSpPr>
        <p:spPr>
          <a:xfrm>
            <a:off x="397755" y="5610092"/>
            <a:ext cx="2688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Il Comitato Direttivo Centrale</a:t>
            </a:r>
            <a:r>
              <a:rPr lang="it-IT" sz="900" dirty="0"/>
              <a:t> </a:t>
            </a:r>
            <a:r>
              <a:rPr lang="it-IT" sz="900" dirty="0" smtClean="0"/>
              <a:t>procede con la nomina della Commissione Giudicatrice, il cui Presidente è sempre il Direttore; i componenti, invece, possono essere sia interni sia esterni, laddove internamente manchino le competenze. Le offerte vengono quindi trasmesse alla Commissione Giudicatrice.</a:t>
            </a:r>
          </a:p>
        </p:txBody>
      </p:sp>
      <p:sp>
        <p:nvSpPr>
          <p:cNvPr id="134" name="Documento multiplo 133"/>
          <p:cNvSpPr/>
          <p:nvPr/>
        </p:nvSpPr>
        <p:spPr>
          <a:xfrm>
            <a:off x="8571557" y="6316273"/>
            <a:ext cx="635000" cy="392188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it-IT" sz="800" dirty="0" smtClean="0"/>
              <a:t>OFFERTE</a:t>
            </a:r>
            <a:endParaRPr lang="it-IT" sz="800" dirty="0"/>
          </a:p>
        </p:txBody>
      </p:sp>
      <p:sp>
        <p:nvSpPr>
          <p:cNvPr id="135" name="Ovale 134"/>
          <p:cNvSpPr/>
          <p:nvPr/>
        </p:nvSpPr>
        <p:spPr>
          <a:xfrm>
            <a:off x="6755136" y="570613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6</a:t>
            </a:r>
          </a:p>
        </p:txBody>
      </p:sp>
      <p:cxnSp>
        <p:nvCxnSpPr>
          <p:cNvPr id="136" name="Connettore 1 135"/>
          <p:cNvCxnSpPr/>
          <p:nvPr/>
        </p:nvCxnSpPr>
        <p:spPr>
          <a:xfrm flipV="1">
            <a:off x="8932743" y="6668209"/>
            <a:ext cx="0" cy="189792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254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cxnSp>
        <p:nvCxnSpPr>
          <p:cNvPr id="94" name="Connettore 4 93"/>
          <p:cNvCxnSpPr>
            <a:stCxn id="52" idx="2"/>
          </p:cNvCxnSpPr>
          <p:nvPr/>
        </p:nvCxnSpPr>
        <p:spPr>
          <a:xfrm rot="5400000">
            <a:off x="4273022" y="3003877"/>
            <a:ext cx="143812" cy="1149946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4 99"/>
          <p:cNvCxnSpPr>
            <a:endCxn id="64" idx="1"/>
          </p:cNvCxnSpPr>
          <p:nvPr/>
        </p:nvCxnSpPr>
        <p:spPr>
          <a:xfrm flipV="1">
            <a:off x="3857848" y="4616294"/>
            <a:ext cx="710977" cy="250526"/>
          </a:xfrm>
          <a:prstGeom prst="bentConnector3">
            <a:avLst>
              <a:gd name="adj1" fmla="val -16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Ovale 107"/>
          <p:cNvSpPr/>
          <p:nvPr/>
        </p:nvSpPr>
        <p:spPr>
          <a:xfrm>
            <a:off x="164191" y="468614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sp>
        <p:nvSpPr>
          <p:cNvPr id="109" name="CasellaDiTesto 108"/>
          <p:cNvSpPr txBox="1"/>
          <p:nvPr/>
        </p:nvSpPr>
        <p:spPr>
          <a:xfrm>
            <a:off x="397550" y="4715426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Una volta scaduto il termine di presentazione, non inferiore a 52 giorni dall’invio del bando alla GUCE, l’Ufficio Richiedente il servizio raccoglie le offerte e le relative documentazioni ricevute dalle imprese concorrenti. </a:t>
            </a:r>
          </a:p>
        </p:txBody>
      </p:sp>
      <p:sp>
        <p:nvSpPr>
          <p:cNvPr id="112" name="CasellaDiTesto 111"/>
          <p:cNvSpPr txBox="1"/>
          <p:nvPr/>
        </p:nvSpPr>
        <p:spPr>
          <a:xfrm>
            <a:off x="3012101" y="5064786"/>
            <a:ext cx="922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Scaduto il termine di presentazione</a:t>
            </a:r>
            <a:endParaRPr lang="it-IT" sz="700" dirty="0"/>
          </a:p>
        </p:txBody>
      </p:sp>
      <p:cxnSp>
        <p:nvCxnSpPr>
          <p:cNvPr id="123" name="Connettore 1 122"/>
          <p:cNvCxnSpPr/>
          <p:nvPr/>
        </p:nvCxnSpPr>
        <p:spPr>
          <a:xfrm flipV="1">
            <a:off x="3857849" y="5347164"/>
            <a:ext cx="0" cy="153092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687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asellaDiTesto 134"/>
          <p:cNvSpPr txBox="1"/>
          <p:nvPr/>
        </p:nvSpPr>
        <p:spPr>
          <a:xfrm>
            <a:off x="397757" y="1017726"/>
            <a:ext cx="268834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/>
              <a:t>La Commissione </a:t>
            </a:r>
            <a:r>
              <a:rPr lang="it-IT" sz="900" dirty="0" smtClean="0"/>
              <a:t>Giudicatrice si </a:t>
            </a:r>
            <a:r>
              <a:rPr lang="it-IT" sz="900" dirty="0"/>
              <a:t>riunisce in una prima seduta pubblica (la cui data è indicata nel bando)  per </a:t>
            </a:r>
            <a:r>
              <a:rPr lang="it-IT" sz="900" dirty="0" smtClean="0"/>
              <a:t>l’apertura delle </a:t>
            </a:r>
            <a:r>
              <a:rPr lang="it-IT" sz="900" dirty="0"/>
              <a:t>buste e </a:t>
            </a:r>
            <a:r>
              <a:rPr lang="it-IT" sz="900" dirty="0" smtClean="0"/>
              <a:t>la verifica della </a:t>
            </a:r>
            <a:r>
              <a:rPr lang="it-IT" sz="900" dirty="0"/>
              <a:t>completezza della documentazione; poi in una o più sedute riservate attribuisce punteggi alle imprese </a:t>
            </a:r>
            <a:r>
              <a:rPr lang="it-IT" sz="900" dirty="0" smtClean="0"/>
              <a:t>concorrenti sulla </a:t>
            </a:r>
            <a:r>
              <a:rPr lang="it-IT" sz="900" dirty="0"/>
              <a:t>base di criteri </a:t>
            </a:r>
            <a:r>
              <a:rPr lang="it-IT" sz="900" dirty="0" smtClean="0"/>
              <a:t>qualitativi precedentemente definiti diversi </a:t>
            </a:r>
            <a:r>
              <a:rPr lang="it-IT" sz="900" dirty="0"/>
              <a:t>dal </a:t>
            </a:r>
            <a:r>
              <a:rPr lang="it-IT" sz="900" dirty="0" smtClean="0"/>
              <a:t>prezzo, </a:t>
            </a:r>
            <a:r>
              <a:rPr lang="it-IT" sz="900" dirty="0"/>
              <a:t>e infine in una terza seduta pubblica attribuisce il punteggio in base al </a:t>
            </a:r>
            <a:r>
              <a:rPr lang="it-IT" sz="900" dirty="0" smtClean="0"/>
              <a:t>prezzo</a:t>
            </a:r>
            <a:r>
              <a:rPr lang="it-IT" sz="900" dirty="0"/>
              <a:t>.</a:t>
            </a:r>
            <a:r>
              <a:rPr lang="it-IT" sz="900" dirty="0" smtClean="0"/>
              <a:t> Quindi </a:t>
            </a:r>
            <a:r>
              <a:rPr lang="it-IT" sz="900" dirty="0"/>
              <a:t>stila una graduatoria provvisoria che trasmette </a:t>
            </a:r>
            <a:r>
              <a:rPr lang="it-IT" sz="900" dirty="0" smtClean="0"/>
              <a:t>all’Ufficio Richiedente il servizio.</a:t>
            </a:r>
            <a:endParaRPr lang="it-IT" sz="9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119600" y="480032"/>
            <a:ext cx="3" cy="500629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Immagine 9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cxnSp>
        <p:nvCxnSpPr>
          <p:cNvPr id="13" name="Connettore 1 12"/>
          <p:cNvCxnSpPr/>
          <p:nvPr/>
        </p:nvCxnSpPr>
        <p:spPr>
          <a:xfrm>
            <a:off x="3053300" y="473682"/>
            <a:ext cx="0" cy="5012641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Processo 31"/>
          <p:cNvSpPr/>
          <p:nvPr/>
        </p:nvSpPr>
        <p:spPr>
          <a:xfrm>
            <a:off x="3130549" y="2763335"/>
            <a:ext cx="908051" cy="367215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VERIFICA REQUISITI DELLA DITTA AGGIUDICATARIA</a:t>
            </a:r>
          </a:p>
        </p:txBody>
      </p:sp>
      <p:sp>
        <p:nvSpPr>
          <p:cNvPr id="33" name="Processo 32"/>
          <p:cNvSpPr/>
          <p:nvPr/>
        </p:nvSpPr>
        <p:spPr>
          <a:xfrm>
            <a:off x="3103050" y="4026905"/>
            <a:ext cx="948250" cy="262465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COMUNICAZIONE ESITO</a:t>
            </a:r>
            <a:endParaRPr lang="it-IT" sz="800" dirty="0"/>
          </a:p>
        </p:txBody>
      </p:sp>
      <p:sp>
        <p:nvSpPr>
          <p:cNvPr id="37" name="Titolo 1"/>
          <p:cNvSpPr txBox="1">
            <a:spLocks/>
          </p:cNvSpPr>
          <p:nvPr/>
        </p:nvSpPr>
        <p:spPr>
          <a:xfrm>
            <a:off x="3063902" y="470483"/>
            <a:ext cx="2407699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Richiedente l’Acquisto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38" name="Connettore 1 37"/>
          <p:cNvCxnSpPr/>
          <p:nvPr/>
        </p:nvCxnSpPr>
        <p:spPr>
          <a:xfrm>
            <a:off x="9314523" y="470483"/>
            <a:ext cx="0" cy="501584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5471600" y="473683"/>
            <a:ext cx="10648" cy="501264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itolo 1"/>
          <p:cNvSpPr txBox="1">
            <a:spLocks/>
          </p:cNvSpPr>
          <p:nvPr/>
        </p:nvSpPr>
        <p:spPr>
          <a:xfrm>
            <a:off x="5399618" y="482962"/>
            <a:ext cx="2022482" cy="4079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Comitato Direttivo Centrale</a:t>
            </a:r>
          </a:p>
          <a:p>
            <a:r>
              <a:rPr lang="it-IT" sz="1200" b="1" dirty="0">
                <a:solidFill>
                  <a:srgbClr val="000000"/>
                </a:solidFill>
              </a:rPr>
              <a:t>e</a:t>
            </a:r>
            <a:r>
              <a:rPr lang="it-IT" sz="1200" b="1" dirty="0" smtClean="0">
                <a:solidFill>
                  <a:srgbClr val="000000"/>
                </a:solidFill>
              </a:rPr>
              <a:t> Segreteria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43" name="Titolo 1"/>
          <p:cNvSpPr txBox="1">
            <a:spLocks/>
          </p:cNvSpPr>
          <p:nvPr/>
        </p:nvSpPr>
        <p:spPr>
          <a:xfrm>
            <a:off x="7273999" y="470483"/>
            <a:ext cx="2097670" cy="423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Commissione Giudicatrice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65" name="CasellaDiTesto 64"/>
          <p:cNvSpPr txBox="1"/>
          <p:nvPr/>
        </p:nvSpPr>
        <p:spPr>
          <a:xfrm>
            <a:off x="4048476" y="3900613"/>
            <a:ext cx="872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 DITTA AGGIUDICATARIA</a:t>
            </a:r>
            <a:endParaRPr lang="it-IT" sz="700" b="1" dirty="0"/>
          </a:p>
        </p:txBody>
      </p:sp>
      <p:cxnSp>
        <p:nvCxnSpPr>
          <p:cNvPr id="66" name="Connettore 1 65"/>
          <p:cNvCxnSpPr>
            <a:endCxn id="33" idx="3"/>
          </p:cNvCxnSpPr>
          <p:nvPr/>
        </p:nvCxnSpPr>
        <p:spPr>
          <a:xfrm flipH="1">
            <a:off x="4051300" y="4158138"/>
            <a:ext cx="863514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Connettore 1 82"/>
          <p:cNvCxnSpPr/>
          <p:nvPr/>
        </p:nvCxnSpPr>
        <p:spPr>
          <a:xfrm flipV="1">
            <a:off x="4921164" y="4057519"/>
            <a:ext cx="0" cy="198989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Processo 91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93" name="Connettore 1 92"/>
          <p:cNvCxnSpPr/>
          <p:nvPr/>
        </p:nvCxnSpPr>
        <p:spPr>
          <a:xfrm>
            <a:off x="117276" y="5486323"/>
            <a:ext cx="920359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254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sp>
        <p:nvSpPr>
          <p:cNvPr id="60" name="Documento 59"/>
          <p:cNvSpPr/>
          <p:nvPr/>
        </p:nvSpPr>
        <p:spPr>
          <a:xfrm>
            <a:off x="3733331" y="4370808"/>
            <a:ext cx="628756" cy="394201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it-IT" sz="800" dirty="0" smtClean="0"/>
              <a:t>CONTRATTO</a:t>
            </a:r>
          </a:p>
          <a:p>
            <a:pPr algn="ctr"/>
            <a:r>
              <a:rPr lang="it-IT" sz="700" dirty="0" smtClean="0"/>
              <a:t>(firmato da Direttore)</a:t>
            </a:r>
            <a:endParaRPr lang="it-IT" sz="700" dirty="0"/>
          </a:p>
        </p:txBody>
      </p:sp>
      <p:sp>
        <p:nvSpPr>
          <p:cNvPr id="68" name="Ovale 67"/>
          <p:cNvSpPr/>
          <p:nvPr/>
        </p:nvSpPr>
        <p:spPr>
          <a:xfrm>
            <a:off x="3207428" y="3226451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8</a:t>
            </a:r>
            <a:endParaRPr lang="it-IT" sz="800" b="1" dirty="0" smtClean="0"/>
          </a:p>
        </p:txBody>
      </p:sp>
      <p:sp>
        <p:nvSpPr>
          <p:cNvPr id="86" name="Processo 85"/>
          <p:cNvSpPr/>
          <p:nvPr/>
        </p:nvSpPr>
        <p:spPr>
          <a:xfrm>
            <a:off x="7385691" y="1034581"/>
            <a:ext cx="706111" cy="26462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ESAME OFFERTE</a:t>
            </a:r>
            <a:endParaRPr lang="it-IT" sz="800" dirty="0"/>
          </a:p>
        </p:txBody>
      </p:sp>
      <p:sp>
        <p:nvSpPr>
          <p:cNvPr id="87" name="Processo 86"/>
          <p:cNvSpPr/>
          <p:nvPr/>
        </p:nvSpPr>
        <p:spPr>
          <a:xfrm>
            <a:off x="8428031" y="1266283"/>
            <a:ext cx="847720" cy="38100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PUNTEGGI</a:t>
            </a:r>
          </a:p>
          <a:p>
            <a:pPr algn="ctr"/>
            <a:r>
              <a:rPr lang="it-IT" sz="700" dirty="0" smtClean="0"/>
              <a:t>(su criteri diversi dal prezzo)</a:t>
            </a:r>
            <a:endParaRPr lang="it-IT" sz="700" dirty="0"/>
          </a:p>
        </p:txBody>
      </p:sp>
      <p:sp>
        <p:nvSpPr>
          <p:cNvPr id="88" name="Processo 87"/>
          <p:cNvSpPr/>
          <p:nvPr/>
        </p:nvSpPr>
        <p:spPr>
          <a:xfrm>
            <a:off x="8425860" y="1803946"/>
            <a:ext cx="854613" cy="26462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PUNTEGGI</a:t>
            </a:r>
          </a:p>
          <a:p>
            <a:pPr algn="ctr"/>
            <a:r>
              <a:rPr lang="it-IT" sz="700" dirty="0" smtClean="0"/>
              <a:t>(in base al prezzo)</a:t>
            </a:r>
            <a:endParaRPr lang="it-IT" sz="700" dirty="0"/>
          </a:p>
        </p:txBody>
      </p:sp>
      <p:sp>
        <p:nvSpPr>
          <p:cNvPr id="90" name="Documento 89"/>
          <p:cNvSpPr/>
          <p:nvPr/>
        </p:nvSpPr>
        <p:spPr>
          <a:xfrm>
            <a:off x="7379341" y="2077280"/>
            <a:ext cx="767709" cy="40529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GRADUATORIA PROVVISORIA</a:t>
            </a:r>
            <a:endParaRPr lang="it-IT" sz="800" dirty="0"/>
          </a:p>
        </p:txBody>
      </p:sp>
      <p:cxnSp>
        <p:nvCxnSpPr>
          <p:cNvPr id="94" name="Connettore 4 93"/>
          <p:cNvCxnSpPr>
            <a:endCxn id="86" idx="3"/>
          </p:cNvCxnSpPr>
          <p:nvPr/>
        </p:nvCxnSpPr>
        <p:spPr>
          <a:xfrm rot="10800000" flipV="1">
            <a:off x="8091802" y="893623"/>
            <a:ext cx="942828" cy="273267"/>
          </a:xfrm>
          <a:prstGeom prst="bentConnector3">
            <a:avLst>
              <a:gd name="adj1" fmla="val -1186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CasellaDiTesto 94"/>
          <p:cNvSpPr txBox="1"/>
          <p:nvPr/>
        </p:nvSpPr>
        <p:spPr>
          <a:xfrm>
            <a:off x="8072752" y="1000109"/>
            <a:ext cx="99997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Prima seduta pubblica</a:t>
            </a:r>
            <a:endParaRPr lang="it-IT" sz="700" dirty="0"/>
          </a:p>
        </p:txBody>
      </p:sp>
      <p:cxnSp>
        <p:nvCxnSpPr>
          <p:cNvPr id="96" name="Connettore 4 95"/>
          <p:cNvCxnSpPr>
            <a:stCxn id="87" idx="1"/>
            <a:endCxn id="86" idx="2"/>
          </p:cNvCxnSpPr>
          <p:nvPr/>
        </p:nvCxnSpPr>
        <p:spPr>
          <a:xfrm rot="10800000">
            <a:off x="7738747" y="1299201"/>
            <a:ext cx="689284" cy="157582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CasellaDiTesto 96"/>
          <p:cNvSpPr txBox="1"/>
          <p:nvPr/>
        </p:nvSpPr>
        <p:spPr>
          <a:xfrm>
            <a:off x="7588809" y="1286959"/>
            <a:ext cx="99997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Sedute riservate   </a:t>
            </a:r>
            <a:endParaRPr lang="it-IT" sz="700" dirty="0"/>
          </a:p>
        </p:txBody>
      </p:sp>
      <p:cxnSp>
        <p:nvCxnSpPr>
          <p:cNvPr id="98" name="Connettore 4 97"/>
          <p:cNvCxnSpPr>
            <a:stCxn id="87" idx="2"/>
            <a:endCxn id="88" idx="0"/>
          </p:cNvCxnSpPr>
          <p:nvPr/>
        </p:nvCxnSpPr>
        <p:spPr>
          <a:xfrm rot="16200000" flipH="1">
            <a:off x="8774198" y="1724976"/>
            <a:ext cx="156663" cy="1276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CasellaDiTesto 98"/>
          <p:cNvSpPr txBox="1"/>
          <p:nvPr/>
        </p:nvSpPr>
        <p:spPr>
          <a:xfrm>
            <a:off x="7840346" y="1634583"/>
            <a:ext cx="108234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Ultima seduta pubblica</a:t>
            </a:r>
            <a:endParaRPr lang="it-IT" sz="700" dirty="0"/>
          </a:p>
        </p:txBody>
      </p:sp>
      <p:cxnSp>
        <p:nvCxnSpPr>
          <p:cNvPr id="122" name="Connettore 1 121"/>
          <p:cNvCxnSpPr>
            <a:stCxn id="90" idx="2"/>
            <a:endCxn id="90" idx="2"/>
          </p:cNvCxnSpPr>
          <p:nvPr/>
        </p:nvCxnSpPr>
        <p:spPr>
          <a:xfrm>
            <a:off x="7763196" y="2455779"/>
            <a:ext cx="0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4" name="Immagine 123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596" y="1837043"/>
            <a:ext cx="251543" cy="202352"/>
          </a:xfrm>
          <a:prstGeom prst="rect">
            <a:avLst/>
          </a:prstGeom>
        </p:spPr>
      </p:pic>
      <p:cxnSp>
        <p:nvCxnSpPr>
          <p:cNvPr id="125" name="Connettore 1 124"/>
          <p:cNvCxnSpPr>
            <a:stCxn id="124" idx="3"/>
            <a:endCxn id="88" idx="1"/>
          </p:cNvCxnSpPr>
          <p:nvPr/>
        </p:nvCxnSpPr>
        <p:spPr>
          <a:xfrm flipV="1">
            <a:off x="8314139" y="1936256"/>
            <a:ext cx="111721" cy="1963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1 143"/>
          <p:cNvCxnSpPr/>
          <p:nvPr/>
        </p:nvCxnSpPr>
        <p:spPr>
          <a:xfrm>
            <a:off x="7333200" y="470483"/>
            <a:ext cx="0" cy="501584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6" name="Connettore 4 165"/>
          <p:cNvCxnSpPr>
            <a:stCxn id="90" idx="0"/>
            <a:endCxn id="124" idx="1"/>
          </p:cNvCxnSpPr>
          <p:nvPr/>
        </p:nvCxnSpPr>
        <p:spPr>
          <a:xfrm rot="5400000" flipH="1" flipV="1">
            <a:off x="7843366" y="1858050"/>
            <a:ext cx="139061" cy="299400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9" name="Documento 168"/>
          <p:cNvSpPr/>
          <p:nvPr/>
        </p:nvSpPr>
        <p:spPr>
          <a:xfrm>
            <a:off x="4156231" y="2070638"/>
            <a:ext cx="767709" cy="40529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GRADUATORIA PROVVISORIA</a:t>
            </a:r>
            <a:endParaRPr lang="it-IT" sz="800" dirty="0"/>
          </a:p>
        </p:txBody>
      </p:sp>
      <p:sp>
        <p:nvSpPr>
          <p:cNvPr id="170" name="Ovale 169"/>
          <p:cNvSpPr/>
          <p:nvPr/>
        </p:nvSpPr>
        <p:spPr>
          <a:xfrm>
            <a:off x="7433520" y="152291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7</a:t>
            </a:r>
            <a:endParaRPr lang="it-IT" sz="800" b="1" dirty="0" smtClean="0"/>
          </a:p>
        </p:txBody>
      </p:sp>
      <p:cxnSp>
        <p:nvCxnSpPr>
          <p:cNvPr id="176" name="Connettore 4 175"/>
          <p:cNvCxnSpPr>
            <a:stCxn id="169" idx="1"/>
            <a:endCxn id="32" idx="0"/>
          </p:cNvCxnSpPr>
          <p:nvPr/>
        </p:nvCxnSpPr>
        <p:spPr>
          <a:xfrm rot="10800000" flipV="1">
            <a:off x="3584575" y="2273285"/>
            <a:ext cx="571656" cy="490050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2 180"/>
          <p:cNvCxnSpPr>
            <a:stCxn id="90" idx="1"/>
            <a:endCxn id="169" idx="3"/>
          </p:cNvCxnSpPr>
          <p:nvPr/>
        </p:nvCxnSpPr>
        <p:spPr>
          <a:xfrm flipH="1" flipV="1">
            <a:off x="4923940" y="2273285"/>
            <a:ext cx="2455401" cy="664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3" name="Ovale 212"/>
          <p:cNvSpPr/>
          <p:nvPr/>
        </p:nvSpPr>
        <p:spPr>
          <a:xfrm>
            <a:off x="5006731" y="414097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9</a:t>
            </a:r>
            <a:endParaRPr lang="it-IT" sz="800" b="1" dirty="0" smtClean="0"/>
          </a:p>
        </p:txBody>
      </p:sp>
      <p:cxnSp>
        <p:nvCxnSpPr>
          <p:cNvPr id="233" name="Connettore 4 232"/>
          <p:cNvCxnSpPr>
            <a:endCxn id="60" idx="3"/>
          </p:cNvCxnSpPr>
          <p:nvPr/>
        </p:nvCxnSpPr>
        <p:spPr>
          <a:xfrm rot="10800000" flipV="1">
            <a:off x="4362087" y="4256507"/>
            <a:ext cx="558800" cy="311402"/>
          </a:xfrm>
          <a:prstGeom prst="bentConnector3">
            <a:avLst>
              <a:gd name="adj1" fmla="val 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Ovale 84"/>
          <p:cNvSpPr/>
          <p:nvPr/>
        </p:nvSpPr>
        <p:spPr>
          <a:xfrm>
            <a:off x="164398" y="4636309"/>
            <a:ext cx="285178" cy="295970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it-IT" sz="800" b="1" dirty="0" smtClean="0"/>
              <a:t>10</a:t>
            </a:r>
          </a:p>
        </p:txBody>
      </p:sp>
      <p:sp>
        <p:nvSpPr>
          <p:cNvPr id="89" name="CasellaDiTesto 88"/>
          <p:cNvSpPr txBox="1"/>
          <p:nvPr/>
        </p:nvSpPr>
        <p:spPr>
          <a:xfrm>
            <a:off x="391035" y="4668014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/>
              <a:t>Se si rilevano delle difformità durante il periodo di esecuzione del contratto, il Responsabile dell’Ufficio Richiedente il servizio procede con la contestazione al fornitore, secondo le modalità determinate nel capitolato d’appalto.</a:t>
            </a:r>
          </a:p>
        </p:txBody>
      </p:sp>
      <p:sp>
        <p:nvSpPr>
          <p:cNvPr id="91" name="Ovale 90"/>
          <p:cNvSpPr/>
          <p:nvPr/>
        </p:nvSpPr>
        <p:spPr>
          <a:xfrm>
            <a:off x="3111606" y="4825465"/>
            <a:ext cx="384499" cy="353525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800" b="1" dirty="0" smtClean="0"/>
          </a:p>
        </p:txBody>
      </p:sp>
      <p:sp>
        <p:nvSpPr>
          <p:cNvPr id="100" name="Processo 99"/>
          <p:cNvSpPr/>
          <p:nvPr/>
        </p:nvSpPr>
        <p:spPr>
          <a:xfrm>
            <a:off x="3588430" y="5154934"/>
            <a:ext cx="937635" cy="25619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CONTESTAZIONE</a:t>
            </a:r>
            <a:endParaRPr lang="it-IT" sz="800" dirty="0"/>
          </a:p>
        </p:txBody>
      </p:sp>
      <p:cxnSp>
        <p:nvCxnSpPr>
          <p:cNvPr id="123" name="Connettore 4 122"/>
          <p:cNvCxnSpPr>
            <a:stCxn id="91" idx="6"/>
            <a:endCxn id="100" idx="0"/>
          </p:cNvCxnSpPr>
          <p:nvPr/>
        </p:nvCxnSpPr>
        <p:spPr>
          <a:xfrm>
            <a:off x="3496105" y="5002228"/>
            <a:ext cx="561143" cy="152706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/>
          <p:nvPr/>
        </p:nvSpPr>
        <p:spPr>
          <a:xfrm>
            <a:off x="3384223" y="4737555"/>
            <a:ext cx="1118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Se difformità durante il periodo del contratto </a:t>
            </a:r>
            <a:endParaRPr lang="it-IT" sz="700" dirty="0"/>
          </a:p>
        </p:txBody>
      </p:sp>
      <p:sp>
        <p:nvSpPr>
          <p:cNvPr id="127" name="CasellaDiTesto 126"/>
          <p:cNvSpPr txBox="1"/>
          <p:nvPr/>
        </p:nvSpPr>
        <p:spPr>
          <a:xfrm>
            <a:off x="4387759" y="5115490"/>
            <a:ext cx="8357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FORNITORE</a:t>
            </a:r>
            <a:endParaRPr lang="it-IT" sz="700" b="1" dirty="0"/>
          </a:p>
        </p:txBody>
      </p:sp>
      <p:cxnSp>
        <p:nvCxnSpPr>
          <p:cNvPr id="128" name="Connettore 1 127"/>
          <p:cNvCxnSpPr>
            <a:endCxn id="100" idx="3"/>
          </p:cNvCxnSpPr>
          <p:nvPr/>
        </p:nvCxnSpPr>
        <p:spPr>
          <a:xfrm flipH="1">
            <a:off x="4526065" y="5283032"/>
            <a:ext cx="564384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9" name="Connettore 1 128"/>
          <p:cNvCxnSpPr/>
          <p:nvPr/>
        </p:nvCxnSpPr>
        <p:spPr>
          <a:xfrm flipV="1">
            <a:off x="5094548" y="5178990"/>
            <a:ext cx="0" cy="255734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2" name="Ovale 131"/>
          <p:cNvSpPr/>
          <p:nvPr/>
        </p:nvSpPr>
        <p:spPr>
          <a:xfrm>
            <a:off x="4412100" y="4793586"/>
            <a:ext cx="285178" cy="295970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it-IT" sz="800" b="1" dirty="0" smtClean="0"/>
              <a:t>10</a:t>
            </a:r>
          </a:p>
        </p:txBody>
      </p:sp>
      <p:sp>
        <p:nvSpPr>
          <p:cNvPr id="134" name="Ovale 133"/>
          <p:cNvSpPr/>
          <p:nvPr/>
        </p:nvSpPr>
        <p:spPr>
          <a:xfrm>
            <a:off x="164398" y="98209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7</a:t>
            </a:r>
            <a:endParaRPr lang="it-IT" sz="800" b="1" dirty="0" smtClean="0"/>
          </a:p>
        </p:txBody>
      </p:sp>
      <p:sp>
        <p:nvSpPr>
          <p:cNvPr id="136" name="Documento 135"/>
          <p:cNvSpPr/>
          <p:nvPr/>
        </p:nvSpPr>
        <p:spPr>
          <a:xfrm>
            <a:off x="4101631" y="3154399"/>
            <a:ext cx="626818" cy="378500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 DELIBERA</a:t>
            </a:r>
            <a:endParaRPr lang="it-IT" sz="800" dirty="0"/>
          </a:p>
        </p:txBody>
      </p:sp>
      <p:pic>
        <p:nvPicPr>
          <p:cNvPr id="137" name="Immagine 136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755" y="3245329"/>
            <a:ext cx="251543" cy="202352"/>
          </a:xfrm>
          <a:prstGeom prst="rect">
            <a:avLst/>
          </a:prstGeom>
        </p:spPr>
      </p:pic>
      <p:cxnSp>
        <p:nvCxnSpPr>
          <p:cNvPr id="138" name="Connettore 4 137"/>
          <p:cNvCxnSpPr>
            <a:stCxn id="32" idx="2"/>
            <a:endCxn id="137" idx="1"/>
          </p:cNvCxnSpPr>
          <p:nvPr/>
        </p:nvCxnSpPr>
        <p:spPr>
          <a:xfrm rot="16200000" flipH="1">
            <a:off x="3556188" y="3158937"/>
            <a:ext cx="215955" cy="159180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Documento 138"/>
          <p:cNvSpPr/>
          <p:nvPr/>
        </p:nvSpPr>
        <p:spPr>
          <a:xfrm>
            <a:off x="6257613" y="3321730"/>
            <a:ext cx="635660" cy="378500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 DELIBERA</a:t>
            </a:r>
          </a:p>
          <a:p>
            <a:pPr algn="ctr"/>
            <a:r>
              <a:rPr lang="it-IT" sz="700" dirty="0" smtClean="0"/>
              <a:t>(con visto)</a:t>
            </a:r>
            <a:endParaRPr lang="it-IT" sz="700" dirty="0"/>
          </a:p>
        </p:txBody>
      </p:sp>
      <p:sp>
        <p:nvSpPr>
          <p:cNvPr id="143" name="Processo 142"/>
          <p:cNvSpPr/>
          <p:nvPr/>
        </p:nvSpPr>
        <p:spPr>
          <a:xfrm>
            <a:off x="6119829" y="3755795"/>
            <a:ext cx="917412" cy="25619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ADOZIONE</a:t>
            </a:r>
            <a:endParaRPr lang="it-IT" sz="800" dirty="0"/>
          </a:p>
        </p:txBody>
      </p:sp>
      <p:cxnSp>
        <p:nvCxnSpPr>
          <p:cNvPr id="150" name="Connettore 4 149"/>
          <p:cNvCxnSpPr>
            <a:stCxn id="91" idx="0"/>
            <a:endCxn id="60" idx="1"/>
          </p:cNvCxnSpPr>
          <p:nvPr/>
        </p:nvCxnSpPr>
        <p:spPr>
          <a:xfrm rot="5400000" flipH="1" flipV="1">
            <a:off x="3389815" y="4481950"/>
            <a:ext cx="257556" cy="429475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4 171"/>
          <p:cNvCxnSpPr>
            <a:stCxn id="143" idx="1"/>
            <a:endCxn id="33" idx="0"/>
          </p:cNvCxnSpPr>
          <p:nvPr/>
        </p:nvCxnSpPr>
        <p:spPr>
          <a:xfrm rot="10800000" flipV="1">
            <a:off x="3577175" y="3883893"/>
            <a:ext cx="2542654" cy="143012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CasellaDiTesto 129"/>
          <p:cNvSpPr txBox="1"/>
          <p:nvPr/>
        </p:nvSpPr>
        <p:spPr>
          <a:xfrm>
            <a:off x="4646353" y="3067071"/>
            <a:ext cx="884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RESP. AREA AMMINISTRATIVA</a:t>
            </a:r>
            <a:endParaRPr lang="it-IT" sz="700" b="1" dirty="0"/>
          </a:p>
        </p:txBody>
      </p:sp>
      <p:cxnSp>
        <p:nvCxnSpPr>
          <p:cNvPr id="131" name="Connettore 1 130"/>
          <p:cNvCxnSpPr>
            <a:endCxn id="136" idx="3"/>
          </p:cNvCxnSpPr>
          <p:nvPr/>
        </p:nvCxnSpPr>
        <p:spPr>
          <a:xfrm flipH="1">
            <a:off x="4728449" y="3343649"/>
            <a:ext cx="718080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3" name="Connettore 1 132"/>
          <p:cNvCxnSpPr/>
          <p:nvPr/>
        </p:nvCxnSpPr>
        <p:spPr>
          <a:xfrm flipV="1">
            <a:off x="5446529" y="3197567"/>
            <a:ext cx="0" cy="255734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CasellaDiTesto 140"/>
          <p:cNvSpPr txBox="1"/>
          <p:nvPr/>
        </p:nvSpPr>
        <p:spPr>
          <a:xfrm>
            <a:off x="5372052" y="3288831"/>
            <a:ext cx="924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RESP. AREA AMMINISTRATIVA</a:t>
            </a:r>
            <a:endParaRPr lang="it-IT" sz="700" b="1" dirty="0"/>
          </a:p>
        </p:txBody>
      </p:sp>
      <p:cxnSp>
        <p:nvCxnSpPr>
          <p:cNvPr id="148" name="Connettore 1 147"/>
          <p:cNvCxnSpPr/>
          <p:nvPr/>
        </p:nvCxnSpPr>
        <p:spPr>
          <a:xfrm flipH="1">
            <a:off x="5471600" y="3562055"/>
            <a:ext cx="718080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Connettore 1 148"/>
          <p:cNvCxnSpPr/>
          <p:nvPr/>
        </p:nvCxnSpPr>
        <p:spPr>
          <a:xfrm flipV="1">
            <a:off x="6194259" y="3362372"/>
            <a:ext cx="0" cy="255734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Connettore 1 150"/>
          <p:cNvCxnSpPr>
            <a:stCxn id="136" idx="1"/>
            <a:endCxn id="137" idx="3"/>
          </p:cNvCxnSpPr>
          <p:nvPr/>
        </p:nvCxnSpPr>
        <p:spPr>
          <a:xfrm flipH="1">
            <a:off x="3995298" y="3343649"/>
            <a:ext cx="106333" cy="2856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1 151"/>
          <p:cNvCxnSpPr>
            <a:stCxn id="139" idx="2"/>
            <a:endCxn id="143" idx="0"/>
          </p:cNvCxnSpPr>
          <p:nvPr/>
        </p:nvCxnSpPr>
        <p:spPr>
          <a:xfrm>
            <a:off x="6575443" y="3675207"/>
            <a:ext cx="3092" cy="8058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CasellaDiTesto 145"/>
          <p:cNvSpPr txBox="1"/>
          <p:nvPr/>
        </p:nvSpPr>
        <p:spPr>
          <a:xfrm>
            <a:off x="393630" y="2739046"/>
            <a:ext cx="26883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/>
              <a:t>L’Ufficio Richiedente l’acquisto verifica i requisiti, previsti dalla normativa e dal bando, della ditta aggiudicataria ed elabora la delibera, che trasmette alla Responsabile dell’Area Amministrativa affinché apponga il visto per la copertura </a:t>
            </a:r>
            <a:r>
              <a:rPr lang="it-IT" sz="900" dirty="0" smtClean="0"/>
              <a:t>finanziaria; </a:t>
            </a:r>
            <a:r>
              <a:rPr lang="it-IT" sz="900" dirty="0"/>
              <a:t>dunque la delibera viene trasmessa al Comitato Direttivo Centrale per l’adozione. </a:t>
            </a:r>
          </a:p>
        </p:txBody>
      </p:sp>
      <p:sp>
        <p:nvSpPr>
          <p:cNvPr id="154" name="Ovale 153"/>
          <p:cNvSpPr/>
          <p:nvPr/>
        </p:nvSpPr>
        <p:spPr>
          <a:xfrm>
            <a:off x="160271" y="270341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8</a:t>
            </a:r>
            <a:endParaRPr lang="it-IT" sz="800" b="1" dirty="0" smtClean="0"/>
          </a:p>
        </p:txBody>
      </p:sp>
      <p:cxnSp>
        <p:nvCxnSpPr>
          <p:cNvPr id="156" name="Connettore 4 155"/>
          <p:cNvCxnSpPr/>
          <p:nvPr/>
        </p:nvCxnSpPr>
        <p:spPr>
          <a:xfrm rot="16200000" flipV="1">
            <a:off x="5401878" y="3492332"/>
            <a:ext cx="114374" cy="25072"/>
          </a:xfrm>
          <a:prstGeom prst="bentConnector3">
            <a:avLst>
              <a:gd name="adj1" fmla="val 32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CasellaDiTesto 156"/>
          <p:cNvSpPr txBox="1"/>
          <p:nvPr/>
        </p:nvSpPr>
        <p:spPr>
          <a:xfrm>
            <a:off x="393560" y="3912077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/>
              <a:t>L’Ufficio Richiedente comunica l’esito all’aggiudicatario e, dopo almeno 35 giorni, si procede alla stipula del contratto, firmato dal Direttore.</a:t>
            </a:r>
          </a:p>
        </p:txBody>
      </p:sp>
      <p:sp>
        <p:nvSpPr>
          <p:cNvPr id="158" name="Ovale 157"/>
          <p:cNvSpPr/>
          <p:nvPr/>
        </p:nvSpPr>
        <p:spPr>
          <a:xfrm>
            <a:off x="160201" y="387644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9</a:t>
            </a:r>
            <a:endParaRPr lang="it-IT" sz="800" b="1" dirty="0" smtClean="0"/>
          </a:p>
        </p:txBody>
      </p:sp>
      <p:sp>
        <p:nvSpPr>
          <p:cNvPr id="159" name="CasellaDiTesto 158"/>
          <p:cNvSpPr txBox="1"/>
          <p:nvPr/>
        </p:nvSpPr>
        <p:spPr>
          <a:xfrm>
            <a:off x="4256257" y="4302384"/>
            <a:ext cx="794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Dopo almeno </a:t>
            </a:r>
          </a:p>
          <a:p>
            <a:pPr algn="ctr"/>
            <a:r>
              <a:rPr lang="it-IT" sz="700" dirty="0" smtClean="0"/>
              <a:t>35 giorni</a:t>
            </a:r>
            <a:endParaRPr lang="it-IT" sz="700" dirty="0"/>
          </a:p>
        </p:txBody>
      </p:sp>
      <p:sp>
        <p:nvSpPr>
          <p:cNvPr id="101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02. PROCESSO “BANDO GARA SOPRA </a:t>
            </a:r>
            <a:r>
              <a:rPr lang="it-IT" sz="1400" b="1" dirty="0">
                <a:solidFill>
                  <a:srgbClr val="000000"/>
                </a:solidFill>
              </a:rPr>
              <a:t>SOGLIA</a:t>
            </a:r>
            <a:r>
              <a:rPr lang="it-IT" sz="1400" b="1" dirty="0" smtClean="0">
                <a:solidFill>
                  <a:srgbClr val="000000"/>
                </a:solidFill>
              </a:rPr>
              <a:t>: SELEZIONE </a:t>
            </a:r>
            <a:r>
              <a:rPr lang="it-IT" sz="1400" b="1" dirty="0">
                <a:solidFill>
                  <a:srgbClr val="000000"/>
                </a:solidFill>
              </a:rPr>
              <a:t>FORNITORI E VALUTAZIONE CONFORMITÁ</a:t>
            </a:r>
            <a:r>
              <a:rPr lang="it-IT" sz="1400" b="1" dirty="0" smtClean="0">
                <a:solidFill>
                  <a:srgbClr val="000000"/>
                </a:solidFill>
              </a:rPr>
              <a:t>” </a:t>
            </a:r>
            <a:r>
              <a:rPr lang="it-IT" sz="1400" b="1" smtClean="0">
                <a:solidFill>
                  <a:srgbClr val="000000"/>
                </a:solidFill>
              </a:rPr>
              <a:t>(segue)</a:t>
            </a:r>
            <a:endParaRPr lang="it-IT" sz="1400" b="1" dirty="0">
              <a:solidFill>
                <a:srgbClr val="000000"/>
              </a:solidFill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183103" y="5676655"/>
            <a:ext cx="7622162" cy="204855"/>
            <a:chOff x="183103" y="5663955"/>
            <a:chExt cx="7622162" cy="204855"/>
          </a:xfrm>
        </p:grpSpPr>
        <p:sp>
          <p:nvSpPr>
            <p:cNvPr id="106" name="Ovale 105"/>
            <p:cNvSpPr/>
            <p:nvPr/>
          </p:nvSpPr>
          <p:spPr>
            <a:xfrm>
              <a:off x="3600862" y="5679746"/>
              <a:ext cx="198558" cy="171907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 sz="800" b="1" dirty="0" smtClean="0"/>
            </a:p>
          </p:txBody>
        </p:sp>
        <p:grpSp>
          <p:nvGrpSpPr>
            <p:cNvPr id="107" name="Gruppo 106"/>
            <p:cNvGrpSpPr/>
            <p:nvPr/>
          </p:nvGrpSpPr>
          <p:grpSpPr>
            <a:xfrm>
              <a:off x="183103" y="5663955"/>
              <a:ext cx="7622162" cy="204855"/>
              <a:chOff x="96300" y="3366972"/>
              <a:chExt cx="7622162" cy="204855"/>
            </a:xfrm>
          </p:grpSpPr>
          <p:sp>
            <p:nvSpPr>
              <p:cNvPr id="108" name="CasellaDiTesto 107"/>
              <p:cNvSpPr txBox="1"/>
              <p:nvPr/>
            </p:nvSpPr>
            <p:spPr>
              <a:xfrm>
                <a:off x="3674520" y="3371772"/>
                <a:ext cx="7909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700" dirty="0" smtClean="0"/>
                  <a:t>Alternative</a:t>
                </a:r>
                <a:endParaRPr lang="it-IT" sz="700" dirty="0"/>
              </a:p>
            </p:txBody>
          </p:sp>
          <p:grpSp>
            <p:nvGrpSpPr>
              <p:cNvPr id="109" name="Gruppo 108"/>
              <p:cNvGrpSpPr/>
              <p:nvPr/>
            </p:nvGrpSpPr>
            <p:grpSpPr>
              <a:xfrm>
                <a:off x="96300" y="3366972"/>
                <a:ext cx="7622162" cy="204855"/>
                <a:chOff x="44851" y="6464188"/>
                <a:chExt cx="7622162" cy="204855"/>
              </a:xfrm>
            </p:grpSpPr>
            <p:grpSp>
              <p:nvGrpSpPr>
                <p:cNvPr id="110" name="Gruppo 109"/>
                <p:cNvGrpSpPr/>
                <p:nvPr/>
              </p:nvGrpSpPr>
              <p:grpSpPr>
                <a:xfrm>
                  <a:off x="44851" y="6464188"/>
                  <a:ext cx="7622162" cy="204855"/>
                  <a:chOff x="44851" y="6464188"/>
                  <a:chExt cx="7622162" cy="204855"/>
                </a:xfrm>
              </p:grpSpPr>
              <p:sp>
                <p:nvSpPr>
                  <p:cNvPr id="112" name="CasellaDiTesto 111"/>
                  <p:cNvSpPr txBox="1"/>
                  <p:nvPr/>
                </p:nvSpPr>
                <p:spPr>
                  <a:xfrm>
                    <a:off x="2677985" y="6467363"/>
                    <a:ext cx="790975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700" dirty="0" smtClean="0"/>
                      <a:t>Specificazioni</a:t>
                    </a:r>
                    <a:endParaRPr lang="it-IT" sz="700" dirty="0"/>
                  </a:p>
                </p:txBody>
              </p:sp>
              <p:grpSp>
                <p:nvGrpSpPr>
                  <p:cNvPr id="113" name="Gruppo 112"/>
                  <p:cNvGrpSpPr/>
                  <p:nvPr/>
                </p:nvGrpSpPr>
                <p:grpSpPr>
                  <a:xfrm>
                    <a:off x="44851" y="6464188"/>
                    <a:ext cx="7622162" cy="204855"/>
                    <a:chOff x="-37699" y="6437114"/>
                    <a:chExt cx="7622162" cy="204855"/>
                  </a:xfrm>
                </p:grpSpPr>
                <p:pic>
                  <p:nvPicPr>
                    <p:cNvPr id="114" name="Immagine 113" descr="skd188257sdc.png"/>
                    <p:cNvPicPr>
                      <a:picLocks noChangeAspect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284523" y="6452128"/>
                      <a:ext cx="208652" cy="188216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115" name="CasellaDiTesto 114"/>
                    <p:cNvSpPr txBox="1"/>
                    <p:nvPr/>
                  </p:nvSpPr>
                  <p:spPr>
                    <a:xfrm>
                      <a:off x="5650342" y="6441880"/>
                      <a:ext cx="790975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700" dirty="0" smtClean="0"/>
                        <a:t>Trasmissione</a:t>
                      </a:r>
                      <a:endParaRPr lang="it-IT" sz="700" dirty="0"/>
                    </a:p>
                  </p:txBody>
                </p:sp>
                <p:sp>
                  <p:nvSpPr>
                    <p:cNvPr id="116" name="CasellaDiTesto 115"/>
                    <p:cNvSpPr txBox="1"/>
                    <p:nvPr/>
                  </p:nvSpPr>
                  <p:spPr>
                    <a:xfrm>
                      <a:off x="1639331" y="6441880"/>
                      <a:ext cx="790975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700" dirty="0" smtClean="0"/>
                        <a:t>Documenti</a:t>
                      </a:r>
                      <a:endParaRPr lang="it-IT" sz="700" dirty="0"/>
                    </a:p>
                  </p:txBody>
                </p:sp>
                <p:sp>
                  <p:nvSpPr>
                    <p:cNvPr id="118" name="CasellaDiTesto 117"/>
                    <p:cNvSpPr txBox="1"/>
                    <p:nvPr/>
                  </p:nvSpPr>
                  <p:spPr>
                    <a:xfrm>
                      <a:off x="-37699" y="6437114"/>
                      <a:ext cx="650435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700" b="1" dirty="0" smtClean="0"/>
                        <a:t>LEGENDA:</a:t>
                      </a:r>
                    </a:p>
                  </p:txBody>
                </p:sp>
                <p:sp>
                  <p:nvSpPr>
                    <p:cNvPr id="119" name="Processo 118"/>
                    <p:cNvSpPr/>
                    <p:nvPr/>
                  </p:nvSpPr>
                  <p:spPr>
                    <a:xfrm>
                      <a:off x="638352" y="6448229"/>
                      <a:ext cx="215154" cy="172823"/>
                    </a:xfrm>
                    <a:prstGeom prst="flowChartProcess">
                      <a:avLst/>
                    </a:prstGeom>
                  </p:spPr>
                  <p:style>
                    <a:lnRef idx="1">
                      <a:schemeClr val="accent3"/>
                    </a:lnRef>
                    <a:fillRef idx="2">
                      <a:schemeClr val="accent3"/>
                    </a:fillRef>
                    <a:effectRef idx="1">
                      <a:schemeClr val="accent3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endParaRPr lang="it-IT" sz="800" dirty="0" smtClean="0"/>
                    </a:p>
                  </p:txBody>
                </p:sp>
                <p:sp>
                  <p:nvSpPr>
                    <p:cNvPr id="120" name="CasellaDiTesto 119"/>
                    <p:cNvSpPr txBox="1"/>
                    <p:nvPr/>
                  </p:nvSpPr>
                  <p:spPr>
                    <a:xfrm>
                      <a:off x="819179" y="6439922"/>
                      <a:ext cx="609965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700" dirty="0" smtClean="0"/>
                        <a:t>Azioni</a:t>
                      </a:r>
                      <a:endParaRPr lang="it-IT" sz="700" dirty="0"/>
                    </a:p>
                  </p:txBody>
                </p:sp>
                <p:sp>
                  <p:nvSpPr>
                    <p:cNvPr id="121" name="Documento multiplo 120"/>
                    <p:cNvSpPr/>
                    <p:nvPr/>
                  </p:nvSpPr>
                  <p:spPr>
                    <a:xfrm>
                      <a:off x="1384694" y="6455096"/>
                      <a:ext cx="283382" cy="182073"/>
                    </a:xfrm>
                    <a:prstGeom prst="flowChartMultidocumen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 sz="800" dirty="0"/>
                    </a:p>
                  </p:txBody>
                </p:sp>
                <p:sp>
                  <p:nvSpPr>
                    <p:cNvPr id="179" name="CasellaDiTesto 178"/>
                    <p:cNvSpPr txBox="1"/>
                    <p:nvPr/>
                  </p:nvSpPr>
                  <p:spPr>
                    <a:xfrm>
                      <a:off x="4419205" y="6441914"/>
                      <a:ext cx="1113022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700" dirty="0" smtClean="0"/>
                        <a:t>Procedura informatica</a:t>
                      </a:r>
                      <a:endParaRPr lang="it-IT" sz="700" dirty="0"/>
                    </a:p>
                  </p:txBody>
                </p:sp>
                <p:cxnSp>
                  <p:nvCxnSpPr>
                    <p:cNvPr id="180" name="Connettore 1 179"/>
                    <p:cNvCxnSpPr/>
                    <p:nvPr/>
                  </p:nvCxnSpPr>
                  <p:spPr>
                    <a:xfrm>
                      <a:off x="6431372" y="6554874"/>
                      <a:ext cx="149025" cy="0"/>
                    </a:xfrm>
                    <a:prstGeom prst="line">
                      <a:avLst/>
                    </a:prstGeom>
                    <a:ln w="9525" cmpd="sng">
                      <a:prstDash val="sysDash"/>
                    </a:ln>
                    <a:effectLst/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Connettore 1 181"/>
                    <p:cNvCxnSpPr/>
                    <p:nvPr/>
                  </p:nvCxnSpPr>
                  <p:spPr>
                    <a:xfrm>
                      <a:off x="5542431" y="6554874"/>
                      <a:ext cx="155536" cy="0"/>
                    </a:xfrm>
                    <a:prstGeom prst="line">
                      <a:avLst/>
                    </a:prstGeom>
                    <a:ln w="9525" cmpd="sng"/>
                    <a:effectLst/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83" name="CasellaDiTesto 182"/>
                    <p:cNvSpPr txBox="1"/>
                    <p:nvPr/>
                  </p:nvSpPr>
                  <p:spPr>
                    <a:xfrm>
                      <a:off x="6526169" y="6439922"/>
                      <a:ext cx="1058294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700" dirty="0" smtClean="0"/>
                        <a:t>Elaborazione/Sequenza</a:t>
                      </a:r>
                      <a:endParaRPr lang="it-IT" sz="700" dirty="0"/>
                    </a:p>
                  </p:txBody>
                </p:sp>
              </p:grpSp>
            </p:grpSp>
            <p:sp>
              <p:nvSpPr>
                <p:cNvPr id="111" name="Elaborazione predefinita 110"/>
                <p:cNvSpPr/>
                <p:nvPr/>
              </p:nvSpPr>
              <p:spPr>
                <a:xfrm>
                  <a:off x="2479676" y="6479980"/>
                  <a:ext cx="234950" cy="171906"/>
                </a:xfrm>
                <a:prstGeom prst="flowChartPredefinedProcess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31530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701</Words>
  <Application>Microsoft Macintosh PowerPoint</Application>
  <PresentationFormat>Personalizzato</PresentationFormat>
  <Paragraphs>114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Ufficio Richiedente l’Acquisto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Ufficio Contabilità</dc:title>
  <dc:creator>Martina Oppedisano</dc:creator>
  <cp:lastModifiedBy>Martina Oppedisano</cp:lastModifiedBy>
  <cp:revision>98</cp:revision>
  <dcterms:created xsi:type="dcterms:W3CDTF">2014-04-01T14:48:25Z</dcterms:created>
  <dcterms:modified xsi:type="dcterms:W3CDTF">2014-11-27T03:20:14Z</dcterms:modified>
</cp:coreProperties>
</file>