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9399588" cy="6838950"/>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00" d="100"/>
          <a:sy n="200" d="100"/>
        </p:scale>
        <p:origin x="304" y="4176"/>
      </p:cViewPr>
      <p:guideLst>
        <p:guide orient="horz" pos="2154"/>
        <p:guide pos="2961"/>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7CD87B-CABF-9449-B778-6211EB19E48B}" type="datetimeFigureOut">
              <a:rPr lang="it-IT" smtClean="0"/>
              <a:t>02/12/14</a:t>
            </a:fld>
            <a:endParaRPr lang="it-IT"/>
          </a:p>
        </p:txBody>
      </p:sp>
      <p:sp>
        <p:nvSpPr>
          <p:cNvPr id="4" name="Segnaposto immagine diapositiva 3"/>
          <p:cNvSpPr>
            <a:spLocks noGrp="1" noRot="1" noChangeAspect="1"/>
          </p:cNvSpPr>
          <p:nvPr>
            <p:ph type="sldImg" idx="2"/>
          </p:nvPr>
        </p:nvSpPr>
        <p:spPr>
          <a:xfrm>
            <a:off x="1073150" y="685800"/>
            <a:ext cx="47117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6D70A-1024-5A4B-992F-C9F0133F4EE3}" type="slidenum">
              <a:rPr lang="it-IT" smtClean="0"/>
              <a:t>‹n.›</a:t>
            </a:fld>
            <a:endParaRPr lang="it-IT"/>
          </a:p>
        </p:txBody>
      </p:sp>
    </p:spTree>
    <p:extLst>
      <p:ext uri="{BB962C8B-B14F-4D97-AF65-F5344CB8AC3E}">
        <p14:creationId xmlns:p14="http://schemas.microsoft.com/office/powerpoint/2010/main" val="11694512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073150" y="685800"/>
            <a:ext cx="4711700" cy="34290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6D70A-1024-5A4B-992F-C9F0133F4EE3}" type="slidenum">
              <a:rPr lang="it-IT" smtClean="0"/>
              <a:t>1</a:t>
            </a:fld>
            <a:endParaRPr lang="it-IT"/>
          </a:p>
        </p:txBody>
      </p:sp>
    </p:spTree>
    <p:extLst>
      <p:ext uri="{BB962C8B-B14F-4D97-AF65-F5344CB8AC3E}">
        <p14:creationId xmlns:p14="http://schemas.microsoft.com/office/powerpoint/2010/main" val="2885315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DC6D70A-1024-5A4B-992F-C9F0133F4EE3}" type="slidenum">
              <a:rPr lang="it-IT" smtClean="0"/>
              <a:t>2</a:t>
            </a:fld>
            <a:endParaRPr lang="it-IT"/>
          </a:p>
        </p:txBody>
      </p:sp>
    </p:spTree>
    <p:extLst>
      <p:ext uri="{BB962C8B-B14F-4D97-AF65-F5344CB8AC3E}">
        <p14:creationId xmlns:p14="http://schemas.microsoft.com/office/powerpoint/2010/main" val="3610637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04969" y="2124507"/>
            <a:ext cx="7989650" cy="1465942"/>
          </a:xfrm>
        </p:spPr>
        <p:txBody>
          <a:bodyPr/>
          <a:lstStyle/>
          <a:p>
            <a:r>
              <a:rPr lang="it-IT" smtClean="0"/>
              <a:t>Fare clic per modificare stile</a:t>
            </a:r>
            <a:endParaRPr lang="it-IT"/>
          </a:p>
        </p:txBody>
      </p:sp>
      <p:sp>
        <p:nvSpPr>
          <p:cNvPr id="3" name="Sottotitolo 2"/>
          <p:cNvSpPr>
            <a:spLocks noGrp="1"/>
          </p:cNvSpPr>
          <p:nvPr>
            <p:ph type="subTitle" idx="1"/>
          </p:nvPr>
        </p:nvSpPr>
        <p:spPr>
          <a:xfrm>
            <a:off x="1409938" y="3875405"/>
            <a:ext cx="6579712" cy="17477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16EC24D-212C-5345-8FD2-100EAA8B6EDB}" type="datetimeFigureOut">
              <a:rPr lang="it-IT" smtClean="0"/>
              <a:t>02/12/14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20957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6EC24D-212C-5345-8FD2-100EAA8B6EDB}" type="datetimeFigureOut">
              <a:rPr lang="it-IT" smtClean="0"/>
              <a:t>02/12/14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212372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5631" y="273875"/>
            <a:ext cx="2173655" cy="5817856"/>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83034" y="273875"/>
            <a:ext cx="6365937" cy="5817856"/>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6EC24D-212C-5345-8FD2-100EAA8B6EDB}" type="datetimeFigureOut">
              <a:rPr lang="it-IT" smtClean="0"/>
              <a:t>02/12/14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373615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16EC24D-212C-5345-8FD2-100EAA8B6EDB}" type="datetimeFigureOut">
              <a:rPr lang="it-IT" smtClean="0"/>
              <a:t>02/12/14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2676619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42503" y="4394659"/>
            <a:ext cx="7989650" cy="1358291"/>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42503" y="2898639"/>
            <a:ext cx="7989650" cy="14960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16EC24D-212C-5345-8FD2-100EAA8B6EDB}" type="datetimeFigureOut">
              <a:rPr lang="it-IT" smtClean="0"/>
              <a:t>02/12/14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2383263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83034" y="1591006"/>
            <a:ext cx="4268980"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08674" y="1591006"/>
            <a:ext cx="4270612" cy="450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16EC24D-212C-5345-8FD2-100EAA8B6EDB}" type="datetimeFigureOut">
              <a:rPr lang="it-IT" smtClean="0"/>
              <a:t>02/12/14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382517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69980" y="273875"/>
            <a:ext cx="8459629" cy="1139825"/>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69979" y="1530849"/>
            <a:ext cx="4153117"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69979" y="2168834"/>
            <a:ext cx="4153117"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774861" y="1530849"/>
            <a:ext cx="4154748" cy="63798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774861" y="2168834"/>
            <a:ext cx="4154748" cy="39403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16EC24D-212C-5345-8FD2-100EAA8B6EDB}" type="datetimeFigureOut">
              <a:rPr lang="it-IT" smtClean="0"/>
              <a:t>02/12/14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386961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16EC24D-212C-5345-8FD2-100EAA8B6EDB}" type="datetimeFigureOut">
              <a:rPr lang="it-IT" smtClean="0"/>
              <a:t>02/12/14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213974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16EC24D-212C-5345-8FD2-100EAA8B6EDB}" type="datetimeFigureOut">
              <a:rPr lang="it-IT" smtClean="0"/>
              <a:t>02/12/14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133728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69980" y="272292"/>
            <a:ext cx="3092400" cy="1158822"/>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674978" y="272292"/>
            <a:ext cx="5254631" cy="58368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9980" y="1431114"/>
            <a:ext cx="3092400" cy="46780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16EC24D-212C-5345-8FD2-100EAA8B6EDB}" type="datetimeFigureOut">
              <a:rPr lang="it-IT" smtClean="0"/>
              <a:t>02/12/14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3359189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42385" y="4787265"/>
            <a:ext cx="5639753" cy="565164"/>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842385" y="611073"/>
            <a:ext cx="5639753" cy="41033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842385" y="5352429"/>
            <a:ext cx="5639753" cy="8026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16EC24D-212C-5345-8FD2-100EAA8B6EDB}" type="datetimeFigureOut">
              <a:rPr lang="it-IT" smtClean="0"/>
              <a:t>02/12/14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3509742-40E2-D94D-8769-EF9933A25C19}" type="slidenum">
              <a:rPr lang="it-IT" smtClean="0"/>
              <a:t>‹n.›</a:t>
            </a:fld>
            <a:endParaRPr lang="it-IT"/>
          </a:p>
        </p:txBody>
      </p:sp>
    </p:spTree>
    <p:extLst>
      <p:ext uri="{BB962C8B-B14F-4D97-AF65-F5344CB8AC3E}">
        <p14:creationId xmlns:p14="http://schemas.microsoft.com/office/powerpoint/2010/main" val="2051044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69980" y="273875"/>
            <a:ext cx="8459629" cy="1139825"/>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69980" y="1595755"/>
            <a:ext cx="8459629" cy="4513391"/>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69980" y="6338694"/>
            <a:ext cx="2193237" cy="364111"/>
          </a:xfrm>
          <a:prstGeom prst="rect">
            <a:avLst/>
          </a:prstGeom>
        </p:spPr>
        <p:txBody>
          <a:bodyPr vert="horz" lIns="91440" tIns="45720" rIns="91440" bIns="45720" rtlCol="0" anchor="ctr"/>
          <a:lstStyle>
            <a:lvl1pPr algn="l">
              <a:defRPr sz="1200">
                <a:solidFill>
                  <a:schemeClr val="tx1">
                    <a:tint val="75000"/>
                  </a:schemeClr>
                </a:solidFill>
              </a:defRPr>
            </a:lvl1pPr>
          </a:lstStyle>
          <a:p>
            <a:fld id="{B16EC24D-212C-5345-8FD2-100EAA8B6EDB}" type="datetimeFigureOut">
              <a:rPr lang="it-IT" smtClean="0"/>
              <a:t>02/12/14</a:t>
            </a:fld>
            <a:endParaRPr lang="it-IT"/>
          </a:p>
        </p:txBody>
      </p:sp>
      <p:sp>
        <p:nvSpPr>
          <p:cNvPr id="5" name="Segnaposto piè di pagina 4"/>
          <p:cNvSpPr>
            <a:spLocks noGrp="1"/>
          </p:cNvSpPr>
          <p:nvPr>
            <p:ph type="ftr" sz="quarter" idx="3"/>
          </p:nvPr>
        </p:nvSpPr>
        <p:spPr>
          <a:xfrm>
            <a:off x="3211526" y="6338694"/>
            <a:ext cx="2976536" cy="3641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736372" y="6338694"/>
            <a:ext cx="2193237" cy="364111"/>
          </a:xfrm>
          <a:prstGeom prst="rect">
            <a:avLst/>
          </a:prstGeom>
        </p:spPr>
        <p:txBody>
          <a:bodyPr vert="horz" lIns="91440" tIns="45720" rIns="91440" bIns="45720" rtlCol="0" anchor="ctr"/>
          <a:lstStyle>
            <a:lvl1pPr algn="r">
              <a:defRPr sz="1200">
                <a:solidFill>
                  <a:schemeClr val="tx1">
                    <a:tint val="75000"/>
                  </a:schemeClr>
                </a:solidFill>
              </a:defRPr>
            </a:lvl1pPr>
          </a:lstStyle>
          <a:p>
            <a:fld id="{03509742-40E2-D94D-8769-EF9933A25C19}" type="slidenum">
              <a:rPr lang="it-IT" smtClean="0"/>
              <a:t>‹n.›</a:t>
            </a:fld>
            <a:endParaRPr lang="it-IT"/>
          </a:p>
        </p:txBody>
      </p:sp>
    </p:spTree>
    <p:extLst>
      <p:ext uri="{BB962C8B-B14F-4D97-AF65-F5344CB8AC3E}">
        <p14:creationId xmlns:p14="http://schemas.microsoft.com/office/powerpoint/2010/main" val="601268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asellaDiTesto 110"/>
          <p:cNvSpPr txBox="1"/>
          <p:nvPr/>
        </p:nvSpPr>
        <p:spPr>
          <a:xfrm>
            <a:off x="5082388" y="2486753"/>
            <a:ext cx="1031955" cy="307777"/>
          </a:xfrm>
          <a:prstGeom prst="rect">
            <a:avLst/>
          </a:prstGeom>
          <a:noFill/>
        </p:spPr>
        <p:txBody>
          <a:bodyPr wrap="square" rtlCol="0">
            <a:spAutoFit/>
          </a:bodyPr>
          <a:lstStyle/>
          <a:p>
            <a:pPr algn="ctr"/>
            <a:r>
              <a:rPr lang="it-IT" sz="700" dirty="0" smtClean="0"/>
              <a:t>Prima decade</a:t>
            </a:r>
          </a:p>
          <a:p>
            <a:pPr algn="ctr"/>
            <a:r>
              <a:rPr lang="it-IT" sz="700" dirty="0" smtClean="0"/>
              <a:t>di febbraio</a:t>
            </a:r>
            <a:endParaRPr lang="it-IT" sz="700" dirty="0"/>
          </a:p>
        </p:txBody>
      </p:sp>
      <p:sp>
        <p:nvSpPr>
          <p:cNvPr id="68" name="CasellaDiTesto 67"/>
          <p:cNvSpPr txBox="1"/>
          <p:nvPr/>
        </p:nvSpPr>
        <p:spPr>
          <a:xfrm>
            <a:off x="4356577" y="2384263"/>
            <a:ext cx="1109521" cy="307777"/>
          </a:xfrm>
          <a:prstGeom prst="rect">
            <a:avLst/>
          </a:prstGeom>
          <a:noFill/>
        </p:spPr>
        <p:txBody>
          <a:bodyPr wrap="square" rtlCol="0">
            <a:spAutoFit/>
          </a:bodyPr>
          <a:lstStyle/>
          <a:p>
            <a:pPr algn="ctr"/>
            <a:r>
              <a:rPr lang="it-IT" sz="700" b="1" dirty="0" smtClean="0"/>
              <a:t>A </a:t>
            </a:r>
          </a:p>
          <a:p>
            <a:pPr algn="ctr"/>
            <a:r>
              <a:rPr lang="it-IT" sz="700" b="1" dirty="0" smtClean="0"/>
              <a:t>COMMERCIALISTA</a:t>
            </a:r>
          </a:p>
        </p:txBody>
      </p:sp>
      <p:sp>
        <p:nvSpPr>
          <p:cNvPr id="4" name="CasellaDiTesto 3"/>
          <p:cNvSpPr txBox="1"/>
          <p:nvPr/>
        </p:nvSpPr>
        <p:spPr>
          <a:xfrm>
            <a:off x="396483" y="1006686"/>
            <a:ext cx="2688345" cy="784830"/>
          </a:xfrm>
          <a:prstGeom prst="rect">
            <a:avLst/>
          </a:prstGeom>
          <a:noFill/>
        </p:spPr>
        <p:txBody>
          <a:bodyPr wrap="square" rtlCol="0">
            <a:spAutoFit/>
          </a:bodyPr>
          <a:lstStyle/>
          <a:p>
            <a:pPr algn="just"/>
            <a:r>
              <a:rPr lang="it-IT" sz="900" dirty="0" smtClean="0">
                <a:solidFill>
                  <a:srgbClr val="000000"/>
                </a:solidFill>
              </a:rPr>
              <a:t>A partire da metà gennaio, l’Ufficio Contabilità effettua le operazioni di chiusura di bilancio, ed entro la fine del mese imposta il testo della Nota Integrativa, richiedendo agli altri Uffici l’elaborazione di grafici e testi per dati già definitivi.</a:t>
            </a:r>
          </a:p>
        </p:txBody>
      </p:sp>
      <p:sp>
        <p:nvSpPr>
          <p:cNvPr id="5" name="Ovale 4"/>
          <p:cNvSpPr/>
          <p:nvPr/>
        </p:nvSpPr>
        <p:spPr>
          <a:xfrm>
            <a:off x="164398" y="9757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cxnSp>
        <p:nvCxnSpPr>
          <p:cNvPr id="6" name="Connettore 1 5"/>
          <p:cNvCxnSpPr/>
          <p:nvPr/>
        </p:nvCxnSpPr>
        <p:spPr>
          <a:xfrm>
            <a:off x="119604" y="467332"/>
            <a:ext cx="0" cy="6371618"/>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1"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9"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18. PROCESSO “BILANCIO – CHIUSURA ANNUALE”</a:t>
            </a:r>
            <a:endParaRPr lang="it-IT" sz="1400" b="1" dirty="0">
              <a:solidFill>
                <a:srgbClr val="000000"/>
              </a:solidFill>
            </a:endParaRPr>
          </a:p>
        </p:txBody>
      </p:sp>
      <p:cxnSp>
        <p:nvCxnSpPr>
          <p:cNvPr id="10" name="Connettore 1 9"/>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1" name="Connettore 1 10"/>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cxnSp>
        <p:nvCxnSpPr>
          <p:cNvPr id="12" name="Connettore 1 11"/>
          <p:cNvCxnSpPr/>
          <p:nvPr/>
        </p:nvCxnSpPr>
        <p:spPr>
          <a:xfrm flipH="1">
            <a:off x="9308167" y="470483"/>
            <a:ext cx="6360" cy="6368467"/>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3" name="Immagine 12"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sp>
        <p:nvSpPr>
          <p:cNvPr id="16" name="CasellaDiTesto 15"/>
          <p:cNvSpPr txBox="1"/>
          <p:nvPr/>
        </p:nvSpPr>
        <p:spPr>
          <a:xfrm>
            <a:off x="396483" y="3754821"/>
            <a:ext cx="2688345" cy="1061829"/>
          </a:xfrm>
          <a:prstGeom prst="rect">
            <a:avLst/>
          </a:prstGeom>
          <a:noFill/>
        </p:spPr>
        <p:txBody>
          <a:bodyPr wrap="square" rtlCol="0">
            <a:spAutoFit/>
          </a:bodyPr>
          <a:lstStyle/>
          <a:p>
            <a:pPr algn="just"/>
            <a:r>
              <a:rPr lang="it-IT" sz="900" dirty="0" smtClean="0">
                <a:solidFill>
                  <a:srgbClr val="000000"/>
                </a:solidFill>
              </a:rPr>
              <a:t>L’Ufficio Contabilità verifica con il Direttore i testi e i grafici elaborati per la Nota Integrativa ed effettua un altro incontro con il Commercialista per un’ulteriore verifica sul bilancio. Quindi l’Ufficio Contabilità prepara, con la supervisione della Direzione, una prima ipotesi di Bilancio di esercizio, che viene trasmessa al Comitato Direttivo Centrale.</a:t>
            </a:r>
          </a:p>
        </p:txBody>
      </p:sp>
      <p:sp>
        <p:nvSpPr>
          <p:cNvPr id="17" name="Ovale 16"/>
          <p:cNvSpPr/>
          <p:nvPr/>
        </p:nvSpPr>
        <p:spPr>
          <a:xfrm>
            <a:off x="164398" y="372387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cxnSp>
        <p:nvCxnSpPr>
          <p:cNvPr id="29" name="Connettore 1 28"/>
          <p:cNvCxnSpPr/>
          <p:nvPr/>
        </p:nvCxnSpPr>
        <p:spPr>
          <a:xfrm>
            <a:off x="5332951" y="473683"/>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30" name="Connettore 1 29"/>
          <p:cNvCxnSpPr/>
          <p:nvPr/>
        </p:nvCxnSpPr>
        <p:spPr>
          <a:xfrm>
            <a:off x="6945851" y="476974"/>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31" name="Connettore 1 30"/>
          <p:cNvCxnSpPr/>
          <p:nvPr/>
        </p:nvCxnSpPr>
        <p:spPr>
          <a:xfrm>
            <a:off x="8139651" y="467332"/>
            <a:ext cx="0" cy="6365267"/>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32" name="Titolo 1"/>
          <p:cNvSpPr txBox="1">
            <a:spLocks/>
          </p:cNvSpPr>
          <p:nvPr/>
        </p:nvSpPr>
        <p:spPr>
          <a:xfrm>
            <a:off x="3053301" y="476974"/>
            <a:ext cx="227965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Ufficio Contabilità</a:t>
            </a:r>
            <a:endParaRPr lang="it-IT" sz="1200" b="1" dirty="0">
              <a:solidFill>
                <a:srgbClr val="000000"/>
              </a:solidFill>
            </a:endParaRPr>
          </a:p>
        </p:txBody>
      </p:sp>
      <p:sp>
        <p:nvSpPr>
          <p:cNvPr id="33" name="Titolo 1"/>
          <p:cNvSpPr txBox="1">
            <a:spLocks/>
          </p:cNvSpPr>
          <p:nvPr/>
        </p:nvSpPr>
        <p:spPr>
          <a:xfrm>
            <a:off x="5332951" y="476974"/>
            <a:ext cx="161290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Direzione</a:t>
            </a:r>
            <a:endParaRPr lang="it-IT" sz="1200" b="1" dirty="0">
              <a:solidFill>
                <a:srgbClr val="000000"/>
              </a:solidFill>
            </a:endParaRPr>
          </a:p>
        </p:txBody>
      </p:sp>
      <p:sp>
        <p:nvSpPr>
          <p:cNvPr id="35" name="Titolo 1"/>
          <p:cNvSpPr txBox="1">
            <a:spLocks/>
          </p:cNvSpPr>
          <p:nvPr/>
        </p:nvSpPr>
        <p:spPr>
          <a:xfrm>
            <a:off x="8139651" y="476974"/>
            <a:ext cx="117487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Comitato Centrale</a:t>
            </a:r>
            <a:endParaRPr lang="it-IT" sz="1200" b="1" dirty="0">
              <a:solidFill>
                <a:srgbClr val="000000"/>
              </a:solidFill>
            </a:endParaRPr>
          </a:p>
        </p:txBody>
      </p:sp>
      <p:sp>
        <p:nvSpPr>
          <p:cNvPr id="36" name="Processo 35"/>
          <p:cNvSpPr/>
          <p:nvPr/>
        </p:nvSpPr>
        <p:spPr>
          <a:xfrm>
            <a:off x="3178766" y="972606"/>
            <a:ext cx="768601" cy="320464"/>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OPERAZIONI DI CHIUSURA</a:t>
            </a:r>
            <a:endParaRPr lang="it-IT" sz="800" dirty="0"/>
          </a:p>
        </p:txBody>
      </p:sp>
      <p:pic>
        <p:nvPicPr>
          <p:cNvPr id="37" name="Immagine 36"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6238" y="2108728"/>
            <a:ext cx="251543" cy="202352"/>
          </a:xfrm>
          <a:prstGeom prst="rect">
            <a:avLst/>
          </a:prstGeom>
        </p:spPr>
      </p:pic>
      <p:sp>
        <p:nvSpPr>
          <p:cNvPr id="38" name="Processo 37"/>
          <p:cNvSpPr/>
          <p:nvPr/>
        </p:nvSpPr>
        <p:spPr>
          <a:xfrm>
            <a:off x="3111499" y="2044700"/>
            <a:ext cx="1346200" cy="336550"/>
          </a:xfrm>
          <a:prstGeom prst="flowChartProcess">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it-IT" sz="800" dirty="0" smtClean="0"/>
              <a:t>CONTROLLO SCHEDE CONTABILI FORNITORI/CLIENTI</a:t>
            </a:r>
            <a:endParaRPr lang="it-IT" sz="800" dirty="0"/>
          </a:p>
        </p:txBody>
      </p:sp>
      <p:sp>
        <p:nvSpPr>
          <p:cNvPr id="39" name="Documento 38"/>
          <p:cNvSpPr/>
          <p:nvPr/>
        </p:nvSpPr>
        <p:spPr>
          <a:xfrm>
            <a:off x="3867835" y="2444542"/>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DI BILANCIO</a:t>
            </a:r>
            <a:endParaRPr lang="it-IT" sz="800" dirty="0"/>
          </a:p>
        </p:txBody>
      </p:sp>
      <p:sp>
        <p:nvSpPr>
          <p:cNvPr id="41" name="CasellaDiTesto 40"/>
          <p:cNvSpPr txBox="1"/>
          <p:nvPr/>
        </p:nvSpPr>
        <p:spPr>
          <a:xfrm>
            <a:off x="396483" y="1918548"/>
            <a:ext cx="2688345" cy="784830"/>
          </a:xfrm>
          <a:prstGeom prst="rect">
            <a:avLst/>
          </a:prstGeom>
          <a:noFill/>
        </p:spPr>
        <p:txBody>
          <a:bodyPr wrap="square" rtlCol="0">
            <a:spAutoFit/>
          </a:bodyPr>
          <a:lstStyle/>
          <a:p>
            <a:pPr algn="just"/>
            <a:r>
              <a:rPr lang="it-IT" sz="900" dirty="0">
                <a:solidFill>
                  <a:srgbClr val="000000"/>
                </a:solidFill>
              </a:rPr>
              <a:t>L’Ufficio </a:t>
            </a:r>
            <a:r>
              <a:rPr lang="it-IT" sz="900" dirty="0" smtClean="0">
                <a:solidFill>
                  <a:srgbClr val="000000"/>
                </a:solidFill>
              </a:rPr>
              <a:t>Contabilità, dopo aver eseguito i controlli delle schede contabili Fornitori/Clienti, invia una prima bozza di bilancio al Commercialista, che sarà verificata con la Direzione nella prima decade di febbraio. </a:t>
            </a:r>
          </a:p>
        </p:txBody>
      </p:sp>
      <p:sp>
        <p:nvSpPr>
          <p:cNvPr id="42" name="Ovale 41"/>
          <p:cNvSpPr/>
          <p:nvPr/>
        </p:nvSpPr>
        <p:spPr>
          <a:xfrm>
            <a:off x="164398" y="188760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2</a:t>
            </a:r>
            <a:endParaRPr lang="it-IT" sz="800" b="1" dirty="0" smtClean="0"/>
          </a:p>
        </p:txBody>
      </p:sp>
      <p:cxnSp>
        <p:nvCxnSpPr>
          <p:cNvPr id="45" name="Connettore 1 44"/>
          <p:cNvCxnSpPr/>
          <p:nvPr/>
        </p:nvCxnSpPr>
        <p:spPr>
          <a:xfrm flipV="1">
            <a:off x="5299209" y="2486753"/>
            <a:ext cx="0" cy="263474"/>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46" name="Connettore 1 45"/>
          <p:cNvCxnSpPr>
            <a:endCxn id="39" idx="3"/>
          </p:cNvCxnSpPr>
          <p:nvPr/>
        </p:nvCxnSpPr>
        <p:spPr>
          <a:xfrm flipH="1">
            <a:off x="4534397" y="2650281"/>
            <a:ext cx="764812" cy="0"/>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47" name="Connettore 4 46"/>
          <p:cNvCxnSpPr>
            <a:stCxn id="36" idx="3"/>
            <a:endCxn id="55" idx="0"/>
          </p:cNvCxnSpPr>
          <p:nvPr/>
        </p:nvCxnSpPr>
        <p:spPr>
          <a:xfrm>
            <a:off x="3947367" y="1132838"/>
            <a:ext cx="898983" cy="153882"/>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8" name="Connettore 1 47"/>
          <p:cNvCxnSpPr>
            <a:endCxn id="54" idx="1"/>
          </p:cNvCxnSpPr>
          <p:nvPr/>
        </p:nvCxnSpPr>
        <p:spPr>
          <a:xfrm>
            <a:off x="5299209" y="2742876"/>
            <a:ext cx="642057" cy="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54" name="Processo 53"/>
          <p:cNvSpPr/>
          <p:nvPr/>
        </p:nvSpPr>
        <p:spPr>
          <a:xfrm>
            <a:off x="5941266" y="2567731"/>
            <a:ext cx="954833" cy="350289"/>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INCONTRO CON COMMERCIALISTA E VERIFICA BOZZA</a:t>
            </a:r>
            <a:endParaRPr lang="it-IT" sz="800" dirty="0"/>
          </a:p>
        </p:txBody>
      </p:sp>
      <p:sp>
        <p:nvSpPr>
          <p:cNvPr id="55" name="Processo 54"/>
          <p:cNvSpPr/>
          <p:nvPr/>
        </p:nvSpPr>
        <p:spPr>
          <a:xfrm>
            <a:off x="4457699" y="1286720"/>
            <a:ext cx="777301" cy="320464"/>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IMPOSTAZIONE TESTO N.I.</a:t>
            </a:r>
            <a:endParaRPr lang="it-IT" sz="800" dirty="0"/>
          </a:p>
        </p:txBody>
      </p:sp>
      <p:cxnSp>
        <p:nvCxnSpPr>
          <p:cNvPr id="73" name="Connettore 4 72"/>
          <p:cNvCxnSpPr>
            <a:stCxn id="89" idx="0"/>
            <a:endCxn id="55" idx="1"/>
          </p:cNvCxnSpPr>
          <p:nvPr/>
        </p:nvCxnSpPr>
        <p:spPr>
          <a:xfrm rot="5400000" flipH="1" flipV="1">
            <a:off x="4054476" y="1121411"/>
            <a:ext cx="77682" cy="72876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6" name="Connettore 4 95"/>
          <p:cNvCxnSpPr>
            <a:stCxn id="38" idx="2"/>
            <a:endCxn id="39" idx="1"/>
          </p:cNvCxnSpPr>
          <p:nvPr/>
        </p:nvCxnSpPr>
        <p:spPr>
          <a:xfrm rot="16200000" flipH="1">
            <a:off x="3691702" y="2474147"/>
            <a:ext cx="269031" cy="83236"/>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07" name="Ovale 106"/>
          <p:cNvSpPr/>
          <p:nvPr/>
        </p:nvSpPr>
        <p:spPr>
          <a:xfrm>
            <a:off x="4949822" y="92893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1</a:t>
            </a:r>
          </a:p>
        </p:txBody>
      </p:sp>
      <p:cxnSp>
        <p:nvCxnSpPr>
          <p:cNvPr id="114" name="Connettore 1 113"/>
          <p:cNvCxnSpPr>
            <a:stCxn id="38" idx="3"/>
            <a:endCxn id="37" idx="1"/>
          </p:cNvCxnSpPr>
          <p:nvPr/>
        </p:nvCxnSpPr>
        <p:spPr>
          <a:xfrm flipV="1">
            <a:off x="4457699" y="2209904"/>
            <a:ext cx="258539" cy="307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19" name="Ovale 118"/>
          <p:cNvSpPr/>
          <p:nvPr/>
        </p:nvSpPr>
        <p:spPr>
          <a:xfrm>
            <a:off x="4994981" y="196033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2</a:t>
            </a:r>
            <a:endParaRPr lang="it-IT" sz="800" b="1" dirty="0" smtClean="0"/>
          </a:p>
        </p:txBody>
      </p:sp>
      <p:sp>
        <p:nvSpPr>
          <p:cNvPr id="123" name="Processo 122"/>
          <p:cNvSpPr/>
          <p:nvPr/>
        </p:nvSpPr>
        <p:spPr>
          <a:xfrm>
            <a:off x="3136899" y="3251698"/>
            <a:ext cx="1138357" cy="491231"/>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tIns="0" rIns="36000" bIns="0" rtlCol="0" anchor="ctr"/>
          <a:lstStyle/>
          <a:p>
            <a:pPr algn="ctr"/>
            <a:r>
              <a:rPr lang="it-IT" sz="800" dirty="0" smtClean="0"/>
              <a:t>CONTROLLO SCHEDE CONTABILI COSTI/RICAVI E VALORIZZAZIONE MAGAZZINO E CESPITI</a:t>
            </a:r>
            <a:endParaRPr lang="it-IT" sz="800" dirty="0"/>
          </a:p>
        </p:txBody>
      </p:sp>
      <p:sp>
        <p:nvSpPr>
          <p:cNvPr id="134" name="Processo 133"/>
          <p:cNvSpPr/>
          <p:nvPr/>
        </p:nvSpPr>
        <p:spPr>
          <a:xfrm>
            <a:off x="5883983" y="3825170"/>
            <a:ext cx="777301" cy="320464"/>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VERIFICA ELABORATI N.I.</a:t>
            </a:r>
            <a:endParaRPr lang="it-IT" sz="800" dirty="0"/>
          </a:p>
        </p:txBody>
      </p:sp>
      <p:sp>
        <p:nvSpPr>
          <p:cNvPr id="136" name="Processo 135"/>
          <p:cNvSpPr/>
          <p:nvPr/>
        </p:nvSpPr>
        <p:spPr>
          <a:xfrm>
            <a:off x="5795217" y="4230897"/>
            <a:ext cx="954833" cy="455403"/>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INCONTRO CON COMMERCIALISTA E VERIFICA SUL BILANCIO</a:t>
            </a:r>
            <a:endParaRPr lang="it-IT" sz="800" dirty="0"/>
          </a:p>
        </p:txBody>
      </p:sp>
      <p:pic>
        <p:nvPicPr>
          <p:cNvPr id="145" name="Immagine 144"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6865" y="4357423"/>
            <a:ext cx="251543" cy="202352"/>
          </a:xfrm>
          <a:prstGeom prst="rect">
            <a:avLst/>
          </a:prstGeom>
        </p:spPr>
      </p:pic>
      <p:sp>
        <p:nvSpPr>
          <p:cNvPr id="146" name="Documento 145"/>
          <p:cNvSpPr/>
          <p:nvPr/>
        </p:nvSpPr>
        <p:spPr>
          <a:xfrm>
            <a:off x="4382957" y="4533055"/>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PRIMA IPOTESI DI BILANCIO</a:t>
            </a:r>
            <a:endParaRPr lang="it-IT" sz="800" dirty="0"/>
          </a:p>
        </p:txBody>
      </p:sp>
      <p:sp>
        <p:nvSpPr>
          <p:cNvPr id="153" name="Processo 152"/>
          <p:cNvSpPr/>
          <p:nvPr/>
        </p:nvSpPr>
        <p:spPr>
          <a:xfrm>
            <a:off x="3591777" y="5031244"/>
            <a:ext cx="954834" cy="237914"/>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VERIFICA TESTO N.I.</a:t>
            </a:r>
            <a:endParaRPr lang="it-IT" sz="800" dirty="0"/>
          </a:p>
        </p:txBody>
      </p:sp>
      <p:sp>
        <p:nvSpPr>
          <p:cNvPr id="154" name="Processo 153"/>
          <p:cNvSpPr/>
          <p:nvPr/>
        </p:nvSpPr>
        <p:spPr>
          <a:xfrm>
            <a:off x="5506138" y="5177003"/>
            <a:ext cx="1243912" cy="417177"/>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ULTIMO INCONTRO CON COMMERCIALISTA E VERIFICA N.I. E BILANCIO</a:t>
            </a:r>
            <a:endParaRPr lang="it-IT" sz="800" dirty="0"/>
          </a:p>
        </p:txBody>
      </p:sp>
      <p:sp>
        <p:nvSpPr>
          <p:cNvPr id="155" name="CasellaDiTesto 154"/>
          <p:cNvSpPr txBox="1"/>
          <p:nvPr/>
        </p:nvSpPr>
        <p:spPr>
          <a:xfrm>
            <a:off x="3947367" y="960122"/>
            <a:ext cx="868014" cy="200055"/>
          </a:xfrm>
          <a:prstGeom prst="rect">
            <a:avLst/>
          </a:prstGeom>
          <a:noFill/>
        </p:spPr>
        <p:txBody>
          <a:bodyPr wrap="square" rtlCol="0">
            <a:spAutoFit/>
          </a:bodyPr>
          <a:lstStyle/>
          <a:p>
            <a:pPr algn="ctr"/>
            <a:r>
              <a:rPr lang="it-IT" sz="700" dirty="0" smtClean="0"/>
              <a:t>Entro il 31 gennaio</a:t>
            </a:r>
            <a:endParaRPr lang="it-IT" sz="700" dirty="0"/>
          </a:p>
        </p:txBody>
      </p:sp>
      <p:sp>
        <p:nvSpPr>
          <p:cNvPr id="164" name="Ovale 163"/>
          <p:cNvSpPr/>
          <p:nvPr/>
        </p:nvSpPr>
        <p:spPr>
          <a:xfrm>
            <a:off x="5472448" y="325200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3</a:t>
            </a:r>
          </a:p>
        </p:txBody>
      </p:sp>
      <p:cxnSp>
        <p:nvCxnSpPr>
          <p:cNvPr id="170" name="Connettore 1 169"/>
          <p:cNvCxnSpPr>
            <a:stCxn id="136" idx="0"/>
            <a:endCxn id="134" idx="2"/>
          </p:cNvCxnSpPr>
          <p:nvPr/>
        </p:nvCxnSpPr>
        <p:spPr>
          <a:xfrm flipV="1">
            <a:off x="6272634" y="4145634"/>
            <a:ext cx="0" cy="85263"/>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247" name="Connettore 1 246"/>
          <p:cNvCxnSpPr>
            <a:stCxn id="145" idx="3"/>
            <a:endCxn id="136" idx="1"/>
          </p:cNvCxnSpPr>
          <p:nvPr/>
        </p:nvCxnSpPr>
        <p:spPr>
          <a:xfrm>
            <a:off x="4198408" y="4458599"/>
            <a:ext cx="1596809" cy="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68" name="Titolo 1"/>
          <p:cNvSpPr txBox="1">
            <a:spLocks/>
          </p:cNvSpPr>
          <p:nvPr/>
        </p:nvSpPr>
        <p:spPr>
          <a:xfrm>
            <a:off x="6945851" y="476974"/>
            <a:ext cx="119392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Comitato Direttivo Centrale</a:t>
            </a:r>
            <a:endParaRPr lang="it-IT" sz="1200" b="1" dirty="0">
              <a:solidFill>
                <a:srgbClr val="000000"/>
              </a:solidFill>
            </a:endParaRPr>
          </a:p>
        </p:txBody>
      </p:sp>
      <p:sp>
        <p:nvSpPr>
          <p:cNvPr id="269" name="Text Box 7"/>
          <p:cNvSpPr txBox="1">
            <a:spLocks noChangeArrowheads="1"/>
          </p:cNvSpPr>
          <p:nvPr/>
        </p:nvSpPr>
        <p:spPr bwMode="auto">
          <a:xfrm>
            <a:off x="-1524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290" name="Ovale 289"/>
          <p:cNvSpPr/>
          <p:nvPr/>
        </p:nvSpPr>
        <p:spPr>
          <a:xfrm>
            <a:off x="4039470" y="402067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4</a:t>
            </a:r>
            <a:endParaRPr lang="it-IT" sz="800" b="1" dirty="0" smtClean="0"/>
          </a:p>
        </p:txBody>
      </p:sp>
      <p:sp>
        <p:nvSpPr>
          <p:cNvPr id="291" name="Ovale 290"/>
          <p:cNvSpPr/>
          <p:nvPr/>
        </p:nvSpPr>
        <p:spPr>
          <a:xfrm>
            <a:off x="4664644" y="50312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5</a:t>
            </a:r>
          </a:p>
        </p:txBody>
      </p:sp>
      <p:cxnSp>
        <p:nvCxnSpPr>
          <p:cNvPr id="106" name="Connettore 4 105"/>
          <p:cNvCxnSpPr>
            <a:stCxn id="146" idx="2"/>
            <a:endCxn id="157" idx="1"/>
          </p:cNvCxnSpPr>
          <p:nvPr/>
        </p:nvCxnSpPr>
        <p:spPr>
          <a:xfrm rot="16200000" flipH="1">
            <a:off x="5092525" y="4541043"/>
            <a:ext cx="37326" cy="78990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89" name="Processo 88"/>
          <p:cNvSpPr/>
          <p:nvPr/>
        </p:nvSpPr>
        <p:spPr>
          <a:xfrm>
            <a:off x="3099969" y="1524634"/>
            <a:ext cx="1257931" cy="339482"/>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Richiedendo agli altri Uffici l’elaborazione di grafici e testi per dati già definitivi</a:t>
            </a:r>
            <a:endParaRPr lang="it-IT" sz="700" dirty="0"/>
          </a:p>
        </p:txBody>
      </p:sp>
      <p:cxnSp>
        <p:nvCxnSpPr>
          <p:cNvPr id="90" name="Connettore 1 89"/>
          <p:cNvCxnSpPr/>
          <p:nvPr/>
        </p:nvCxnSpPr>
        <p:spPr>
          <a:xfrm>
            <a:off x="3135549" y="1527978"/>
            <a:ext cx="0" cy="336138"/>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92" name="Connettore 1 91"/>
          <p:cNvCxnSpPr/>
          <p:nvPr/>
        </p:nvCxnSpPr>
        <p:spPr>
          <a:xfrm>
            <a:off x="4324648" y="1521628"/>
            <a:ext cx="0" cy="342488"/>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93" name="Connettore 1 92"/>
          <p:cNvCxnSpPr>
            <a:stCxn id="37" idx="0"/>
            <a:endCxn id="55" idx="2"/>
          </p:cNvCxnSpPr>
          <p:nvPr/>
        </p:nvCxnSpPr>
        <p:spPr>
          <a:xfrm flipV="1">
            <a:off x="4842010" y="1607184"/>
            <a:ext cx="4340" cy="501544"/>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15" name="CasellaDiTesto 114"/>
          <p:cNvSpPr txBox="1"/>
          <p:nvPr/>
        </p:nvSpPr>
        <p:spPr>
          <a:xfrm>
            <a:off x="396483" y="2833815"/>
            <a:ext cx="2688345" cy="784830"/>
          </a:xfrm>
          <a:prstGeom prst="rect">
            <a:avLst/>
          </a:prstGeom>
          <a:noFill/>
        </p:spPr>
        <p:txBody>
          <a:bodyPr wrap="square" rtlCol="0">
            <a:spAutoFit/>
          </a:bodyPr>
          <a:lstStyle/>
          <a:p>
            <a:pPr algn="just"/>
            <a:r>
              <a:rPr lang="it-IT" sz="900" dirty="0">
                <a:solidFill>
                  <a:srgbClr val="000000"/>
                </a:solidFill>
              </a:rPr>
              <a:t>Nella seconda decade di febbraio, la Direzione unitamente all’Ufficio Contabilità definisce i testi e i grafici da elaborare per la Nota Integrativa ed esegue anche il controllo delle schede contabili Costi/Ricavi e la valorizzazione del Magazzino e dei </a:t>
            </a:r>
            <a:r>
              <a:rPr lang="it-IT" sz="900" dirty="0" smtClean="0">
                <a:solidFill>
                  <a:srgbClr val="000000"/>
                </a:solidFill>
              </a:rPr>
              <a:t>Cespiti.</a:t>
            </a:r>
            <a:endParaRPr lang="it-IT" sz="900" dirty="0">
              <a:solidFill>
                <a:srgbClr val="000000"/>
              </a:solidFill>
            </a:endParaRPr>
          </a:p>
        </p:txBody>
      </p:sp>
      <p:sp>
        <p:nvSpPr>
          <p:cNvPr id="116" name="Ovale 115"/>
          <p:cNvSpPr/>
          <p:nvPr/>
        </p:nvSpPr>
        <p:spPr>
          <a:xfrm>
            <a:off x="164398" y="2802873"/>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3</a:t>
            </a:r>
            <a:endParaRPr lang="it-IT" sz="800" b="1" dirty="0" smtClean="0"/>
          </a:p>
        </p:txBody>
      </p:sp>
      <p:cxnSp>
        <p:nvCxnSpPr>
          <p:cNvPr id="120" name="Connettore 1 119"/>
          <p:cNvCxnSpPr>
            <a:stCxn id="122" idx="0"/>
            <a:endCxn id="54" idx="2"/>
          </p:cNvCxnSpPr>
          <p:nvPr/>
        </p:nvCxnSpPr>
        <p:spPr>
          <a:xfrm flipV="1">
            <a:off x="6418683" y="2918020"/>
            <a:ext cx="0" cy="155878"/>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2" name="Processo 121"/>
          <p:cNvSpPr/>
          <p:nvPr/>
        </p:nvSpPr>
        <p:spPr>
          <a:xfrm>
            <a:off x="5941266" y="3073898"/>
            <a:ext cx="954833" cy="262065"/>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DEFINIZIONE COMPLETA N.I.</a:t>
            </a:r>
            <a:endParaRPr lang="it-IT" sz="800" dirty="0"/>
          </a:p>
        </p:txBody>
      </p:sp>
      <p:sp>
        <p:nvSpPr>
          <p:cNvPr id="124" name="CasellaDiTesto 123"/>
          <p:cNvSpPr txBox="1"/>
          <p:nvPr/>
        </p:nvSpPr>
        <p:spPr>
          <a:xfrm>
            <a:off x="5140322" y="2903665"/>
            <a:ext cx="1484221" cy="200055"/>
          </a:xfrm>
          <a:prstGeom prst="rect">
            <a:avLst/>
          </a:prstGeom>
          <a:noFill/>
        </p:spPr>
        <p:txBody>
          <a:bodyPr wrap="square" rtlCol="0">
            <a:spAutoFit/>
          </a:bodyPr>
          <a:lstStyle/>
          <a:p>
            <a:pPr algn="ctr"/>
            <a:r>
              <a:rPr lang="it-IT" sz="700" dirty="0"/>
              <a:t>S</a:t>
            </a:r>
            <a:r>
              <a:rPr lang="it-IT" sz="700" dirty="0" smtClean="0"/>
              <a:t>econda decade di febbraio</a:t>
            </a:r>
            <a:endParaRPr lang="it-IT" sz="700" dirty="0"/>
          </a:p>
        </p:txBody>
      </p:sp>
      <p:sp>
        <p:nvSpPr>
          <p:cNvPr id="127" name="Processo 126"/>
          <p:cNvSpPr/>
          <p:nvPr/>
        </p:nvSpPr>
        <p:spPr>
          <a:xfrm>
            <a:off x="4338026" y="3076480"/>
            <a:ext cx="954833" cy="262065"/>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DEFINIZIONE COMPLETA N.I.</a:t>
            </a:r>
            <a:endParaRPr lang="it-IT" sz="800" dirty="0"/>
          </a:p>
        </p:txBody>
      </p:sp>
      <p:cxnSp>
        <p:nvCxnSpPr>
          <p:cNvPr id="128" name="Connettore 2 127"/>
          <p:cNvCxnSpPr>
            <a:stCxn id="122" idx="1"/>
            <a:endCxn id="127" idx="3"/>
          </p:cNvCxnSpPr>
          <p:nvPr/>
        </p:nvCxnSpPr>
        <p:spPr>
          <a:xfrm flipH="1">
            <a:off x="5292859" y="3204931"/>
            <a:ext cx="648407" cy="2582"/>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30" name="Connettore 4 129"/>
          <p:cNvCxnSpPr>
            <a:stCxn id="127" idx="1"/>
            <a:endCxn id="123" idx="0"/>
          </p:cNvCxnSpPr>
          <p:nvPr/>
        </p:nvCxnSpPr>
        <p:spPr>
          <a:xfrm rot="10800000" flipV="1">
            <a:off x="3706078" y="3207512"/>
            <a:ext cx="631948" cy="44185"/>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3" name="Processo 132"/>
          <p:cNvSpPr/>
          <p:nvPr/>
        </p:nvSpPr>
        <p:spPr>
          <a:xfrm>
            <a:off x="4366904" y="3829227"/>
            <a:ext cx="777301" cy="320464"/>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VERIFICA ELABORATI N.I.</a:t>
            </a:r>
            <a:endParaRPr lang="it-IT" sz="800" dirty="0"/>
          </a:p>
        </p:txBody>
      </p:sp>
      <p:cxnSp>
        <p:nvCxnSpPr>
          <p:cNvPr id="135" name="Connettore 2 134"/>
          <p:cNvCxnSpPr>
            <a:stCxn id="134" idx="1"/>
            <a:endCxn id="133" idx="3"/>
          </p:cNvCxnSpPr>
          <p:nvPr/>
        </p:nvCxnSpPr>
        <p:spPr>
          <a:xfrm flipH="1">
            <a:off x="5144205" y="3985402"/>
            <a:ext cx="739778" cy="4057"/>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37" name="Connettore 4 136"/>
          <p:cNvCxnSpPr>
            <a:stCxn id="133" idx="1"/>
            <a:endCxn id="123" idx="2"/>
          </p:cNvCxnSpPr>
          <p:nvPr/>
        </p:nvCxnSpPr>
        <p:spPr>
          <a:xfrm rot="10800000">
            <a:off x="3706078" y="3742929"/>
            <a:ext cx="660826" cy="24653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49" name="Documento 148"/>
          <p:cNvSpPr/>
          <p:nvPr/>
        </p:nvSpPr>
        <p:spPr>
          <a:xfrm>
            <a:off x="7256610" y="4529285"/>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PRIMA IPOTESI DI BILANCIO</a:t>
            </a:r>
            <a:endParaRPr lang="it-IT" sz="800" dirty="0"/>
          </a:p>
        </p:txBody>
      </p:sp>
      <p:sp>
        <p:nvSpPr>
          <p:cNvPr id="157" name="Processo 156"/>
          <p:cNvSpPr/>
          <p:nvPr/>
        </p:nvSpPr>
        <p:spPr>
          <a:xfrm>
            <a:off x="5506138" y="4842050"/>
            <a:ext cx="870255" cy="225211"/>
          </a:xfrm>
          <a:prstGeom prst="flowChartProcess">
            <a:avLst/>
          </a:prstGeom>
        </p:spPr>
        <p:style>
          <a:lnRef idx="1">
            <a:schemeClr val="accent6"/>
          </a:lnRef>
          <a:fillRef idx="2">
            <a:schemeClr val="accent6"/>
          </a:fillRef>
          <a:effectRef idx="1">
            <a:schemeClr val="accent6"/>
          </a:effectRef>
          <a:fontRef idx="minor">
            <a:schemeClr val="dk1"/>
          </a:fontRef>
        </p:style>
        <p:txBody>
          <a:bodyPr lIns="36000" rIns="36000" rtlCol="0" anchor="ctr"/>
          <a:lstStyle/>
          <a:p>
            <a:pPr algn="ctr"/>
            <a:r>
              <a:rPr lang="it-IT" sz="700" dirty="0" smtClean="0"/>
              <a:t>Con la supervisione della Direzione</a:t>
            </a:r>
            <a:endParaRPr lang="it-IT" sz="700" dirty="0"/>
          </a:p>
        </p:txBody>
      </p:sp>
      <p:cxnSp>
        <p:nvCxnSpPr>
          <p:cNvPr id="158" name="Connettore 1 157"/>
          <p:cNvCxnSpPr/>
          <p:nvPr/>
        </p:nvCxnSpPr>
        <p:spPr>
          <a:xfrm flipH="1">
            <a:off x="5540525" y="4845394"/>
            <a:ext cx="1192" cy="221867"/>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159" name="Connettore 1 158"/>
          <p:cNvCxnSpPr/>
          <p:nvPr/>
        </p:nvCxnSpPr>
        <p:spPr>
          <a:xfrm>
            <a:off x="6341133" y="4845394"/>
            <a:ext cx="0" cy="221867"/>
          </a:xfrm>
          <a:prstGeom prst="line">
            <a:avLst/>
          </a:prstGeom>
          <a:ln/>
        </p:spPr>
        <p:style>
          <a:lnRef idx="1">
            <a:schemeClr val="accent6"/>
          </a:lnRef>
          <a:fillRef idx="0">
            <a:schemeClr val="accent6"/>
          </a:fillRef>
          <a:effectRef idx="0">
            <a:schemeClr val="accent6"/>
          </a:effectRef>
          <a:fontRef idx="minor">
            <a:schemeClr val="tx1"/>
          </a:fontRef>
        </p:style>
      </p:cxnSp>
      <p:sp>
        <p:nvSpPr>
          <p:cNvPr id="162" name="CasellaDiTesto 161"/>
          <p:cNvSpPr txBox="1"/>
          <p:nvPr/>
        </p:nvSpPr>
        <p:spPr>
          <a:xfrm>
            <a:off x="396483" y="4947849"/>
            <a:ext cx="2688345" cy="646331"/>
          </a:xfrm>
          <a:prstGeom prst="rect">
            <a:avLst/>
          </a:prstGeom>
          <a:noFill/>
        </p:spPr>
        <p:txBody>
          <a:bodyPr wrap="square" rtlCol="0">
            <a:spAutoFit/>
          </a:bodyPr>
          <a:lstStyle/>
          <a:p>
            <a:pPr algn="just"/>
            <a:r>
              <a:rPr lang="it-IT" sz="900" dirty="0">
                <a:solidFill>
                  <a:srgbClr val="000000"/>
                </a:solidFill>
              </a:rPr>
              <a:t>Entro la prima decade di marzo, l’Ufficio Contabilità verifica nuovamente l’elaborazione del testo della Nota Integrativa per l’ultimo incontro previsto con il Commercialista e la Direzione</a:t>
            </a:r>
            <a:r>
              <a:rPr lang="it-IT" sz="900" dirty="0" smtClean="0">
                <a:solidFill>
                  <a:srgbClr val="000000"/>
                </a:solidFill>
              </a:rPr>
              <a:t>.</a:t>
            </a:r>
            <a:endParaRPr lang="it-IT" sz="900" dirty="0">
              <a:solidFill>
                <a:srgbClr val="000000"/>
              </a:solidFill>
            </a:endParaRPr>
          </a:p>
        </p:txBody>
      </p:sp>
      <p:sp>
        <p:nvSpPr>
          <p:cNvPr id="166" name="Ovale 165"/>
          <p:cNvSpPr/>
          <p:nvPr/>
        </p:nvSpPr>
        <p:spPr>
          <a:xfrm>
            <a:off x="164398" y="491690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5</a:t>
            </a:r>
            <a:endParaRPr lang="it-IT" sz="800" b="1" dirty="0" smtClean="0"/>
          </a:p>
        </p:txBody>
      </p:sp>
      <p:sp>
        <p:nvSpPr>
          <p:cNvPr id="167" name="CasellaDiTesto 166"/>
          <p:cNvSpPr txBox="1"/>
          <p:nvPr/>
        </p:nvSpPr>
        <p:spPr>
          <a:xfrm>
            <a:off x="396483" y="5729102"/>
            <a:ext cx="2688345" cy="646331"/>
          </a:xfrm>
          <a:prstGeom prst="rect">
            <a:avLst/>
          </a:prstGeom>
          <a:noFill/>
        </p:spPr>
        <p:txBody>
          <a:bodyPr wrap="square" rtlCol="0">
            <a:spAutoFit/>
          </a:bodyPr>
          <a:lstStyle/>
          <a:p>
            <a:pPr algn="just"/>
            <a:r>
              <a:rPr lang="it-IT" sz="900" dirty="0">
                <a:solidFill>
                  <a:srgbClr val="000000"/>
                </a:solidFill>
              </a:rPr>
              <a:t>Verificati il testo definitivo della Nota Integrativa e del Bilancio con il Direttore, vengono definiti i contenuti della presentazione del Bilancio d’esercizio, che verrà illustrata al Comitato Centrale per l’approvazione</a:t>
            </a:r>
            <a:r>
              <a:rPr lang="it-IT" sz="900" dirty="0" smtClean="0">
                <a:solidFill>
                  <a:srgbClr val="000000"/>
                </a:solidFill>
              </a:rPr>
              <a:t>.</a:t>
            </a:r>
            <a:endParaRPr lang="it-IT" sz="900" dirty="0">
              <a:solidFill>
                <a:srgbClr val="000000"/>
              </a:solidFill>
            </a:endParaRPr>
          </a:p>
        </p:txBody>
      </p:sp>
      <p:sp>
        <p:nvSpPr>
          <p:cNvPr id="169" name="Ovale 168"/>
          <p:cNvSpPr/>
          <p:nvPr/>
        </p:nvSpPr>
        <p:spPr>
          <a:xfrm>
            <a:off x="164398" y="5698160"/>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6</a:t>
            </a:r>
            <a:endParaRPr lang="it-IT" sz="800" b="1" dirty="0" smtClean="0"/>
          </a:p>
        </p:txBody>
      </p:sp>
      <p:cxnSp>
        <p:nvCxnSpPr>
          <p:cNvPr id="171" name="Connettore 2 170"/>
          <p:cNvCxnSpPr>
            <a:stCxn id="149" idx="1"/>
            <a:endCxn id="146" idx="3"/>
          </p:cNvCxnSpPr>
          <p:nvPr/>
        </p:nvCxnSpPr>
        <p:spPr>
          <a:xfrm flipH="1">
            <a:off x="5049519" y="4735024"/>
            <a:ext cx="2207091" cy="3770"/>
          </a:xfrm>
          <a:prstGeom prst="straightConnector1">
            <a:avLst/>
          </a:prstGeom>
          <a:ln w="9525">
            <a:solidFill>
              <a:schemeClr val="tx1"/>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75" name="Connettore 4 174"/>
          <p:cNvCxnSpPr>
            <a:stCxn id="146" idx="1"/>
            <a:endCxn id="145" idx="2"/>
          </p:cNvCxnSpPr>
          <p:nvPr/>
        </p:nvCxnSpPr>
        <p:spPr>
          <a:xfrm rot="10800000">
            <a:off x="4072637" y="4559776"/>
            <a:ext cx="310320" cy="179019"/>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86" name="Connettore 1 185"/>
          <p:cNvCxnSpPr>
            <a:stCxn id="153" idx="0"/>
          </p:cNvCxnSpPr>
          <p:nvPr/>
        </p:nvCxnSpPr>
        <p:spPr>
          <a:xfrm flipV="1">
            <a:off x="4069194" y="4735024"/>
            <a:ext cx="0" cy="296220"/>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91" name="Connettore 4 190"/>
          <p:cNvCxnSpPr>
            <a:stCxn id="154" idx="1"/>
            <a:endCxn id="153" idx="2"/>
          </p:cNvCxnSpPr>
          <p:nvPr/>
        </p:nvCxnSpPr>
        <p:spPr>
          <a:xfrm rot="10800000">
            <a:off x="4069194" y="5269158"/>
            <a:ext cx="1436944" cy="11643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98" name="Processo 197"/>
          <p:cNvSpPr/>
          <p:nvPr/>
        </p:nvSpPr>
        <p:spPr>
          <a:xfrm>
            <a:off x="5505087" y="5875536"/>
            <a:ext cx="1243912" cy="417177"/>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DEFINIZIONE CONTENUTI PRESENTAZIONE DI BILANCIO</a:t>
            </a:r>
            <a:endParaRPr lang="it-IT" sz="800" dirty="0"/>
          </a:p>
        </p:txBody>
      </p:sp>
      <p:sp>
        <p:nvSpPr>
          <p:cNvPr id="199" name="Processo 198"/>
          <p:cNvSpPr/>
          <p:nvPr/>
        </p:nvSpPr>
        <p:spPr>
          <a:xfrm>
            <a:off x="3676274" y="5875536"/>
            <a:ext cx="1243912" cy="417177"/>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DEFINIZIONE CONTENUTI PRESENTAZIONE DI BILANCIO</a:t>
            </a:r>
            <a:endParaRPr lang="it-IT" sz="800" dirty="0"/>
          </a:p>
        </p:txBody>
      </p:sp>
      <p:cxnSp>
        <p:nvCxnSpPr>
          <p:cNvPr id="200" name="Connettore 2 199"/>
          <p:cNvCxnSpPr>
            <a:stCxn id="198" idx="1"/>
            <a:endCxn id="199" idx="3"/>
          </p:cNvCxnSpPr>
          <p:nvPr/>
        </p:nvCxnSpPr>
        <p:spPr>
          <a:xfrm flipH="1">
            <a:off x="4920186" y="6084125"/>
            <a:ext cx="584901" cy="0"/>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03" name="Connettore 1 202"/>
          <p:cNvCxnSpPr>
            <a:stCxn id="198" idx="0"/>
            <a:endCxn id="154" idx="2"/>
          </p:cNvCxnSpPr>
          <p:nvPr/>
        </p:nvCxnSpPr>
        <p:spPr>
          <a:xfrm flipV="1">
            <a:off x="6127043" y="5594180"/>
            <a:ext cx="1051" cy="28135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06" name="Ovale 205"/>
          <p:cNvSpPr/>
          <p:nvPr/>
        </p:nvSpPr>
        <p:spPr>
          <a:xfrm>
            <a:off x="5007681" y="575405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6</a:t>
            </a:r>
            <a:endParaRPr lang="it-IT" sz="800" b="1" dirty="0" smtClean="0"/>
          </a:p>
        </p:txBody>
      </p:sp>
      <p:cxnSp>
        <p:nvCxnSpPr>
          <p:cNvPr id="207" name="Connettore 4 206"/>
          <p:cNvCxnSpPr>
            <a:endCxn id="199" idx="1"/>
          </p:cNvCxnSpPr>
          <p:nvPr/>
        </p:nvCxnSpPr>
        <p:spPr>
          <a:xfrm rot="5400000" flipH="1" flipV="1">
            <a:off x="3187925" y="6344250"/>
            <a:ext cx="748474" cy="228224"/>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6072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asellaDiTesto 133"/>
          <p:cNvSpPr txBox="1"/>
          <p:nvPr/>
        </p:nvSpPr>
        <p:spPr>
          <a:xfrm>
            <a:off x="2797716" y="2521562"/>
            <a:ext cx="2304169" cy="307777"/>
          </a:xfrm>
          <a:prstGeom prst="rect">
            <a:avLst/>
          </a:prstGeom>
          <a:noFill/>
        </p:spPr>
        <p:txBody>
          <a:bodyPr wrap="square" rtlCol="0">
            <a:spAutoFit/>
          </a:bodyPr>
          <a:lstStyle/>
          <a:p>
            <a:pPr algn="ctr"/>
            <a:r>
              <a:rPr lang="it-IT" sz="700" dirty="0" smtClean="0"/>
              <a:t>Entro 15 giorni dalla riunione</a:t>
            </a:r>
          </a:p>
          <a:p>
            <a:pPr algn="ctr"/>
            <a:r>
              <a:rPr lang="it-IT" sz="700" dirty="0"/>
              <a:t>d</a:t>
            </a:r>
            <a:r>
              <a:rPr lang="it-IT" sz="700" dirty="0" smtClean="0"/>
              <a:t>i approvazione del CC</a:t>
            </a:r>
            <a:endParaRPr lang="it-IT" sz="700" dirty="0"/>
          </a:p>
        </p:txBody>
      </p:sp>
      <p:sp>
        <p:nvSpPr>
          <p:cNvPr id="155" name="CasellaDiTesto 154"/>
          <p:cNvSpPr txBox="1"/>
          <p:nvPr/>
        </p:nvSpPr>
        <p:spPr>
          <a:xfrm>
            <a:off x="4012883" y="5933903"/>
            <a:ext cx="1559006" cy="307777"/>
          </a:xfrm>
          <a:prstGeom prst="rect">
            <a:avLst/>
          </a:prstGeom>
          <a:noFill/>
        </p:spPr>
        <p:txBody>
          <a:bodyPr wrap="square" rtlCol="0">
            <a:spAutoFit/>
          </a:bodyPr>
          <a:lstStyle/>
          <a:p>
            <a:pPr algn="ctr"/>
            <a:r>
              <a:rPr lang="it-IT" sz="700" dirty="0" smtClean="0"/>
              <a:t>   Dopo approvazione </a:t>
            </a:r>
          </a:p>
          <a:p>
            <a:pPr algn="ctr"/>
            <a:r>
              <a:rPr lang="it-IT" sz="700" dirty="0" smtClean="0"/>
              <a:t>del Bilancio</a:t>
            </a:r>
            <a:endParaRPr lang="it-IT" sz="700" dirty="0"/>
          </a:p>
        </p:txBody>
      </p:sp>
      <p:sp>
        <p:nvSpPr>
          <p:cNvPr id="96" name="CasellaDiTesto 95"/>
          <p:cNvSpPr txBox="1"/>
          <p:nvPr/>
        </p:nvSpPr>
        <p:spPr>
          <a:xfrm>
            <a:off x="4266384" y="1327693"/>
            <a:ext cx="1109521" cy="307777"/>
          </a:xfrm>
          <a:prstGeom prst="rect">
            <a:avLst/>
          </a:prstGeom>
          <a:noFill/>
        </p:spPr>
        <p:txBody>
          <a:bodyPr wrap="square" rtlCol="0">
            <a:spAutoFit/>
          </a:bodyPr>
          <a:lstStyle/>
          <a:p>
            <a:pPr algn="ctr"/>
            <a:r>
              <a:rPr lang="it-IT" sz="700" b="1" dirty="0" smtClean="0"/>
              <a:t>A COLLEGIO NAZIONALE DEI REVISORI DEI CONTI</a:t>
            </a:r>
          </a:p>
        </p:txBody>
      </p:sp>
      <p:cxnSp>
        <p:nvCxnSpPr>
          <p:cNvPr id="6" name="Connettore 1 5"/>
          <p:cNvCxnSpPr/>
          <p:nvPr/>
        </p:nvCxnSpPr>
        <p:spPr>
          <a:xfrm flipH="1">
            <a:off x="119600" y="467332"/>
            <a:ext cx="4" cy="6005651"/>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7" name="Processo 6"/>
          <p:cNvSpPr/>
          <p:nvPr/>
        </p:nvSpPr>
        <p:spPr>
          <a:xfrm>
            <a:off x="352935" y="531934"/>
            <a:ext cx="2454337" cy="291877"/>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00"/>
                </a:solidFill>
              </a:rPr>
              <a:t>ORGANIZZAZIONE DEL LAVORO</a:t>
            </a:r>
            <a:endParaRPr lang="it-IT" sz="1200" b="1" dirty="0">
              <a:solidFill>
                <a:srgbClr val="000000"/>
              </a:solidFill>
            </a:endParaRPr>
          </a:p>
        </p:txBody>
      </p:sp>
      <p:cxnSp>
        <p:nvCxnSpPr>
          <p:cNvPr id="8" name="Connettore 1 7"/>
          <p:cNvCxnSpPr/>
          <p:nvPr/>
        </p:nvCxnSpPr>
        <p:spPr>
          <a:xfrm>
            <a:off x="3053301" y="473683"/>
            <a:ext cx="0" cy="599930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0" name="Connettore 1 9"/>
          <p:cNvCxnSpPr/>
          <p:nvPr/>
        </p:nvCxnSpPr>
        <p:spPr>
          <a:xfrm>
            <a:off x="119600" y="470482"/>
            <a:ext cx="9194918" cy="0"/>
          </a:xfrm>
          <a:prstGeom prst="line">
            <a:avLst/>
          </a:prstGeom>
          <a:ln w="3175" cmpd="sng">
            <a:solidFill>
              <a:schemeClr val="tx1"/>
            </a:solidFill>
          </a:ln>
        </p:spPr>
        <p:style>
          <a:lnRef idx="1">
            <a:schemeClr val="dk1"/>
          </a:lnRef>
          <a:fillRef idx="0">
            <a:schemeClr val="dk1"/>
          </a:fillRef>
          <a:effectRef idx="0">
            <a:schemeClr val="dk1"/>
          </a:effectRef>
          <a:fontRef idx="minor">
            <a:schemeClr val="tx1"/>
          </a:fontRef>
        </p:style>
      </p:cxnSp>
      <p:cxnSp>
        <p:nvCxnSpPr>
          <p:cNvPr id="11" name="Connettore 1 10"/>
          <p:cNvCxnSpPr/>
          <p:nvPr/>
        </p:nvCxnSpPr>
        <p:spPr>
          <a:xfrm flipH="1">
            <a:off x="9308167" y="470483"/>
            <a:ext cx="6360" cy="6002500"/>
          </a:xfrm>
          <a:prstGeom prst="line">
            <a:avLst/>
          </a:prstGeom>
          <a:ln w="3175" cmpd="sng"/>
          <a:effectLst/>
        </p:spPr>
        <p:style>
          <a:lnRef idx="2">
            <a:schemeClr val="dk1"/>
          </a:lnRef>
          <a:fillRef idx="0">
            <a:schemeClr val="dk1"/>
          </a:fillRef>
          <a:effectRef idx="1">
            <a:schemeClr val="dk1"/>
          </a:effectRef>
          <a:fontRef idx="minor">
            <a:schemeClr val="tx1"/>
          </a:fontRef>
        </p:style>
      </p:cxnSp>
      <p:pic>
        <p:nvPicPr>
          <p:cNvPr id="12" name="Immagine 11" descr="logo_ca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239" y="-21317"/>
            <a:ext cx="443012" cy="477212"/>
          </a:xfrm>
          <a:prstGeom prst="rect">
            <a:avLst/>
          </a:prstGeom>
        </p:spPr>
      </p:pic>
      <p:sp>
        <p:nvSpPr>
          <p:cNvPr id="13" name="Titolo 1"/>
          <p:cNvSpPr txBox="1">
            <a:spLocks/>
          </p:cNvSpPr>
          <p:nvPr/>
        </p:nvSpPr>
        <p:spPr>
          <a:xfrm>
            <a:off x="0" y="-25592"/>
            <a:ext cx="8961239" cy="47387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400" b="1" dirty="0" smtClean="0">
                <a:solidFill>
                  <a:srgbClr val="000000"/>
                </a:solidFill>
              </a:rPr>
              <a:t>Scheda 18. PROCESSO “BILANCIO – CHIUSURA ANNUALE” (segue)</a:t>
            </a:r>
            <a:endParaRPr lang="it-IT" sz="1400" b="1" dirty="0">
              <a:solidFill>
                <a:srgbClr val="000000"/>
              </a:solidFill>
            </a:endParaRPr>
          </a:p>
        </p:txBody>
      </p:sp>
      <p:sp>
        <p:nvSpPr>
          <p:cNvPr id="17" name="Ovale 16"/>
          <p:cNvSpPr/>
          <p:nvPr/>
        </p:nvSpPr>
        <p:spPr>
          <a:xfrm>
            <a:off x="5016075" y="3398669"/>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smtClean="0"/>
              <a:t>9</a:t>
            </a:r>
          </a:p>
        </p:txBody>
      </p:sp>
      <p:cxnSp>
        <p:nvCxnSpPr>
          <p:cNvPr id="25" name="Connettore 1 24"/>
          <p:cNvCxnSpPr/>
          <p:nvPr/>
        </p:nvCxnSpPr>
        <p:spPr>
          <a:xfrm>
            <a:off x="119600" y="647298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29" name="Connettore 1 28"/>
          <p:cNvCxnSpPr/>
          <p:nvPr/>
        </p:nvCxnSpPr>
        <p:spPr>
          <a:xfrm>
            <a:off x="5332953" y="473683"/>
            <a:ext cx="58770" cy="599930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30" name="Connettore 1 29"/>
          <p:cNvCxnSpPr/>
          <p:nvPr/>
        </p:nvCxnSpPr>
        <p:spPr>
          <a:xfrm>
            <a:off x="6945851" y="476974"/>
            <a:ext cx="0" cy="5996009"/>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31" name="Connettore 1 30"/>
          <p:cNvCxnSpPr/>
          <p:nvPr/>
        </p:nvCxnSpPr>
        <p:spPr>
          <a:xfrm>
            <a:off x="8139651" y="467332"/>
            <a:ext cx="126" cy="6005651"/>
          </a:xfrm>
          <a:prstGeom prst="line">
            <a:avLst/>
          </a:prstGeom>
          <a:ln w="3175" cmpd="sng"/>
          <a:effectLst/>
        </p:spPr>
        <p:style>
          <a:lnRef idx="2">
            <a:schemeClr val="dk1"/>
          </a:lnRef>
          <a:fillRef idx="0">
            <a:schemeClr val="dk1"/>
          </a:fillRef>
          <a:effectRef idx="1">
            <a:schemeClr val="dk1"/>
          </a:effectRef>
          <a:fontRef idx="minor">
            <a:schemeClr val="tx1"/>
          </a:fontRef>
        </p:style>
      </p:cxnSp>
      <p:sp>
        <p:nvSpPr>
          <p:cNvPr id="32" name="Titolo 1"/>
          <p:cNvSpPr txBox="1">
            <a:spLocks/>
          </p:cNvSpPr>
          <p:nvPr/>
        </p:nvSpPr>
        <p:spPr>
          <a:xfrm>
            <a:off x="3053301" y="476974"/>
            <a:ext cx="227965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Ufficio Contabilità</a:t>
            </a:r>
            <a:endParaRPr lang="it-IT" sz="1200" b="1" dirty="0">
              <a:solidFill>
                <a:srgbClr val="000000"/>
              </a:solidFill>
            </a:endParaRPr>
          </a:p>
        </p:txBody>
      </p:sp>
      <p:sp>
        <p:nvSpPr>
          <p:cNvPr id="33" name="Titolo 1"/>
          <p:cNvSpPr txBox="1">
            <a:spLocks/>
          </p:cNvSpPr>
          <p:nvPr/>
        </p:nvSpPr>
        <p:spPr>
          <a:xfrm>
            <a:off x="5332951" y="476974"/>
            <a:ext cx="1612900"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Direzione</a:t>
            </a:r>
            <a:endParaRPr lang="it-IT" sz="1200" b="1" dirty="0">
              <a:solidFill>
                <a:srgbClr val="000000"/>
              </a:solidFill>
            </a:endParaRPr>
          </a:p>
        </p:txBody>
      </p:sp>
      <p:sp>
        <p:nvSpPr>
          <p:cNvPr id="34" name="Titolo 1"/>
          <p:cNvSpPr txBox="1">
            <a:spLocks/>
          </p:cNvSpPr>
          <p:nvPr/>
        </p:nvSpPr>
        <p:spPr>
          <a:xfrm>
            <a:off x="6945851" y="476974"/>
            <a:ext cx="119392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Comitato Direttivo Centrale</a:t>
            </a:r>
            <a:endParaRPr lang="it-IT" sz="1200" b="1" dirty="0">
              <a:solidFill>
                <a:srgbClr val="000000"/>
              </a:solidFill>
            </a:endParaRPr>
          </a:p>
        </p:txBody>
      </p:sp>
      <p:sp>
        <p:nvSpPr>
          <p:cNvPr id="35" name="Titolo 1"/>
          <p:cNvSpPr txBox="1">
            <a:spLocks/>
          </p:cNvSpPr>
          <p:nvPr/>
        </p:nvSpPr>
        <p:spPr>
          <a:xfrm>
            <a:off x="8139651" y="476974"/>
            <a:ext cx="1174876" cy="407969"/>
          </a:xfrm>
          <a:prstGeom prst="rect">
            <a:avLst/>
          </a:prstGeom>
        </p:spPr>
        <p:txBody>
          <a:bodyPr vert="horz" lIns="36000" tIns="45720" rIns="3600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sz="1200" b="1" dirty="0" smtClean="0">
                <a:solidFill>
                  <a:srgbClr val="000000"/>
                </a:solidFill>
              </a:rPr>
              <a:t>Comitato Centrale</a:t>
            </a:r>
            <a:endParaRPr lang="it-IT" sz="1200" b="1" dirty="0">
              <a:solidFill>
                <a:srgbClr val="000000"/>
              </a:solidFill>
            </a:endParaRPr>
          </a:p>
        </p:txBody>
      </p:sp>
      <p:sp>
        <p:nvSpPr>
          <p:cNvPr id="73" name="Documento 72"/>
          <p:cNvSpPr/>
          <p:nvPr/>
        </p:nvSpPr>
        <p:spPr>
          <a:xfrm>
            <a:off x="7129610" y="116241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82800" rIns="36000" bIns="0" rtlCol="0" anchor="t" anchorCtr="0"/>
          <a:lstStyle/>
          <a:p>
            <a:pPr algn="ctr"/>
            <a:r>
              <a:rPr lang="it-IT" sz="800" dirty="0" smtClean="0"/>
              <a:t>BILANCIO</a:t>
            </a:r>
            <a:endParaRPr lang="it-IT" sz="800" dirty="0"/>
          </a:p>
        </p:txBody>
      </p:sp>
      <p:sp>
        <p:nvSpPr>
          <p:cNvPr id="74" name="Documento 73"/>
          <p:cNvSpPr/>
          <p:nvPr/>
        </p:nvSpPr>
        <p:spPr>
          <a:xfrm>
            <a:off x="7205810" y="138466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36000" rIns="36000" bIns="0" rtlCol="0" anchor="t" anchorCtr="0"/>
          <a:lstStyle/>
          <a:p>
            <a:pPr algn="ctr"/>
            <a:r>
              <a:rPr lang="it-IT" sz="800" dirty="0" smtClean="0"/>
              <a:t>NOTA INTEGRATIVA</a:t>
            </a:r>
            <a:endParaRPr lang="it-IT" sz="800" dirty="0"/>
          </a:p>
        </p:txBody>
      </p:sp>
      <p:sp>
        <p:nvSpPr>
          <p:cNvPr id="75" name="Documento 74"/>
          <p:cNvSpPr/>
          <p:nvPr/>
        </p:nvSpPr>
        <p:spPr>
          <a:xfrm>
            <a:off x="7348591" y="1661878"/>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SULLA GESTIONE</a:t>
            </a:r>
            <a:endParaRPr lang="it-IT" sz="800" dirty="0"/>
          </a:p>
        </p:txBody>
      </p:sp>
      <p:sp>
        <p:nvSpPr>
          <p:cNvPr id="92" name="Documento 91"/>
          <p:cNvSpPr/>
          <p:nvPr/>
        </p:nvSpPr>
        <p:spPr>
          <a:xfrm>
            <a:off x="3615726" y="115606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82800" rIns="36000" bIns="0" rtlCol="0" anchor="t" anchorCtr="0"/>
          <a:lstStyle/>
          <a:p>
            <a:pPr algn="ctr"/>
            <a:r>
              <a:rPr lang="it-IT" sz="800" dirty="0" smtClean="0"/>
              <a:t>BILANCIO</a:t>
            </a:r>
            <a:endParaRPr lang="it-IT" sz="800" dirty="0"/>
          </a:p>
        </p:txBody>
      </p:sp>
      <p:sp>
        <p:nvSpPr>
          <p:cNvPr id="93" name="Documento 92"/>
          <p:cNvSpPr/>
          <p:nvPr/>
        </p:nvSpPr>
        <p:spPr>
          <a:xfrm>
            <a:off x="3691926" y="137831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36000" rIns="36000" bIns="0" rtlCol="0" anchor="t" anchorCtr="0"/>
          <a:lstStyle/>
          <a:p>
            <a:pPr algn="ctr"/>
            <a:r>
              <a:rPr lang="it-IT" sz="800" dirty="0" smtClean="0"/>
              <a:t>NOTA INTEGRATIVA</a:t>
            </a:r>
            <a:endParaRPr lang="it-IT" sz="800" dirty="0"/>
          </a:p>
        </p:txBody>
      </p:sp>
      <p:sp>
        <p:nvSpPr>
          <p:cNvPr id="94" name="Documento 93"/>
          <p:cNvSpPr/>
          <p:nvPr/>
        </p:nvSpPr>
        <p:spPr>
          <a:xfrm>
            <a:off x="3777557" y="1655528"/>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SULLA GESTIONE</a:t>
            </a:r>
            <a:endParaRPr lang="it-IT" sz="800" dirty="0"/>
          </a:p>
        </p:txBody>
      </p:sp>
      <p:cxnSp>
        <p:nvCxnSpPr>
          <p:cNvPr id="100" name="Connettore 2 99"/>
          <p:cNvCxnSpPr>
            <a:stCxn id="92" idx="3"/>
            <a:endCxn id="73" idx="1"/>
          </p:cNvCxnSpPr>
          <p:nvPr/>
        </p:nvCxnSpPr>
        <p:spPr>
          <a:xfrm>
            <a:off x="4282288" y="1361800"/>
            <a:ext cx="2847322" cy="6350"/>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pic>
        <p:nvPicPr>
          <p:cNvPr id="104" name="Immagine 103"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8028" y="1037114"/>
            <a:ext cx="251543" cy="202352"/>
          </a:xfrm>
          <a:prstGeom prst="rect">
            <a:avLst/>
          </a:prstGeom>
        </p:spPr>
      </p:pic>
      <p:sp>
        <p:nvSpPr>
          <p:cNvPr id="105" name="Documento 104"/>
          <p:cNvSpPr/>
          <p:nvPr/>
        </p:nvSpPr>
        <p:spPr>
          <a:xfrm>
            <a:off x="4110838" y="3526267"/>
            <a:ext cx="752193"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PRESENTAZIONE BILANCIO</a:t>
            </a:r>
            <a:endParaRPr lang="it-IT" sz="800" dirty="0"/>
          </a:p>
        </p:txBody>
      </p:sp>
      <p:sp>
        <p:nvSpPr>
          <p:cNvPr id="106" name="Documento 105"/>
          <p:cNvSpPr/>
          <p:nvPr/>
        </p:nvSpPr>
        <p:spPr>
          <a:xfrm>
            <a:off x="5801946" y="3526267"/>
            <a:ext cx="752193"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BOZZA PRESENTAZIONE BILANCIO</a:t>
            </a:r>
            <a:endParaRPr lang="it-IT" sz="800" dirty="0"/>
          </a:p>
        </p:txBody>
      </p:sp>
      <p:sp>
        <p:nvSpPr>
          <p:cNvPr id="108" name="Ovale 107"/>
          <p:cNvSpPr/>
          <p:nvPr/>
        </p:nvSpPr>
        <p:spPr>
          <a:xfrm>
            <a:off x="3335420" y="553588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11</a:t>
            </a:r>
          </a:p>
        </p:txBody>
      </p:sp>
      <p:cxnSp>
        <p:nvCxnSpPr>
          <p:cNvPr id="110" name="Connettore 2 109"/>
          <p:cNvCxnSpPr>
            <a:stCxn id="105" idx="3"/>
            <a:endCxn id="106" idx="1"/>
          </p:cNvCxnSpPr>
          <p:nvPr/>
        </p:nvCxnSpPr>
        <p:spPr>
          <a:xfrm>
            <a:off x="4863031" y="3732006"/>
            <a:ext cx="938915" cy="0"/>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30" name="Documento 129"/>
          <p:cNvSpPr/>
          <p:nvPr/>
        </p:nvSpPr>
        <p:spPr>
          <a:xfrm>
            <a:off x="5801946" y="4586718"/>
            <a:ext cx="752193"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PRESENTAZIONE DEFINITIVA BILANCIO</a:t>
            </a:r>
            <a:endParaRPr lang="it-IT" sz="800" dirty="0"/>
          </a:p>
        </p:txBody>
      </p:sp>
      <p:sp>
        <p:nvSpPr>
          <p:cNvPr id="131" name="Processo 130"/>
          <p:cNvSpPr/>
          <p:nvPr/>
        </p:nvSpPr>
        <p:spPr>
          <a:xfrm>
            <a:off x="8262111" y="5077543"/>
            <a:ext cx="1008889" cy="273621"/>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APPROVAZIONE BILANCIO D’ESERCIZIO</a:t>
            </a:r>
            <a:endParaRPr lang="it-IT" sz="800" dirty="0"/>
          </a:p>
        </p:txBody>
      </p:sp>
      <p:cxnSp>
        <p:nvCxnSpPr>
          <p:cNvPr id="138" name="Connettore 2 137"/>
          <p:cNvCxnSpPr>
            <a:stCxn id="130" idx="3"/>
            <a:endCxn id="180" idx="1"/>
          </p:cNvCxnSpPr>
          <p:nvPr/>
        </p:nvCxnSpPr>
        <p:spPr>
          <a:xfrm>
            <a:off x="6554139" y="4792457"/>
            <a:ext cx="1707873" cy="343"/>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2" name="Connettore 1 141"/>
          <p:cNvCxnSpPr>
            <a:stCxn id="180" idx="2"/>
            <a:endCxn id="131" idx="0"/>
          </p:cNvCxnSpPr>
          <p:nvPr/>
        </p:nvCxnSpPr>
        <p:spPr>
          <a:xfrm>
            <a:off x="8766457" y="5004467"/>
            <a:ext cx="99" cy="7307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50" name="CasellaDiTesto 149"/>
          <p:cNvSpPr txBox="1"/>
          <p:nvPr/>
        </p:nvSpPr>
        <p:spPr>
          <a:xfrm>
            <a:off x="4264604" y="5602664"/>
            <a:ext cx="1109521" cy="415498"/>
          </a:xfrm>
          <a:prstGeom prst="rect">
            <a:avLst/>
          </a:prstGeom>
          <a:noFill/>
        </p:spPr>
        <p:txBody>
          <a:bodyPr wrap="square" rtlCol="0">
            <a:spAutoFit/>
          </a:bodyPr>
          <a:lstStyle/>
          <a:p>
            <a:pPr algn="ctr"/>
            <a:r>
              <a:rPr lang="it-IT" sz="700" b="1" dirty="0" smtClean="0"/>
              <a:t>A STAMPATORE</a:t>
            </a:r>
          </a:p>
          <a:p>
            <a:pPr algn="ctr"/>
            <a:r>
              <a:rPr lang="it-IT" sz="700" b="1" dirty="0" smtClean="0"/>
              <a:t>RAPPORTO ATTIVITÁ</a:t>
            </a:r>
          </a:p>
          <a:p>
            <a:pPr algn="ctr"/>
            <a:r>
              <a:rPr lang="it-IT" sz="700" b="1" dirty="0" smtClean="0"/>
              <a:t>E MINISTERI VIGILANTI</a:t>
            </a:r>
          </a:p>
        </p:txBody>
      </p:sp>
      <p:cxnSp>
        <p:nvCxnSpPr>
          <p:cNvPr id="151" name="Connettore 1 150"/>
          <p:cNvCxnSpPr/>
          <p:nvPr/>
        </p:nvCxnSpPr>
        <p:spPr>
          <a:xfrm flipV="1">
            <a:off x="5285234" y="5797779"/>
            <a:ext cx="0" cy="367027"/>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152" name="Connettore 1 151"/>
          <p:cNvCxnSpPr>
            <a:endCxn id="120" idx="3"/>
          </p:cNvCxnSpPr>
          <p:nvPr/>
        </p:nvCxnSpPr>
        <p:spPr>
          <a:xfrm flipH="1">
            <a:off x="4303632" y="5975208"/>
            <a:ext cx="987952" cy="0"/>
          </a:xfrm>
          <a:prstGeom prst="line">
            <a:avLst/>
          </a:prstGeom>
          <a:ln w="12700" cmpd="sng"/>
          <a:effectLst/>
        </p:spPr>
        <p:style>
          <a:lnRef idx="2">
            <a:schemeClr val="dk1"/>
          </a:lnRef>
          <a:fillRef idx="0">
            <a:schemeClr val="dk1"/>
          </a:fillRef>
          <a:effectRef idx="1">
            <a:schemeClr val="dk1"/>
          </a:effectRef>
          <a:fontRef idx="minor">
            <a:schemeClr val="tx1"/>
          </a:fontRef>
        </p:style>
      </p:cxnSp>
      <p:sp>
        <p:nvSpPr>
          <p:cNvPr id="153" name="Documento 152"/>
          <p:cNvSpPr/>
          <p:nvPr/>
        </p:nvSpPr>
        <p:spPr>
          <a:xfrm>
            <a:off x="3808677" y="5251609"/>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DEI REVISORI</a:t>
            </a:r>
            <a:endParaRPr lang="it-IT" sz="800" dirty="0"/>
          </a:p>
        </p:txBody>
      </p:sp>
      <p:cxnSp>
        <p:nvCxnSpPr>
          <p:cNvPr id="97" name="Connettore 1 96"/>
          <p:cNvCxnSpPr/>
          <p:nvPr/>
        </p:nvCxnSpPr>
        <p:spPr>
          <a:xfrm flipH="1" flipV="1">
            <a:off x="5296687" y="1409490"/>
            <a:ext cx="2649" cy="294471"/>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98" name="Connettore 1 97"/>
          <p:cNvCxnSpPr>
            <a:endCxn id="93" idx="3"/>
          </p:cNvCxnSpPr>
          <p:nvPr/>
        </p:nvCxnSpPr>
        <p:spPr>
          <a:xfrm flipH="1">
            <a:off x="4358488" y="1584050"/>
            <a:ext cx="938199" cy="0"/>
          </a:xfrm>
          <a:prstGeom prst="line">
            <a:avLst/>
          </a:prstGeom>
          <a:ln w="12700" cmpd="sng"/>
          <a:effectLst/>
        </p:spPr>
        <p:style>
          <a:lnRef idx="2">
            <a:schemeClr val="dk1"/>
          </a:lnRef>
          <a:fillRef idx="0">
            <a:schemeClr val="dk1"/>
          </a:fillRef>
          <a:effectRef idx="1">
            <a:schemeClr val="dk1"/>
          </a:effectRef>
          <a:fontRef idx="minor">
            <a:schemeClr val="tx1"/>
          </a:fontRef>
        </p:style>
      </p:cxnSp>
      <p:cxnSp>
        <p:nvCxnSpPr>
          <p:cNvPr id="111" name="Connettore 1 110"/>
          <p:cNvCxnSpPr>
            <a:stCxn id="106" idx="2"/>
            <a:endCxn id="173" idx="0"/>
          </p:cNvCxnSpPr>
          <p:nvPr/>
        </p:nvCxnSpPr>
        <p:spPr>
          <a:xfrm>
            <a:off x="6178043" y="3910542"/>
            <a:ext cx="0" cy="26290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1" name="Documento 120"/>
          <p:cNvSpPr/>
          <p:nvPr/>
        </p:nvSpPr>
        <p:spPr>
          <a:xfrm>
            <a:off x="3700725" y="5530644"/>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SULLA GESTIONE</a:t>
            </a:r>
            <a:endParaRPr lang="it-IT" sz="800" dirty="0"/>
          </a:p>
        </p:txBody>
      </p:sp>
      <p:sp>
        <p:nvSpPr>
          <p:cNvPr id="120" name="Documento 119"/>
          <p:cNvSpPr/>
          <p:nvPr/>
        </p:nvSpPr>
        <p:spPr>
          <a:xfrm>
            <a:off x="3637070" y="5769469"/>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36000" rIns="36000" bIns="0" rtlCol="0" anchor="t" anchorCtr="0"/>
          <a:lstStyle/>
          <a:p>
            <a:pPr algn="ctr"/>
            <a:r>
              <a:rPr lang="it-IT" sz="800" dirty="0" smtClean="0"/>
              <a:t>NOTA INTEGRATIVA</a:t>
            </a:r>
            <a:endParaRPr lang="it-IT" sz="800" dirty="0"/>
          </a:p>
        </p:txBody>
      </p:sp>
      <p:sp>
        <p:nvSpPr>
          <p:cNvPr id="119" name="Documento 118"/>
          <p:cNvSpPr/>
          <p:nvPr/>
        </p:nvSpPr>
        <p:spPr>
          <a:xfrm>
            <a:off x="3517207" y="603744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82800" rIns="36000" bIns="0" rtlCol="0" anchor="t" anchorCtr="0"/>
          <a:lstStyle/>
          <a:p>
            <a:pPr algn="ctr"/>
            <a:r>
              <a:rPr lang="it-IT" sz="800" dirty="0" smtClean="0"/>
              <a:t>BILANCIO</a:t>
            </a:r>
          </a:p>
          <a:p>
            <a:pPr algn="ctr"/>
            <a:r>
              <a:rPr lang="it-IT" sz="800" dirty="0" smtClean="0"/>
              <a:t>APPROVATO</a:t>
            </a:r>
            <a:endParaRPr lang="it-IT" sz="800" dirty="0"/>
          </a:p>
        </p:txBody>
      </p:sp>
      <p:sp>
        <p:nvSpPr>
          <p:cNvPr id="141" name="Documento 140"/>
          <p:cNvSpPr/>
          <p:nvPr/>
        </p:nvSpPr>
        <p:spPr>
          <a:xfrm>
            <a:off x="4415902" y="2091034"/>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82800" rIns="36000" bIns="0" rtlCol="0" anchor="t" anchorCtr="0"/>
          <a:lstStyle/>
          <a:p>
            <a:pPr algn="ctr"/>
            <a:r>
              <a:rPr lang="it-IT" sz="800" dirty="0" smtClean="0"/>
              <a:t>BILANCIO</a:t>
            </a:r>
            <a:endParaRPr lang="it-IT" sz="800" dirty="0"/>
          </a:p>
        </p:txBody>
      </p:sp>
      <p:sp>
        <p:nvSpPr>
          <p:cNvPr id="143" name="Documento 142"/>
          <p:cNvSpPr/>
          <p:nvPr/>
        </p:nvSpPr>
        <p:spPr>
          <a:xfrm>
            <a:off x="4492102" y="2313284"/>
            <a:ext cx="666562" cy="411478"/>
          </a:xfrm>
          <a:prstGeom prst="flowChartDocument">
            <a:avLst/>
          </a:prstGeom>
          <a:ln>
            <a:solidFill>
              <a:schemeClr val="accent1"/>
            </a:solidFill>
          </a:ln>
        </p:spPr>
        <p:style>
          <a:lnRef idx="1">
            <a:schemeClr val="accent1"/>
          </a:lnRef>
          <a:fillRef idx="2">
            <a:schemeClr val="accent1"/>
          </a:fillRef>
          <a:effectRef idx="1">
            <a:schemeClr val="accent1"/>
          </a:effectRef>
          <a:fontRef idx="minor">
            <a:schemeClr val="dk1"/>
          </a:fontRef>
        </p:style>
        <p:txBody>
          <a:bodyPr lIns="36000" tIns="36000" rIns="36000" bIns="0" rtlCol="0" anchor="t" anchorCtr="0"/>
          <a:lstStyle/>
          <a:p>
            <a:pPr algn="ctr"/>
            <a:r>
              <a:rPr lang="it-IT" sz="800" dirty="0" smtClean="0"/>
              <a:t>NOTA INTEGRATIVA</a:t>
            </a:r>
            <a:endParaRPr lang="it-IT" sz="800" dirty="0"/>
          </a:p>
        </p:txBody>
      </p:sp>
      <p:sp>
        <p:nvSpPr>
          <p:cNvPr id="144" name="Documento 143"/>
          <p:cNvSpPr/>
          <p:nvPr/>
        </p:nvSpPr>
        <p:spPr>
          <a:xfrm>
            <a:off x="4558683" y="259050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SULLA GESTIONE</a:t>
            </a:r>
            <a:endParaRPr lang="it-IT" sz="800" dirty="0"/>
          </a:p>
        </p:txBody>
      </p:sp>
      <p:sp>
        <p:nvSpPr>
          <p:cNvPr id="156" name="CasellaDiTesto 155"/>
          <p:cNvSpPr txBox="1"/>
          <p:nvPr/>
        </p:nvSpPr>
        <p:spPr>
          <a:xfrm>
            <a:off x="5000186" y="1107835"/>
            <a:ext cx="2304169" cy="307777"/>
          </a:xfrm>
          <a:prstGeom prst="rect">
            <a:avLst/>
          </a:prstGeom>
          <a:noFill/>
        </p:spPr>
        <p:txBody>
          <a:bodyPr wrap="square" rtlCol="0">
            <a:spAutoFit/>
          </a:bodyPr>
          <a:lstStyle/>
          <a:p>
            <a:pPr algn="ctr"/>
            <a:r>
              <a:rPr lang="it-IT" sz="700" dirty="0" smtClean="0"/>
              <a:t>Almeno 21 giorni prima </a:t>
            </a:r>
          </a:p>
          <a:p>
            <a:pPr algn="ctr"/>
            <a:r>
              <a:rPr lang="it-IT" sz="700" dirty="0" smtClean="0"/>
              <a:t>della riunione del CC</a:t>
            </a:r>
            <a:endParaRPr lang="it-IT" sz="700" dirty="0"/>
          </a:p>
        </p:txBody>
      </p:sp>
      <p:cxnSp>
        <p:nvCxnSpPr>
          <p:cNvPr id="159" name="Connettore 4 158"/>
          <p:cNvCxnSpPr>
            <a:stCxn id="104" idx="2"/>
            <a:endCxn id="93" idx="1"/>
          </p:cNvCxnSpPr>
          <p:nvPr/>
        </p:nvCxnSpPr>
        <p:spPr>
          <a:xfrm rot="16200000" flipH="1">
            <a:off x="3380571" y="1272695"/>
            <a:ext cx="344584" cy="278126"/>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62" name="Connettore 4 161"/>
          <p:cNvCxnSpPr>
            <a:endCxn id="105" idx="1"/>
          </p:cNvCxnSpPr>
          <p:nvPr/>
        </p:nvCxnSpPr>
        <p:spPr>
          <a:xfrm rot="16200000" flipH="1">
            <a:off x="3192836" y="2814004"/>
            <a:ext cx="1138966" cy="697038"/>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66" name="CasellaDiTesto 165"/>
          <p:cNvSpPr txBox="1"/>
          <p:nvPr/>
        </p:nvSpPr>
        <p:spPr>
          <a:xfrm>
            <a:off x="3007935" y="3462329"/>
            <a:ext cx="1529862" cy="307777"/>
          </a:xfrm>
          <a:prstGeom prst="rect">
            <a:avLst/>
          </a:prstGeom>
          <a:noFill/>
        </p:spPr>
        <p:txBody>
          <a:bodyPr wrap="square" rtlCol="0">
            <a:spAutoFit/>
          </a:bodyPr>
          <a:lstStyle/>
          <a:p>
            <a:pPr algn="ctr"/>
            <a:r>
              <a:rPr lang="it-IT" sz="700" dirty="0" smtClean="0"/>
              <a:t>Nella seconda </a:t>
            </a:r>
          </a:p>
          <a:p>
            <a:pPr algn="ctr"/>
            <a:r>
              <a:rPr lang="it-IT" sz="700" dirty="0"/>
              <a:t>m</a:t>
            </a:r>
            <a:r>
              <a:rPr lang="it-IT" sz="700" dirty="0" smtClean="0"/>
              <a:t>età di marzo</a:t>
            </a:r>
            <a:endParaRPr lang="it-IT" sz="700" dirty="0"/>
          </a:p>
        </p:txBody>
      </p:sp>
      <p:sp>
        <p:nvSpPr>
          <p:cNvPr id="167" name="Processo 166"/>
          <p:cNvSpPr/>
          <p:nvPr/>
        </p:nvSpPr>
        <p:spPr>
          <a:xfrm>
            <a:off x="5994400" y="6012041"/>
            <a:ext cx="882649" cy="415241"/>
          </a:xfrm>
          <a:prstGeom prst="flowChartProcess">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it-IT" sz="800" dirty="0" smtClean="0"/>
              <a:t>PRESENTAZIONE ALL’ASSEMBLEA </a:t>
            </a:r>
          </a:p>
          <a:p>
            <a:pPr algn="ctr"/>
            <a:r>
              <a:rPr lang="it-IT" sz="800" dirty="0" smtClean="0"/>
              <a:t>DEI DELEGATI</a:t>
            </a:r>
            <a:endParaRPr lang="it-IT" sz="800" dirty="0"/>
          </a:p>
        </p:txBody>
      </p:sp>
      <p:sp>
        <p:nvSpPr>
          <p:cNvPr id="169" name="CasellaDiTesto 168"/>
          <p:cNvSpPr txBox="1"/>
          <p:nvPr/>
        </p:nvSpPr>
        <p:spPr>
          <a:xfrm>
            <a:off x="4899655" y="5945114"/>
            <a:ext cx="1559006" cy="307777"/>
          </a:xfrm>
          <a:prstGeom prst="rect">
            <a:avLst/>
          </a:prstGeom>
          <a:noFill/>
        </p:spPr>
        <p:txBody>
          <a:bodyPr wrap="square" rtlCol="0">
            <a:spAutoFit/>
          </a:bodyPr>
          <a:lstStyle/>
          <a:p>
            <a:pPr algn="ctr"/>
            <a:r>
              <a:rPr lang="it-IT" sz="700" dirty="0" smtClean="0"/>
              <a:t>Entro il </a:t>
            </a:r>
          </a:p>
          <a:p>
            <a:pPr algn="ctr"/>
            <a:r>
              <a:rPr lang="it-IT" sz="700" dirty="0" smtClean="0"/>
              <a:t>31 maggio</a:t>
            </a:r>
            <a:endParaRPr lang="it-IT" sz="700" dirty="0"/>
          </a:p>
        </p:txBody>
      </p:sp>
      <p:cxnSp>
        <p:nvCxnSpPr>
          <p:cNvPr id="170" name="Connettore 4 169"/>
          <p:cNvCxnSpPr>
            <a:stCxn id="167" idx="1"/>
          </p:cNvCxnSpPr>
          <p:nvPr/>
        </p:nvCxnSpPr>
        <p:spPr>
          <a:xfrm rot="10800000">
            <a:off x="5285234" y="6126706"/>
            <a:ext cx="709166" cy="92956"/>
          </a:xfrm>
          <a:prstGeom prst="bentConnector3">
            <a:avLst>
              <a:gd name="adj1" fmla="val 100143"/>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01" name="Documento 100"/>
          <p:cNvSpPr/>
          <p:nvPr/>
        </p:nvSpPr>
        <p:spPr>
          <a:xfrm>
            <a:off x="4624635" y="2924392"/>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DEI REVISORI</a:t>
            </a:r>
            <a:endParaRPr lang="it-IT" sz="800" dirty="0"/>
          </a:p>
        </p:txBody>
      </p:sp>
      <p:sp>
        <p:nvSpPr>
          <p:cNvPr id="102" name="Text Box 7"/>
          <p:cNvSpPr txBox="1">
            <a:spLocks noChangeArrowheads="1"/>
          </p:cNvSpPr>
          <p:nvPr/>
        </p:nvSpPr>
        <p:spPr bwMode="auto">
          <a:xfrm>
            <a:off x="-152400" y="6681685"/>
            <a:ext cx="9404251" cy="200055"/>
          </a:xfrm>
          <a:prstGeom prst="rect">
            <a:avLst/>
          </a:prstGeom>
          <a:noFill/>
          <a:ln w="9525">
            <a:noFill/>
            <a:miter lim="800000"/>
            <a:headEnd/>
            <a:tailEnd/>
          </a:ln>
        </p:spPr>
        <p:txBody>
          <a:bodyPr wrap="square">
            <a:spAutoFit/>
          </a:bodyPr>
          <a:lstStyle/>
          <a:p>
            <a:pPr algn="ctr">
              <a:spcBef>
                <a:spcPct val="50000"/>
              </a:spcBef>
            </a:pPr>
            <a:r>
              <a:rPr lang="it-IT" sz="700" dirty="0"/>
              <a:t>Elaborato da Soa S.r.l. – Strategie e </a:t>
            </a:r>
            <a:r>
              <a:rPr lang="it-IT" sz="700" dirty="0" smtClean="0"/>
              <a:t>Organizzazione Aziendale                  </a:t>
            </a:r>
            <a:r>
              <a:rPr lang="it-IT" sz="700" b="1" dirty="0" smtClean="0"/>
              <a:t>Anno 2014</a:t>
            </a:r>
            <a:endParaRPr lang="it-IT" sz="700" b="1" dirty="0"/>
          </a:p>
        </p:txBody>
      </p:sp>
      <p:sp>
        <p:nvSpPr>
          <p:cNvPr id="122" name="CasellaDiTesto 121"/>
          <p:cNvSpPr txBox="1"/>
          <p:nvPr/>
        </p:nvSpPr>
        <p:spPr>
          <a:xfrm>
            <a:off x="396483" y="1006686"/>
            <a:ext cx="2688345" cy="1061829"/>
          </a:xfrm>
          <a:prstGeom prst="rect">
            <a:avLst/>
          </a:prstGeom>
          <a:noFill/>
        </p:spPr>
        <p:txBody>
          <a:bodyPr wrap="square" rtlCol="0">
            <a:spAutoFit/>
          </a:bodyPr>
          <a:lstStyle/>
          <a:p>
            <a:pPr algn="just"/>
            <a:r>
              <a:rPr lang="it-IT" sz="900" dirty="0">
                <a:solidFill>
                  <a:srgbClr val="000000"/>
                </a:solidFill>
              </a:rPr>
              <a:t>L’Ufficio Contabilità invia, almeno 21 gg prima della riunione prevista del Comitato Centrale di Indirizzo e Controllo il Bilancio, la Nota Integrativa e la Relazione sulla Gestione al Comitato Direttivo Centrale e al Collegio Nazionale dei Revisori dei Conti che si riuniscono per l’adozione dello schema del Bilancio d’esercizio</a:t>
            </a:r>
            <a:r>
              <a:rPr lang="it-IT" sz="900" dirty="0" smtClean="0">
                <a:solidFill>
                  <a:srgbClr val="000000"/>
                </a:solidFill>
              </a:rPr>
              <a:t>.</a:t>
            </a:r>
            <a:endParaRPr lang="it-IT" sz="900" dirty="0">
              <a:solidFill>
                <a:srgbClr val="000000"/>
              </a:solidFill>
            </a:endParaRPr>
          </a:p>
        </p:txBody>
      </p:sp>
      <p:sp>
        <p:nvSpPr>
          <p:cNvPr id="123" name="Ovale 122"/>
          <p:cNvSpPr/>
          <p:nvPr/>
        </p:nvSpPr>
        <p:spPr>
          <a:xfrm>
            <a:off x="164398" y="975744"/>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7</a:t>
            </a:r>
            <a:endParaRPr lang="it-IT" sz="800" b="1" dirty="0" smtClean="0"/>
          </a:p>
        </p:txBody>
      </p:sp>
      <p:sp>
        <p:nvSpPr>
          <p:cNvPr id="124" name="CasellaDiTesto 123"/>
          <p:cNvSpPr txBox="1"/>
          <p:nvPr/>
        </p:nvSpPr>
        <p:spPr>
          <a:xfrm>
            <a:off x="396483" y="2204298"/>
            <a:ext cx="2688345" cy="1061829"/>
          </a:xfrm>
          <a:prstGeom prst="rect">
            <a:avLst/>
          </a:prstGeom>
          <a:noFill/>
        </p:spPr>
        <p:txBody>
          <a:bodyPr wrap="square" rtlCol="0">
            <a:spAutoFit/>
          </a:bodyPr>
          <a:lstStyle/>
          <a:p>
            <a:pPr algn="just"/>
            <a:r>
              <a:rPr lang="it-IT" sz="900" dirty="0">
                <a:solidFill>
                  <a:srgbClr val="000000"/>
                </a:solidFill>
              </a:rPr>
              <a:t>L’Ufficio Contabilità, dopo le sedute del CDC e del Collegio Nazionale dei Revisori dei Conti, spedisce il Bilancio d’esercizio, con Nota Integrativa, Relazione sulla Gestione e Relazione dei Revisori, ai componenti del Comitato Centrale di Indirizzo e Controllo entro 15 gg dalla data della riunione in cui è prevista l’approvazione</a:t>
            </a:r>
            <a:r>
              <a:rPr lang="it-IT" sz="900" dirty="0" smtClean="0">
                <a:solidFill>
                  <a:srgbClr val="000000"/>
                </a:solidFill>
              </a:rPr>
              <a:t>.</a:t>
            </a:r>
            <a:endParaRPr lang="it-IT" sz="900" dirty="0">
              <a:solidFill>
                <a:srgbClr val="000000"/>
              </a:solidFill>
            </a:endParaRPr>
          </a:p>
        </p:txBody>
      </p:sp>
      <p:sp>
        <p:nvSpPr>
          <p:cNvPr id="125" name="Ovale 124"/>
          <p:cNvSpPr/>
          <p:nvPr/>
        </p:nvSpPr>
        <p:spPr>
          <a:xfrm>
            <a:off x="164398" y="217335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8</a:t>
            </a:r>
            <a:endParaRPr lang="it-IT" sz="800" b="1" dirty="0" smtClean="0"/>
          </a:p>
        </p:txBody>
      </p:sp>
      <p:cxnSp>
        <p:nvCxnSpPr>
          <p:cNvPr id="126" name="Connettore 1 125"/>
          <p:cNvCxnSpPr/>
          <p:nvPr/>
        </p:nvCxnSpPr>
        <p:spPr>
          <a:xfrm>
            <a:off x="119603" y="893623"/>
            <a:ext cx="9188567" cy="0"/>
          </a:xfrm>
          <a:prstGeom prst="line">
            <a:avLst/>
          </a:prstGeom>
          <a:ln w="3175" cmpd="sng"/>
          <a:effectLst/>
        </p:spPr>
        <p:style>
          <a:lnRef idx="2">
            <a:schemeClr val="dk1"/>
          </a:lnRef>
          <a:fillRef idx="0">
            <a:schemeClr val="dk1"/>
          </a:fillRef>
          <a:effectRef idx="1">
            <a:schemeClr val="dk1"/>
          </a:effectRef>
          <a:fontRef idx="minor">
            <a:schemeClr val="tx1"/>
          </a:fontRef>
        </p:style>
      </p:cxnSp>
      <p:cxnSp>
        <p:nvCxnSpPr>
          <p:cNvPr id="128" name="Connettore 1 127"/>
          <p:cNvCxnSpPr>
            <a:stCxn id="104" idx="0"/>
          </p:cNvCxnSpPr>
          <p:nvPr/>
        </p:nvCxnSpPr>
        <p:spPr>
          <a:xfrm flipV="1">
            <a:off x="3413800" y="884943"/>
            <a:ext cx="0" cy="152171"/>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29" name="CasellaDiTesto 128"/>
          <p:cNvSpPr txBox="1"/>
          <p:nvPr/>
        </p:nvSpPr>
        <p:spPr>
          <a:xfrm>
            <a:off x="3682307" y="1526900"/>
            <a:ext cx="2304169" cy="307777"/>
          </a:xfrm>
          <a:prstGeom prst="rect">
            <a:avLst/>
          </a:prstGeom>
          <a:noFill/>
        </p:spPr>
        <p:txBody>
          <a:bodyPr wrap="square" rtlCol="0">
            <a:spAutoFit/>
          </a:bodyPr>
          <a:lstStyle/>
          <a:p>
            <a:pPr algn="ctr"/>
            <a:r>
              <a:rPr lang="it-IT" sz="700" dirty="0" smtClean="0"/>
              <a:t>Almeno 21 giorni prima </a:t>
            </a:r>
          </a:p>
          <a:p>
            <a:pPr algn="ctr"/>
            <a:r>
              <a:rPr lang="it-IT" sz="700" dirty="0" smtClean="0"/>
              <a:t>della riunione del CC</a:t>
            </a:r>
            <a:endParaRPr lang="it-IT" sz="700" dirty="0"/>
          </a:p>
        </p:txBody>
      </p:sp>
      <p:cxnSp>
        <p:nvCxnSpPr>
          <p:cNvPr id="133" name="Connettore 4 132"/>
          <p:cNvCxnSpPr>
            <a:endCxn id="144" idx="1"/>
          </p:cNvCxnSpPr>
          <p:nvPr/>
        </p:nvCxnSpPr>
        <p:spPr>
          <a:xfrm rot="16200000" flipH="1">
            <a:off x="3371890" y="1609447"/>
            <a:ext cx="1228702" cy="1144883"/>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35" name="Documento 134"/>
          <p:cNvSpPr/>
          <p:nvPr/>
        </p:nvSpPr>
        <p:spPr>
          <a:xfrm>
            <a:off x="8209627" y="2091034"/>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82800" rIns="36000" bIns="0" rtlCol="0" anchor="t" anchorCtr="0"/>
          <a:lstStyle/>
          <a:p>
            <a:pPr algn="ctr"/>
            <a:r>
              <a:rPr lang="it-IT" sz="800" dirty="0" smtClean="0"/>
              <a:t>BILANCIO</a:t>
            </a:r>
            <a:endParaRPr lang="it-IT" sz="800" dirty="0"/>
          </a:p>
        </p:txBody>
      </p:sp>
      <p:sp>
        <p:nvSpPr>
          <p:cNvPr id="136" name="Documento 135"/>
          <p:cNvSpPr/>
          <p:nvPr/>
        </p:nvSpPr>
        <p:spPr>
          <a:xfrm>
            <a:off x="8285827" y="2313284"/>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36000" rIns="36000" bIns="0" rtlCol="0" anchor="t" anchorCtr="0"/>
          <a:lstStyle/>
          <a:p>
            <a:pPr algn="ctr"/>
            <a:r>
              <a:rPr lang="it-IT" sz="800" dirty="0" smtClean="0"/>
              <a:t>NOTA INTEGRATIVA</a:t>
            </a:r>
            <a:endParaRPr lang="it-IT" sz="800" dirty="0"/>
          </a:p>
        </p:txBody>
      </p:sp>
      <p:sp>
        <p:nvSpPr>
          <p:cNvPr id="137" name="Documento 136"/>
          <p:cNvSpPr/>
          <p:nvPr/>
        </p:nvSpPr>
        <p:spPr>
          <a:xfrm>
            <a:off x="8352408" y="2590501"/>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SULLA GESTIONE</a:t>
            </a:r>
            <a:endParaRPr lang="it-IT" sz="800" dirty="0"/>
          </a:p>
        </p:txBody>
      </p:sp>
      <p:sp>
        <p:nvSpPr>
          <p:cNvPr id="139" name="Documento 138"/>
          <p:cNvSpPr/>
          <p:nvPr/>
        </p:nvSpPr>
        <p:spPr>
          <a:xfrm>
            <a:off x="8418360" y="2924392"/>
            <a:ext cx="666562" cy="411478"/>
          </a:xfrm>
          <a:prstGeom prst="flowChartDocumen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it-IT" sz="800" dirty="0" smtClean="0"/>
              <a:t>RELAZIONE DEI REVISORI</a:t>
            </a:r>
            <a:endParaRPr lang="it-IT" sz="800" dirty="0"/>
          </a:p>
        </p:txBody>
      </p:sp>
      <p:cxnSp>
        <p:nvCxnSpPr>
          <p:cNvPr id="140" name="Connettore 2 139"/>
          <p:cNvCxnSpPr>
            <a:stCxn id="144" idx="3"/>
            <a:endCxn id="137" idx="1"/>
          </p:cNvCxnSpPr>
          <p:nvPr/>
        </p:nvCxnSpPr>
        <p:spPr>
          <a:xfrm>
            <a:off x="5225245" y="2796240"/>
            <a:ext cx="3127163" cy="0"/>
          </a:xfrm>
          <a:prstGeom prst="straightConnector1">
            <a:avLst/>
          </a:prstGeom>
          <a:ln w="9525">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4" name="Ovale 153"/>
          <p:cNvSpPr/>
          <p:nvPr/>
        </p:nvSpPr>
        <p:spPr>
          <a:xfrm>
            <a:off x="3089249" y="143382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7</a:t>
            </a:r>
            <a:endParaRPr lang="it-IT" sz="800" b="1" dirty="0" smtClean="0"/>
          </a:p>
        </p:txBody>
      </p:sp>
      <p:sp>
        <p:nvSpPr>
          <p:cNvPr id="160" name="Ovale 159"/>
          <p:cNvSpPr/>
          <p:nvPr/>
        </p:nvSpPr>
        <p:spPr>
          <a:xfrm>
            <a:off x="3089249" y="259050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8</a:t>
            </a:r>
            <a:endParaRPr lang="it-IT" sz="800" b="1" dirty="0" smtClean="0"/>
          </a:p>
        </p:txBody>
      </p:sp>
      <p:sp>
        <p:nvSpPr>
          <p:cNvPr id="161" name="CasellaDiTesto 160"/>
          <p:cNvSpPr txBox="1"/>
          <p:nvPr/>
        </p:nvSpPr>
        <p:spPr>
          <a:xfrm>
            <a:off x="396483" y="3398669"/>
            <a:ext cx="2688345" cy="646331"/>
          </a:xfrm>
          <a:prstGeom prst="rect">
            <a:avLst/>
          </a:prstGeom>
          <a:noFill/>
        </p:spPr>
        <p:txBody>
          <a:bodyPr wrap="square" rtlCol="0">
            <a:spAutoFit/>
          </a:bodyPr>
          <a:lstStyle/>
          <a:p>
            <a:pPr algn="just"/>
            <a:r>
              <a:rPr lang="it-IT" sz="900" dirty="0">
                <a:solidFill>
                  <a:srgbClr val="000000"/>
                </a:solidFill>
              </a:rPr>
              <a:t>Nella seconda metà di marzo, quindi, sono previsti quattro incontri con il Direttore, nei quali l’Ufficio Contabilità verifica la bozza di presentazione in </a:t>
            </a:r>
            <a:r>
              <a:rPr lang="it-IT" sz="900" dirty="0" err="1">
                <a:solidFill>
                  <a:srgbClr val="000000"/>
                </a:solidFill>
              </a:rPr>
              <a:t>power</a:t>
            </a:r>
            <a:r>
              <a:rPr lang="it-IT" sz="900" dirty="0">
                <a:solidFill>
                  <a:srgbClr val="000000"/>
                </a:solidFill>
              </a:rPr>
              <a:t> </a:t>
            </a:r>
            <a:r>
              <a:rPr lang="it-IT" sz="900" dirty="0" err="1">
                <a:solidFill>
                  <a:srgbClr val="000000"/>
                </a:solidFill>
              </a:rPr>
              <a:t>point</a:t>
            </a:r>
            <a:r>
              <a:rPr lang="it-IT" sz="900" dirty="0">
                <a:solidFill>
                  <a:srgbClr val="000000"/>
                </a:solidFill>
              </a:rPr>
              <a:t> del bilancio al Comitato Centrale</a:t>
            </a:r>
            <a:r>
              <a:rPr lang="it-IT" sz="900" dirty="0" smtClean="0">
                <a:solidFill>
                  <a:srgbClr val="000000"/>
                </a:solidFill>
              </a:rPr>
              <a:t>.</a:t>
            </a:r>
            <a:endParaRPr lang="it-IT" sz="900" dirty="0">
              <a:solidFill>
                <a:srgbClr val="000000"/>
              </a:solidFill>
            </a:endParaRPr>
          </a:p>
        </p:txBody>
      </p:sp>
      <p:sp>
        <p:nvSpPr>
          <p:cNvPr id="163" name="Ovale 162"/>
          <p:cNvSpPr/>
          <p:nvPr/>
        </p:nvSpPr>
        <p:spPr>
          <a:xfrm>
            <a:off x="164398" y="336772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sz="800" b="1" dirty="0"/>
              <a:t>9</a:t>
            </a:r>
            <a:endParaRPr lang="it-IT" sz="800" b="1" dirty="0" smtClean="0"/>
          </a:p>
        </p:txBody>
      </p:sp>
      <p:sp>
        <p:nvSpPr>
          <p:cNvPr id="165" name="CasellaDiTesto 164"/>
          <p:cNvSpPr txBox="1"/>
          <p:nvPr/>
        </p:nvSpPr>
        <p:spPr>
          <a:xfrm>
            <a:off x="396483" y="4181943"/>
            <a:ext cx="2688345" cy="784830"/>
          </a:xfrm>
          <a:prstGeom prst="rect">
            <a:avLst/>
          </a:prstGeom>
          <a:noFill/>
        </p:spPr>
        <p:txBody>
          <a:bodyPr wrap="square" rtlCol="0">
            <a:spAutoFit/>
          </a:bodyPr>
          <a:lstStyle/>
          <a:p>
            <a:pPr algn="just"/>
            <a:r>
              <a:rPr lang="it-IT" sz="900" dirty="0">
                <a:solidFill>
                  <a:srgbClr val="000000"/>
                </a:solidFill>
              </a:rPr>
              <a:t>Verificata la presentazione definitiva del Bilancio in un ultimo incontro con il Direttore, questa verrà illustrata dallo stesso nella riunione da tenersi entro il 31 marzo del Comitato Centrale di Indirizzo e di Controllo per l’approvazione del Bilancio d’esercizio</a:t>
            </a:r>
            <a:r>
              <a:rPr lang="it-IT" sz="900" dirty="0" smtClean="0">
                <a:solidFill>
                  <a:srgbClr val="000000"/>
                </a:solidFill>
              </a:rPr>
              <a:t>.</a:t>
            </a:r>
            <a:endParaRPr lang="it-IT" sz="900" dirty="0">
              <a:solidFill>
                <a:srgbClr val="000000"/>
              </a:solidFill>
            </a:endParaRPr>
          </a:p>
        </p:txBody>
      </p:sp>
      <p:sp>
        <p:nvSpPr>
          <p:cNvPr id="168" name="Ovale 167"/>
          <p:cNvSpPr/>
          <p:nvPr/>
        </p:nvSpPr>
        <p:spPr>
          <a:xfrm>
            <a:off x="164398" y="4151001"/>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10</a:t>
            </a:r>
          </a:p>
        </p:txBody>
      </p:sp>
      <p:sp>
        <p:nvSpPr>
          <p:cNvPr id="171" name="CasellaDiTesto 170"/>
          <p:cNvSpPr txBox="1"/>
          <p:nvPr/>
        </p:nvSpPr>
        <p:spPr>
          <a:xfrm>
            <a:off x="399266" y="5107738"/>
            <a:ext cx="2688345" cy="1200329"/>
          </a:xfrm>
          <a:prstGeom prst="rect">
            <a:avLst/>
          </a:prstGeom>
          <a:noFill/>
        </p:spPr>
        <p:txBody>
          <a:bodyPr wrap="square" rtlCol="0">
            <a:spAutoFit/>
          </a:bodyPr>
          <a:lstStyle/>
          <a:p>
            <a:pPr algn="just"/>
            <a:r>
              <a:rPr lang="it-IT" sz="900" dirty="0">
                <a:solidFill>
                  <a:srgbClr val="000000"/>
                </a:solidFill>
              </a:rPr>
              <a:t>Dopo l’approvazione del Bilancio d’esercizio, l’Ufficio Contabilità invia il Bilancio, la Nota Integrativa e le Relazioni della Gestione e del Collegio Nazionale dei Revisori allo stampatore Rapporto Attività e ai Ministeri Vigilanti. </a:t>
            </a:r>
          </a:p>
          <a:p>
            <a:pPr algn="just"/>
            <a:r>
              <a:rPr lang="it-IT" sz="900" dirty="0">
                <a:solidFill>
                  <a:srgbClr val="000000"/>
                </a:solidFill>
              </a:rPr>
              <a:t>Successivamente il Bilancio verrà presentato all’Assemblea dei Delegati, la cui riunione è prevista entro il 31 maggio</a:t>
            </a:r>
            <a:r>
              <a:rPr lang="it-IT" sz="900" dirty="0" smtClean="0">
                <a:solidFill>
                  <a:srgbClr val="000000"/>
                </a:solidFill>
              </a:rPr>
              <a:t>.</a:t>
            </a:r>
            <a:endParaRPr lang="it-IT" sz="900" dirty="0">
              <a:solidFill>
                <a:srgbClr val="000000"/>
              </a:solidFill>
            </a:endParaRPr>
          </a:p>
        </p:txBody>
      </p:sp>
      <p:sp>
        <p:nvSpPr>
          <p:cNvPr id="172" name="Ovale 171"/>
          <p:cNvSpPr/>
          <p:nvPr/>
        </p:nvSpPr>
        <p:spPr>
          <a:xfrm>
            <a:off x="167181" y="5076796"/>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11</a:t>
            </a:r>
          </a:p>
        </p:txBody>
      </p:sp>
      <p:sp>
        <p:nvSpPr>
          <p:cNvPr id="173" name="Processo 172"/>
          <p:cNvSpPr/>
          <p:nvPr/>
        </p:nvSpPr>
        <p:spPr>
          <a:xfrm>
            <a:off x="5700626" y="4173443"/>
            <a:ext cx="954833" cy="350289"/>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VERIFICA PRESENTAZIONE DEFINITIVA</a:t>
            </a:r>
            <a:endParaRPr lang="it-IT" sz="800" dirty="0"/>
          </a:p>
        </p:txBody>
      </p:sp>
      <p:cxnSp>
        <p:nvCxnSpPr>
          <p:cNvPr id="174" name="Connettore 2 173"/>
          <p:cNvCxnSpPr>
            <a:stCxn id="175" idx="3"/>
            <a:endCxn id="173" idx="1"/>
          </p:cNvCxnSpPr>
          <p:nvPr/>
        </p:nvCxnSpPr>
        <p:spPr>
          <a:xfrm>
            <a:off x="4918049" y="4348588"/>
            <a:ext cx="782577" cy="0"/>
          </a:xfrm>
          <a:prstGeom prst="straightConnector1">
            <a:avLst/>
          </a:prstGeom>
          <a:ln w="9525">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175" name="Processo 174"/>
          <p:cNvSpPr/>
          <p:nvPr/>
        </p:nvSpPr>
        <p:spPr>
          <a:xfrm>
            <a:off x="3963216" y="4173443"/>
            <a:ext cx="954833" cy="350289"/>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800" dirty="0" smtClean="0"/>
              <a:t>VERIFICA PRESENTAZIONE DEFINITIVA</a:t>
            </a:r>
            <a:endParaRPr lang="it-IT" sz="800" dirty="0"/>
          </a:p>
        </p:txBody>
      </p:sp>
      <p:cxnSp>
        <p:nvCxnSpPr>
          <p:cNvPr id="176" name="Connettore 1 175"/>
          <p:cNvCxnSpPr>
            <a:stCxn id="173" idx="2"/>
            <a:endCxn id="130" idx="0"/>
          </p:cNvCxnSpPr>
          <p:nvPr/>
        </p:nvCxnSpPr>
        <p:spPr>
          <a:xfrm>
            <a:off x="6178043" y="4523732"/>
            <a:ext cx="0" cy="62986"/>
          </a:xfrm>
          <a:prstGeom prst="line">
            <a:avLst/>
          </a:prstGeom>
          <a:ln w="9525"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77" name="Ovale 176"/>
          <p:cNvSpPr/>
          <p:nvPr/>
        </p:nvSpPr>
        <p:spPr>
          <a:xfrm>
            <a:off x="5418575" y="4505977"/>
            <a:ext cx="285178" cy="296794"/>
          </a:xfrm>
          <a:prstGeom prst="ellipse">
            <a:avLst/>
          </a:prstGeom>
          <a:ln w="19050" cmpd="sng">
            <a:solidFill>
              <a:schemeClr val="tx2"/>
            </a:solidFill>
          </a:ln>
        </p:spPr>
        <p:style>
          <a:lnRef idx="2">
            <a:schemeClr val="dk1"/>
          </a:lnRef>
          <a:fillRef idx="1">
            <a:schemeClr val="lt1"/>
          </a:fillRef>
          <a:effectRef idx="0">
            <a:schemeClr val="dk1"/>
          </a:effectRef>
          <a:fontRef idx="minor">
            <a:schemeClr val="dk1"/>
          </a:fontRef>
        </p:style>
        <p:txBody>
          <a:bodyPr lIns="36000" rIns="36000" rtlCol="0" anchor="ctr"/>
          <a:lstStyle/>
          <a:p>
            <a:pPr algn="ctr"/>
            <a:r>
              <a:rPr lang="it-IT" sz="800" b="1" dirty="0" smtClean="0"/>
              <a:t>10</a:t>
            </a:r>
          </a:p>
        </p:txBody>
      </p:sp>
      <p:sp>
        <p:nvSpPr>
          <p:cNvPr id="179" name="CasellaDiTesto 178"/>
          <p:cNvSpPr txBox="1"/>
          <p:nvPr/>
        </p:nvSpPr>
        <p:spPr>
          <a:xfrm>
            <a:off x="6840550" y="4522674"/>
            <a:ext cx="1529862" cy="307777"/>
          </a:xfrm>
          <a:prstGeom prst="rect">
            <a:avLst/>
          </a:prstGeom>
          <a:noFill/>
        </p:spPr>
        <p:txBody>
          <a:bodyPr wrap="square" rtlCol="0">
            <a:spAutoFit/>
          </a:bodyPr>
          <a:lstStyle/>
          <a:p>
            <a:pPr algn="ctr"/>
            <a:r>
              <a:rPr lang="it-IT" sz="700" dirty="0" smtClean="0"/>
              <a:t>Nella seduta del CC </a:t>
            </a:r>
          </a:p>
          <a:p>
            <a:pPr algn="ctr"/>
            <a:r>
              <a:rPr lang="it-IT" sz="700" dirty="0" smtClean="0"/>
              <a:t>entro il 31 marzo</a:t>
            </a:r>
            <a:endParaRPr lang="it-IT" sz="700" dirty="0"/>
          </a:p>
        </p:txBody>
      </p:sp>
      <p:sp>
        <p:nvSpPr>
          <p:cNvPr id="180" name="Processo 179"/>
          <p:cNvSpPr/>
          <p:nvPr/>
        </p:nvSpPr>
        <p:spPr>
          <a:xfrm>
            <a:off x="8262012" y="4581133"/>
            <a:ext cx="1008889" cy="423334"/>
          </a:xfrm>
          <a:prstGeom prst="flowChartProcess">
            <a:avLst/>
          </a:prstGeom>
        </p:spPr>
        <p:style>
          <a:lnRef idx="1">
            <a:schemeClr val="accent3"/>
          </a:lnRef>
          <a:fillRef idx="2">
            <a:schemeClr val="accent3"/>
          </a:fillRef>
          <a:effectRef idx="1">
            <a:schemeClr val="accent3"/>
          </a:effectRef>
          <a:fontRef idx="minor">
            <a:schemeClr val="dk1"/>
          </a:fontRef>
        </p:style>
        <p:txBody>
          <a:bodyPr lIns="36000" rIns="36000" rtlCol="0" anchor="ctr"/>
          <a:lstStyle/>
          <a:p>
            <a:pPr algn="ctr"/>
            <a:r>
              <a:rPr lang="it-IT" sz="800" dirty="0" smtClean="0"/>
              <a:t>ILLUSTRAZIONE PRESENTAZIONE</a:t>
            </a:r>
          </a:p>
          <a:p>
            <a:pPr algn="ctr"/>
            <a:r>
              <a:rPr lang="it-IT" sz="800" dirty="0" smtClean="0"/>
              <a:t>Da parte del Direttore</a:t>
            </a:r>
            <a:endParaRPr lang="it-IT" sz="800" dirty="0"/>
          </a:p>
        </p:txBody>
      </p:sp>
      <p:cxnSp>
        <p:nvCxnSpPr>
          <p:cNvPr id="195" name="Connettore 4 194"/>
          <p:cNvCxnSpPr>
            <a:stCxn id="131" idx="1"/>
            <a:endCxn id="196" idx="0"/>
          </p:cNvCxnSpPr>
          <p:nvPr/>
        </p:nvCxnSpPr>
        <p:spPr>
          <a:xfrm rot="10800000" flipV="1">
            <a:off x="3288029" y="5214354"/>
            <a:ext cx="4974082" cy="133350"/>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pic>
        <p:nvPicPr>
          <p:cNvPr id="196" name="Immagine 195"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2257" y="5347704"/>
            <a:ext cx="251543" cy="202352"/>
          </a:xfrm>
          <a:prstGeom prst="rect">
            <a:avLst/>
          </a:prstGeom>
        </p:spPr>
      </p:pic>
      <p:cxnSp>
        <p:nvCxnSpPr>
          <p:cNvPr id="197" name="Connettore 4 196"/>
          <p:cNvCxnSpPr>
            <a:stCxn id="120" idx="1"/>
            <a:endCxn id="196" idx="2"/>
          </p:cNvCxnSpPr>
          <p:nvPr/>
        </p:nvCxnSpPr>
        <p:spPr>
          <a:xfrm rot="10800000">
            <a:off x="3288030" y="5550056"/>
            <a:ext cx="349041" cy="425152"/>
          </a:xfrm>
          <a:prstGeom prst="bentConnector2">
            <a:avLst/>
          </a:prstGeom>
          <a:ln w="9525">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198" name="Gruppo 197"/>
          <p:cNvGrpSpPr/>
          <p:nvPr/>
        </p:nvGrpSpPr>
        <p:grpSpPr>
          <a:xfrm>
            <a:off x="172411" y="6529272"/>
            <a:ext cx="6824239" cy="211171"/>
            <a:chOff x="44851" y="6464188"/>
            <a:chExt cx="6824239" cy="211171"/>
          </a:xfrm>
        </p:grpSpPr>
        <p:grpSp>
          <p:nvGrpSpPr>
            <p:cNvPr id="199" name="Gruppo 198"/>
            <p:cNvGrpSpPr/>
            <p:nvPr/>
          </p:nvGrpSpPr>
          <p:grpSpPr>
            <a:xfrm>
              <a:off x="44851" y="6464188"/>
              <a:ext cx="6824239" cy="211171"/>
              <a:chOff x="44851" y="6464188"/>
              <a:chExt cx="6824239" cy="211171"/>
            </a:xfrm>
          </p:grpSpPr>
          <p:sp>
            <p:nvSpPr>
              <p:cNvPr id="201" name="CasellaDiTesto 200"/>
              <p:cNvSpPr txBox="1"/>
              <p:nvPr/>
            </p:nvSpPr>
            <p:spPr>
              <a:xfrm>
                <a:off x="2722435" y="6467363"/>
                <a:ext cx="790975" cy="200055"/>
              </a:xfrm>
              <a:prstGeom prst="rect">
                <a:avLst/>
              </a:prstGeom>
              <a:noFill/>
            </p:spPr>
            <p:txBody>
              <a:bodyPr wrap="square" rtlCol="0">
                <a:spAutoFit/>
              </a:bodyPr>
              <a:lstStyle/>
              <a:p>
                <a:r>
                  <a:rPr lang="it-IT" sz="700" dirty="0" smtClean="0"/>
                  <a:t>Specificazioni</a:t>
                </a:r>
                <a:endParaRPr lang="it-IT" sz="700" dirty="0"/>
              </a:p>
            </p:txBody>
          </p:sp>
          <p:grpSp>
            <p:nvGrpSpPr>
              <p:cNvPr id="202" name="Gruppo 201"/>
              <p:cNvGrpSpPr/>
              <p:nvPr/>
            </p:nvGrpSpPr>
            <p:grpSpPr>
              <a:xfrm>
                <a:off x="44851" y="6464188"/>
                <a:ext cx="6824239" cy="211171"/>
                <a:chOff x="-37699" y="6437114"/>
                <a:chExt cx="6824239" cy="211171"/>
              </a:xfrm>
            </p:grpSpPr>
            <p:pic>
              <p:nvPicPr>
                <p:cNvPr id="203" name="Immagine 202" descr="skd188257sdc.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6600" y="6452128"/>
                  <a:ext cx="208652" cy="188216"/>
                </a:xfrm>
                <a:prstGeom prst="rect">
                  <a:avLst/>
                </a:prstGeom>
              </p:spPr>
            </p:pic>
            <p:sp>
              <p:nvSpPr>
                <p:cNvPr id="204" name="CasellaDiTesto 203"/>
                <p:cNvSpPr txBox="1"/>
                <p:nvPr/>
              </p:nvSpPr>
              <p:spPr>
                <a:xfrm>
                  <a:off x="4852419" y="6448230"/>
                  <a:ext cx="790975" cy="200055"/>
                </a:xfrm>
                <a:prstGeom prst="rect">
                  <a:avLst/>
                </a:prstGeom>
                <a:noFill/>
              </p:spPr>
              <p:txBody>
                <a:bodyPr wrap="square" rtlCol="0">
                  <a:spAutoFit/>
                </a:bodyPr>
                <a:lstStyle/>
                <a:p>
                  <a:r>
                    <a:rPr lang="it-IT" sz="700" dirty="0" smtClean="0"/>
                    <a:t>Trasmissione</a:t>
                  </a:r>
                  <a:endParaRPr lang="it-IT" sz="700" dirty="0"/>
                </a:p>
              </p:txBody>
            </p:sp>
            <p:sp>
              <p:nvSpPr>
                <p:cNvPr id="205" name="CasellaDiTesto 204"/>
                <p:cNvSpPr txBox="1"/>
                <p:nvPr/>
              </p:nvSpPr>
              <p:spPr>
                <a:xfrm>
                  <a:off x="1683781" y="6441880"/>
                  <a:ext cx="790975" cy="200055"/>
                </a:xfrm>
                <a:prstGeom prst="rect">
                  <a:avLst/>
                </a:prstGeom>
                <a:noFill/>
              </p:spPr>
              <p:txBody>
                <a:bodyPr wrap="square" rtlCol="0">
                  <a:spAutoFit/>
                </a:bodyPr>
                <a:lstStyle/>
                <a:p>
                  <a:r>
                    <a:rPr lang="it-IT" sz="700" dirty="0" smtClean="0"/>
                    <a:t>Documenti</a:t>
                  </a:r>
                  <a:endParaRPr lang="it-IT" sz="700" dirty="0"/>
                </a:p>
              </p:txBody>
            </p:sp>
            <p:sp>
              <p:nvSpPr>
                <p:cNvPr id="206" name="CasellaDiTesto 205"/>
                <p:cNvSpPr txBox="1"/>
                <p:nvPr/>
              </p:nvSpPr>
              <p:spPr>
                <a:xfrm>
                  <a:off x="-37699" y="6437114"/>
                  <a:ext cx="650435" cy="200055"/>
                </a:xfrm>
                <a:prstGeom prst="rect">
                  <a:avLst/>
                </a:prstGeom>
                <a:noFill/>
              </p:spPr>
              <p:txBody>
                <a:bodyPr wrap="square" rtlCol="0">
                  <a:spAutoFit/>
                </a:bodyPr>
                <a:lstStyle/>
                <a:p>
                  <a:r>
                    <a:rPr lang="it-IT" sz="700" b="1" dirty="0" smtClean="0"/>
                    <a:t>LEGENDA:</a:t>
                  </a:r>
                </a:p>
              </p:txBody>
            </p:sp>
            <p:sp>
              <p:nvSpPr>
                <p:cNvPr id="207" name="Processo 206"/>
                <p:cNvSpPr/>
                <p:nvPr/>
              </p:nvSpPr>
              <p:spPr>
                <a:xfrm>
                  <a:off x="638352" y="6448229"/>
                  <a:ext cx="215154" cy="172823"/>
                </a:xfrm>
                <a:prstGeom prst="flowChartProcess">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it-IT" sz="800" dirty="0" smtClean="0"/>
                </a:p>
              </p:txBody>
            </p:sp>
            <p:sp>
              <p:nvSpPr>
                <p:cNvPr id="208" name="CasellaDiTesto 207"/>
                <p:cNvSpPr txBox="1"/>
                <p:nvPr/>
              </p:nvSpPr>
              <p:spPr>
                <a:xfrm>
                  <a:off x="819179" y="6445914"/>
                  <a:ext cx="609965" cy="200055"/>
                </a:xfrm>
                <a:prstGeom prst="rect">
                  <a:avLst/>
                </a:prstGeom>
                <a:noFill/>
              </p:spPr>
              <p:txBody>
                <a:bodyPr wrap="square" rtlCol="0">
                  <a:spAutoFit/>
                </a:bodyPr>
                <a:lstStyle/>
                <a:p>
                  <a:r>
                    <a:rPr lang="it-IT" sz="700" dirty="0" smtClean="0"/>
                    <a:t>Azioni</a:t>
                  </a:r>
                  <a:endParaRPr lang="it-IT" sz="700" dirty="0"/>
                </a:p>
              </p:txBody>
            </p:sp>
            <p:sp>
              <p:nvSpPr>
                <p:cNvPr id="209" name="Documento multiplo 208"/>
                <p:cNvSpPr/>
                <p:nvPr/>
              </p:nvSpPr>
              <p:spPr>
                <a:xfrm>
                  <a:off x="1429144" y="6455096"/>
                  <a:ext cx="283382" cy="182073"/>
                </a:xfrm>
                <a:prstGeom prst="flowChartMultidocumen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sz="800" dirty="0"/>
                </a:p>
              </p:txBody>
            </p:sp>
            <p:sp>
              <p:nvSpPr>
                <p:cNvPr id="210" name="CasellaDiTesto 209"/>
                <p:cNvSpPr txBox="1"/>
                <p:nvPr/>
              </p:nvSpPr>
              <p:spPr>
                <a:xfrm>
                  <a:off x="3621282" y="6441914"/>
                  <a:ext cx="1113022" cy="200055"/>
                </a:xfrm>
                <a:prstGeom prst="rect">
                  <a:avLst/>
                </a:prstGeom>
                <a:noFill/>
              </p:spPr>
              <p:txBody>
                <a:bodyPr wrap="square" rtlCol="0">
                  <a:spAutoFit/>
                </a:bodyPr>
                <a:lstStyle/>
                <a:p>
                  <a:r>
                    <a:rPr lang="it-IT" sz="700" dirty="0" smtClean="0"/>
                    <a:t>Procedura informatica</a:t>
                  </a:r>
                  <a:endParaRPr lang="it-IT" sz="700" dirty="0"/>
                </a:p>
              </p:txBody>
            </p:sp>
            <p:cxnSp>
              <p:nvCxnSpPr>
                <p:cNvPr id="211" name="Connettore 1 210"/>
                <p:cNvCxnSpPr/>
                <p:nvPr/>
              </p:nvCxnSpPr>
              <p:spPr>
                <a:xfrm>
                  <a:off x="5633449" y="6554874"/>
                  <a:ext cx="149025" cy="0"/>
                </a:xfrm>
                <a:prstGeom prst="line">
                  <a:avLst/>
                </a:prstGeom>
                <a:ln w="9525" cmpd="sng">
                  <a:prstDash val="sysDash"/>
                </a:ln>
                <a:effectLst/>
              </p:spPr>
              <p:style>
                <a:lnRef idx="2">
                  <a:schemeClr val="dk1"/>
                </a:lnRef>
                <a:fillRef idx="0">
                  <a:schemeClr val="dk1"/>
                </a:fillRef>
                <a:effectRef idx="1">
                  <a:schemeClr val="dk1"/>
                </a:effectRef>
                <a:fontRef idx="minor">
                  <a:schemeClr val="tx1"/>
                </a:fontRef>
              </p:style>
            </p:cxnSp>
            <p:cxnSp>
              <p:nvCxnSpPr>
                <p:cNvPr id="212" name="Connettore 1 211"/>
                <p:cNvCxnSpPr/>
                <p:nvPr/>
              </p:nvCxnSpPr>
              <p:spPr>
                <a:xfrm>
                  <a:off x="4744508" y="6554874"/>
                  <a:ext cx="155536" cy="0"/>
                </a:xfrm>
                <a:prstGeom prst="line">
                  <a:avLst/>
                </a:prstGeom>
                <a:ln w="9525" cmpd="sng"/>
                <a:effectLst/>
              </p:spPr>
              <p:style>
                <a:lnRef idx="2">
                  <a:schemeClr val="dk1"/>
                </a:lnRef>
                <a:fillRef idx="0">
                  <a:schemeClr val="dk1"/>
                </a:fillRef>
                <a:effectRef idx="1">
                  <a:schemeClr val="dk1"/>
                </a:effectRef>
                <a:fontRef idx="minor">
                  <a:schemeClr val="tx1"/>
                </a:fontRef>
              </p:style>
            </p:cxnSp>
            <p:sp>
              <p:nvSpPr>
                <p:cNvPr id="213" name="CasellaDiTesto 212"/>
                <p:cNvSpPr txBox="1"/>
                <p:nvPr/>
              </p:nvSpPr>
              <p:spPr>
                <a:xfrm>
                  <a:off x="5728246" y="6439922"/>
                  <a:ext cx="1058294" cy="200055"/>
                </a:xfrm>
                <a:prstGeom prst="rect">
                  <a:avLst/>
                </a:prstGeom>
                <a:noFill/>
              </p:spPr>
              <p:txBody>
                <a:bodyPr wrap="square" rtlCol="0">
                  <a:spAutoFit/>
                </a:bodyPr>
                <a:lstStyle/>
                <a:p>
                  <a:r>
                    <a:rPr lang="it-IT" sz="700" dirty="0" smtClean="0"/>
                    <a:t>Elaborazione/Sequenza</a:t>
                  </a:r>
                  <a:endParaRPr lang="it-IT" sz="700" dirty="0"/>
                </a:p>
              </p:txBody>
            </p:sp>
          </p:grpSp>
        </p:grpSp>
        <p:sp>
          <p:nvSpPr>
            <p:cNvPr id="200" name="Elaborazione predefinita 199"/>
            <p:cNvSpPr/>
            <p:nvPr/>
          </p:nvSpPr>
          <p:spPr>
            <a:xfrm>
              <a:off x="2524126" y="6479980"/>
              <a:ext cx="234950" cy="171906"/>
            </a:xfrm>
            <a:prstGeom prst="flowChartPredefined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t-IT"/>
            </a:p>
          </p:txBody>
        </p:sp>
      </p:grpSp>
    </p:spTree>
    <p:extLst>
      <p:ext uri="{BB962C8B-B14F-4D97-AF65-F5344CB8AC3E}">
        <p14:creationId xmlns:p14="http://schemas.microsoft.com/office/powerpoint/2010/main" val="25041874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5375</TotalTime>
  <Words>830</Words>
  <Application>Microsoft Macintosh PowerPoint</Application>
  <PresentationFormat>Personalizzato</PresentationFormat>
  <Paragraphs>129</Paragraphs>
  <Slides>2</Slides>
  <Notes>2</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Martina Oppedisano</dc:creator>
  <cp:lastModifiedBy>Martina Oppedisano</cp:lastModifiedBy>
  <cp:revision>78</cp:revision>
  <dcterms:created xsi:type="dcterms:W3CDTF">2014-05-23T16:09:34Z</dcterms:created>
  <dcterms:modified xsi:type="dcterms:W3CDTF">2014-12-02T20:30:09Z</dcterms:modified>
</cp:coreProperties>
</file>