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399588" cy="6838950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4">
          <p15:clr>
            <a:srgbClr val="A4A3A4"/>
          </p15:clr>
        </p15:guide>
        <p15:guide id="2" pos="29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 snapToObjects="1">
      <p:cViewPr varScale="1">
        <p:scale>
          <a:sx n="115" d="100"/>
          <a:sy n="115" d="100"/>
        </p:scale>
        <p:origin x="2118" y="108"/>
      </p:cViewPr>
      <p:guideLst>
        <p:guide orient="horz" pos="2154"/>
        <p:guide pos="296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8209F1-1857-0640-8385-97436C0FC014}" type="datetimeFigureOut">
              <a:rPr lang="it-IT" smtClean="0"/>
              <a:t>30/06/2020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073150" y="685800"/>
            <a:ext cx="4711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BF9B1-E8B5-3C49-8F39-2CF83B0277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3719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1)</a:t>
            </a:r>
            <a:r>
              <a:rPr lang="it-IT" baseline="0" dirty="0" smtClean="0"/>
              <a:t> Entro </a:t>
            </a:r>
            <a:r>
              <a:rPr lang="it-IT" baseline="0" smtClean="0"/>
              <a:t>fine settembre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BF9B1-E8B5-3C49-8F39-2CF83B0277AE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7257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04969" y="2124507"/>
            <a:ext cx="7989650" cy="1465942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09938" y="3875405"/>
            <a:ext cx="6579712" cy="17477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3BF7-AF59-704A-9B9B-C3EB2C5DC0EE}" type="datetimeFigureOut">
              <a:rPr lang="it-IT" smtClean="0"/>
              <a:t>30/06/2020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882C8-CB43-9A45-A779-BCC735825D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695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3BF7-AF59-704A-9B9B-C3EB2C5DC0EE}" type="datetimeFigureOut">
              <a:rPr lang="it-IT" smtClean="0"/>
              <a:t>30/06/2020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882C8-CB43-9A45-A779-BCC735825D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4643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005631" y="273875"/>
            <a:ext cx="2173655" cy="5817856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83034" y="273875"/>
            <a:ext cx="6365937" cy="5817856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3BF7-AF59-704A-9B9B-C3EB2C5DC0EE}" type="datetimeFigureOut">
              <a:rPr lang="it-IT" smtClean="0"/>
              <a:t>30/06/2020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882C8-CB43-9A45-A779-BCC735825D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342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3BF7-AF59-704A-9B9B-C3EB2C5DC0EE}" type="datetimeFigureOut">
              <a:rPr lang="it-IT" smtClean="0"/>
              <a:t>30/06/2020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882C8-CB43-9A45-A779-BCC735825D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2498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42503" y="4394659"/>
            <a:ext cx="7989650" cy="135829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42503" y="2898639"/>
            <a:ext cx="7989650" cy="149602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3BF7-AF59-704A-9B9B-C3EB2C5DC0EE}" type="datetimeFigureOut">
              <a:rPr lang="it-IT" smtClean="0"/>
              <a:t>30/06/2020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882C8-CB43-9A45-A779-BCC735825D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0381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83034" y="1591006"/>
            <a:ext cx="4268980" cy="450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08674" y="1591006"/>
            <a:ext cx="4270612" cy="450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3BF7-AF59-704A-9B9B-C3EB2C5DC0EE}" type="datetimeFigureOut">
              <a:rPr lang="it-IT" smtClean="0"/>
              <a:t>30/06/2020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882C8-CB43-9A45-A779-BCC735825D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0864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9980" y="273875"/>
            <a:ext cx="8459629" cy="1139825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9979" y="1530849"/>
            <a:ext cx="4153117" cy="63798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9979" y="2168834"/>
            <a:ext cx="4153117" cy="39403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774861" y="1530849"/>
            <a:ext cx="4154748" cy="63798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774861" y="2168834"/>
            <a:ext cx="4154748" cy="39403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3BF7-AF59-704A-9B9B-C3EB2C5DC0EE}" type="datetimeFigureOut">
              <a:rPr lang="it-IT" smtClean="0"/>
              <a:t>30/06/2020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882C8-CB43-9A45-A779-BCC735825D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8588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3BF7-AF59-704A-9B9B-C3EB2C5DC0EE}" type="datetimeFigureOut">
              <a:rPr lang="it-IT" smtClean="0"/>
              <a:t>30/06/2020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882C8-CB43-9A45-A779-BCC735825D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0964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3BF7-AF59-704A-9B9B-C3EB2C5DC0EE}" type="datetimeFigureOut">
              <a:rPr lang="it-IT" smtClean="0"/>
              <a:t>30/06/2020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882C8-CB43-9A45-A779-BCC735825D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311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9980" y="272292"/>
            <a:ext cx="3092400" cy="11588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674978" y="272292"/>
            <a:ext cx="5254631" cy="583685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69980" y="1431114"/>
            <a:ext cx="3092400" cy="46780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3BF7-AF59-704A-9B9B-C3EB2C5DC0EE}" type="datetimeFigureOut">
              <a:rPr lang="it-IT" smtClean="0"/>
              <a:t>30/06/2020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882C8-CB43-9A45-A779-BCC735825D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5690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42385" y="4787265"/>
            <a:ext cx="5639753" cy="56516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842385" y="611073"/>
            <a:ext cx="5639753" cy="410337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842385" y="5352429"/>
            <a:ext cx="5639753" cy="8026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3BF7-AF59-704A-9B9B-C3EB2C5DC0EE}" type="datetimeFigureOut">
              <a:rPr lang="it-IT" smtClean="0"/>
              <a:t>30/06/2020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882C8-CB43-9A45-A779-BCC735825D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2940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69980" y="273875"/>
            <a:ext cx="8459629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9980" y="1595755"/>
            <a:ext cx="8459629" cy="45133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69980" y="6338694"/>
            <a:ext cx="2193237" cy="364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43BF7-AF59-704A-9B9B-C3EB2C5DC0EE}" type="datetimeFigureOut">
              <a:rPr lang="it-IT" smtClean="0"/>
              <a:t>30/06/2020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211526" y="6338694"/>
            <a:ext cx="2976536" cy="364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736372" y="6338694"/>
            <a:ext cx="2193237" cy="364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882C8-CB43-9A45-A779-BCC735825D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7959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asellaDiTesto 133"/>
          <p:cNvSpPr txBox="1"/>
          <p:nvPr/>
        </p:nvSpPr>
        <p:spPr>
          <a:xfrm>
            <a:off x="6429962" y="5498579"/>
            <a:ext cx="8725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Rispettivamente a luglio e settembre</a:t>
            </a:r>
            <a:endParaRPr lang="it-IT" sz="7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766279" y="1064644"/>
            <a:ext cx="110952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b="1" dirty="0" smtClean="0"/>
              <a:t>DA CC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2954667" y="1833668"/>
            <a:ext cx="110952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Entro fine ottobre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396483" y="1006686"/>
            <a:ext cx="26883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>
                <a:solidFill>
                  <a:srgbClr val="000000"/>
                </a:solidFill>
              </a:rPr>
              <a:t>Entro fine settembre il Comitato Centrale di Indirizzo e di Controllo (CC) approva la Relazione previsionale e programmatica per l’esercizio successivo e questa viene trasmessa all’Ufficio Contabilità. </a:t>
            </a:r>
            <a:r>
              <a:rPr lang="it-IT" sz="900" dirty="0">
                <a:solidFill>
                  <a:srgbClr val="000000"/>
                </a:solidFill>
              </a:rPr>
              <a:t>E</a:t>
            </a:r>
            <a:r>
              <a:rPr lang="it-IT" sz="900" dirty="0" smtClean="0">
                <a:solidFill>
                  <a:srgbClr val="000000"/>
                </a:solidFill>
              </a:rPr>
              <a:t>ntro fine ottobre l’Ufficio Contabilità riceve anche le programmazioni acquisti degli Uffici Economato e Patrimonio e degli OTCO (per la programmazione acquisti, si veda processo n. 1).</a:t>
            </a:r>
          </a:p>
        </p:txBody>
      </p:sp>
      <p:sp>
        <p:nvSpPr>
          <p:cNvPr id="7" name="Ovale 6"/>
          <p:cNvSpPr/>
          <p:nvPr/>
        </p:nvSpPr>
        <p:spPr>
          <a:xfrm>
            <a:off x="164398" y="975744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1</a:t>
            </a:r>
          </a:p>
        </p:txBody>
      </p:sp>
      <p:cxnSp>
        <p:nvCxnSpPr>
          <p:cNvPr id="8" name="Connettore 1 7"/>
          <p:cNvCxnSpPr/>
          <p:nvPr/>
        </p:nvCxnSpPr>
        <p:spPr>
          <a:xfrm>
            <a:off x="119604" y="467332"/>
            <a:ext cx="0" cy="5425762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Processo 8"/>
          <p:cNvSpPr/>
          <p:nvPr/>
        </p:nvSpPr>
        <p:spPr>
          <a:xfrm>
            <a:off x="352935" y="531934"/>
            <a:ext cx="2454337" cy="291877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 smtClean="0">
                <a:solidFill>
                  <a:srgbClr val="000000"/>
                </a:solidFill>
              </a:rPr>
              <a:t>ORGANIZZAZIONE DEL LAVORO</a:t>
            </a:r>
            <a:endParaRPr lang="it-IT" sz="1200" b="1" dirty="0">
              <a:solidFill>
                <a:srgbClr val="000000"/>
              </a:solidFill>
            </a:endParaRPr>
          </a:p>
        </p:txBody>
      </p:sp>
      <p:cxnSp>
        <p:nvCxnSpPr>
          <p:cNvPr id="10" name="Connettore 1 9"/>
          <p:cNvCxnSpPr/>
          <p:nvPr/>
        </p:nvCxnSpPr>
        <p:spPr>
          <a:xfrm flipH="1">
            <a:off x="3049917" y="473683"/>
            <a:ext cx="3384" cy="5419411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Titolo 1"/>
          <p:cNvSpPr txBox="1">
            <a:spLocks/>
          </p:cNvSpPr>
          <p:nvPr/>
        </p:nvSpPr>
        <p:spPr>
          <a:xfrm>
            <a:off x="0" y="-25592"/>
            <a:ext cx="8961239" cy="473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400" b="1" dirty="0" smtClean="0">
                <a:solidFill>
                  <a:srgbClr val="000000"/>
                </a:solidFill>
              </a:rPr>
              <a:t>Scheda 17. PROCESSO “BUDGETING e REPORTING”</a:t>
            </a:r>
            <a:endParaRPr lang="it-IT" sz="1400" b="1" dirty="0">
              <a:solidFill>
                <a:srgbClr val="000000"/>
              </a:solidFill>
            </a:endParaRPr>
          </a:p>
        </p:txBody>
      </p:sp>
      <p:cxnSp>
        <p:nvCxnSpPr>
          <p:cNvPr id="12" name="Connettore 1 11"/>
          <p:cNvCxnSpPr/>
          <p:nvPr/>
        </p:nvCxnSpPr>
        <p:spPr>
          <a:xfrm>
            <a:off x="119603" y="893623"/>
            <a:ext cx="9188567" cy="0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119600" y="470482"/>
            <a:ext cx="9194918" cy="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ttore 1 13"/>
          <p:cNvCxnSpPr/>
          <p:nvPr/>
        </p:nvCxnSpPr>
        <p:spPr>
          <a:xfrm flipH="1">
            <a:off x="9308170" y="470483"/>
            <a:ext cx="6358" cy="5422611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Connettore 1 14"/>
          <p:cNvCxnSpPr/>
          <p:nvPr/>
        </p:nvCxnSpPr>
        <p:spPr>
          <a:xfrm flipH="1">
            <a:off x="5364823" y="470483"/>
            <a:ext cx="4" cy="5422611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Connettore 1 15"/>
          <p:cNvCxnSpPr/>
          <p:nvPr/>
        </p:nvCxnSpPr>
        <p:spPr>
          <a:xfrm flipH="1">
            <a:off x="7283450" y="464133"/>
            <a:ext cx="2" cy="5428961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Connettore 1 22"/>
          <p:cNvCxnSpPr/>
          <p:nvPr/>
        </p:nvCxnSpPr>
        <p:spPr>
          <a:xfrm>
            <a:off x="119600" y="5893094"/>
            <a:ext cx="9188567" cy="0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Titolo 1"/>
          <p:cNvSpPr txBox="1">
            <a:spLocks/>
          </p:cNvSpPr>
          <p:nvPr/>
        </p:nvSpPr>
        <p:spPr>
          <a:xfrm>
            <a:off x="3053301" y="476974"/>
            <a:ext cx="2311522" cy="407969"/>
          </a:xfrm>
          <a:prstGeom prst="rect">
            <a:avLst/>
          </a:prstGeom>
        </p:spPr>
        <p:txBody>
          <a:bodyPr vert="horz" lIns="36000" tIns="45720" rIns="3600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Ufficio Contabilità</a:t>
            </a:r>
            <a:endParaRPr lang="it-IT" sz="1200" b="1" dirty="0">
              <a:solidFill>
                <a:srgbClr val="000000"/>
              </a:solidFill>
            </a:endParaRPr>
          </a:p>
        </p:txBody>
      </p:sp>
      <p:sp>
        <p:nvSpPr>
          <p:cNvPr id="25" name="Titolo 1"/>
          <p:cNvSpPr txBox="1">
            <a:spLocks/>
          </p:cNvSpPr>
          <p:nvPr/>
        </p:nvSpPr>
        <p:spPr>
          <a:xfrm>
            <a:off x="5364823" y="476974"/>
            <a:ext cx="1918628" cy="407969"/>
          </a:xfrm>
          <a:prstGeom prst="rect">
            <a:avLst/>
          </a:prstGeom>
        </p:spPr>
        <p:txBody>
          <a:bodyPr vert="horz" lIns="36000" tIns="45720" rIns="3600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Direzione</a:t>
            </a:r>
            <a:endParaRPr lang="it-IT" sz="1200" b="1" dirty="0">
              <a:solidFill>
                <a:srgbClr val="000000"/>
              </a:solidFill>
            </a:endParaRPr>
          </a:p>
        </p:txBody>
      </p:sp>
      <p:sp>
        <p:nvSpPr>
          <p:cNvPr id="26" name="Titolo 1"/>
          <p:cNvSpPr txBox="1">
            <a:spLocks/>
          </p:cNvSpPr>
          <p:nvPr/>
        </p:nvSpPr>
        <p:spPr>
          <a:xfrm>
            <a:off x="7283450" y="476974"/>
            <a:ext cx="2031075" cy="407969"/>
          </a:xfrm>
          <a:prstGeom prst="rect">
            <a:avLst/>
          </a:prstGeom>
        </p:spPr>
        <p:txBody>
          <a:bodyPr vert="horz" lIns="36000" tIns="45720" rIns="3600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Comitato Direttivo Centrale</a:t>
            </a:r>
            <a:endParaRPr lang="it-IT" sz="1200" b="1" dirty="0">
              <a:solidFill>
                <a:srgbClr val="000000"/>
              </a:solidFill>
            </a:endParaRPr>
          </a:p>
        </p:txBody>
      </p:sp>
      <p:sp>
        <p:nvSpPr>
          <p:cNvPr id="27" name="Documento multiplo 26"/>
          <p:cNvSpPr/>
          <p:nvPr/>
        </p:nvSpPr>
        <p:spPr>
          <a:xfrm>
            <a:off x="4042208" y="1646978"/>
            <a:ext cx="762000" cy="411480"/>
          </a:xfrm>
          <a:prstGeom prst="flowChartMultidocumen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it-IT" sz="800" dirty="0" smtClean="0"/>
              <a:t>PROGRAM.</a:t>
            </a:r>
          </a:p>
          <a:p>
            <a:pPr algn="ctr"/>
            <a:r>
              <a:rPr lang="it-IT" sz="800" dirty="0" smtClean="0"/>
              <a:t>ACQUISTI</a:t>
            </a:r>
            <a:endParaRPr lang="it-IT" sz="800" dirty="0"/>
          </a:p>
        </p:txBody>
      </p:sp>
      <p:sp>
        <p:nvSpPr>
          <p:cNvPr id="28" name="CasellaDiTesto 27"/>
          <p:cNvSpPr txBox="1"/>
          <p:nvPr/>
        </p:nvSpPr>
        <p:spPr>
          <a:xfrm>
            <a:off x="2957828" y="1595127"/>
            <a:ext cx="11095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b="1" dirty="0" smtClean="0"/>
              <a:t>DA UFFICI ECONOMATO E PATRIMONIO E OTCO</a:t>
            </a:r>
            <a:endParaRPr lang="it-IT" sz="700" dirty="0" smtClean="0"/>
          </a:p>
        </p:txBody>
      </p:sp>
      <p:cxnSp>
        <p:nvCxnSpPr>
          <p:cNvPr id="29" name="Connettore 1 28"/>
          <p:cNvCxnSpPr/>
          <p:nvPr/>
        </p:nvCxnSpPr>
        <p:spPr>
          <a:xfrm flipH="1">
            <a:off x="3049917" y="1852718"/>
            <a:ext cx="935202" cy="0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Connettore 1 29"/>
          <p:cNvCxnSpPr/>
          <p:nvPr/>
        </p:nvCxnSpPr>
        <p:spPr>
          <a:xfrm flipV="1">
            <a:off x="3985119" y="1671743"/>
            <a:ext cx="0" cy="393646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Documento 30"/>
          <p:cNvSpPr/>
          <p:nvPr/>
        </p:nvSpPr>
        <p:spPr>
          <a:xfrm>
            <a:off x="3638738" y="1030031"/>
            <a:ext cx="666562" cy="411478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it-IT" sz="800" dirty="0" smtClean="0"/>
              <a:t>RELAZIONE PREVISIONALE</a:t>
            </a:r>
            <a:endParaRPr lang="it-IT" sz="800" dirty="0"/>
          </a:p>
        </p:txBody>
      </p:sp>
      <p:cxnSp>
        <p:nvCxnSpPr>
          <p:cNvPr id="32" name="Connettore 1 31"/>
          <p:cNvCxnSpPr/>
          <p:nvPr/>
        </p:nvCxnSpPr>
        <p:spPr>
          <a:xfrm flipV="1">
            <a:off x="3578719" y="1030031"/>
            <a:ext cx="0" cy="393646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Connettore 1 32"/>
          <p:cNvCxnSpPr/>
          <p:nvPr/>
        </p:nvCxnSpPr>
        <p:spPr>
          <a:xfrm flipH="1">
            <a:off x="3049917" y="1236768"/>
            <a:ext cx="528802" cy="0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4" name="Immagine 33" descr="skd188257sd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6236" y="2201718"/>
            <a:ext cx="251543" cy="202352"/>
          </a:xfrm>
          <a:prstGeom prst="rect">
            <a:avLst/>
          </a:prstGeom>
        </p:spPr>
      </p:pic>
      <p:cxnSp>
        <p:nvCxnSpPr>
          <p:cNvPr id="35" name="Connettore 4 34"/>
          <p:cNvCxnSpPr>
            <a:stCxn id="31" idx="3"/>
            <a:endCxn id="34" idx="0"/>
          </p:cNvCxnSpPr>
          <p:nvPr/>
        </p:nvCxnSpPr>
        <p:spPr>
          <a:xfrm>
            <a:off x="4305300" y="1235770"/>
            <a:ext cx="676708" cy="965948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Documento 35"/>
          <p:cNvSpPr/>
          <p:nvPr/>
        </p:nvSpPr>
        <p:spPr>
          <a:xfrm>
            <a:off x="3788057" y="2346920"/>
            <a:ext cx="666562" cy="411478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36000" rIns="36000" bIns="0" rtlCol="0" anchor="t" anchorCtr="0"/>
          <a:lstStyle/>
          <a:p>
            <a:pPr algn="ctr"/>
            <a:r>
              <a:rPr lang="it-IT" sz="800" dirty="0" smtClean="0"/>
              <a:t>BUDGET</a:t>
            </a:r>
            <a:endParaRPr lang="it-IT" sz="800" dirty="0"/>
          </a:p>
        </p:txBody>
      </p:sp>
      <p:sp>
        <p:nvSpPr>
          <p:cNvPr id="37" name="Documento 36"/>
          <p:cNvSpPr/>
          <p:nvPr/>
        </p:nvSpPr>
        <p:spPr>
          <a:xfrm>
            <a:off x="3883307" y="2499320"/>
            <a:ext cx="666562" cy="411478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it-IT" sz="800" dirty="0" smtClean="0"/>
              <a:t>RELAZIONE AL BUDGET</a:t>
            </a:r>
            <a:endParaRPr lang="it-IT" sz="800" dirty="0"/>
          </a:p>
        </p:txBody>
      </p:sp>
      <p:cxnSp>
        <p:nvCxnSpPr>
          <p:cNvPr id="38" name="Connettore 4 37"/>
          <p:cNvCxnSpPr>
            <a:stCxn id="34" idx="1"/>
            <a:endCxn id="36" idx="0"/>
          </p:cNvCxnSpPr>
          <p:nvPr/>
        </p:nvCxnSpPr>
        <p:spPr>
          <a:xfrm rot="10800000" flipV="1">
            <a:off x="4121338" y="2302894"/>
            <a:ext cx="734898" cy="44026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1 39"/>
          <p:cNvCxnSpPr>
            <a:stCxn id="27" idx="3"/>
          </p:cNvCxnSpPr>
          <p:nvPr/>
        </p:nvCxnSpPr>
        <p:spPr>
          <a:xfrm>
            <a:off x="4804208" y="1852718"/>
            <a:ext cx="177800" cy="0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1 45"/>
          <p:cNvCxnSpPr>
            <a:stCxn id="37" idx="3"/>
            <a:endCxn id="105" idx="1"/>
          </p:cNvCxnSpPr>
          <p:nvPr/>
        </p:nvCxnSpPr>
        <p:spPr>
          <a:xfrm flipV="1">
            <a:off x="4549869" y="2702751"/>
            <a:ext cx="997512" cy="2308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Processo 46"/>
          <p:cNvSpPr/>
          <p:nvPr/>
        </p:nvSpPr>
        <p:spPr>
          <a:xfrm>
            <a:off x="8349555" y="3571648"/>
            <a:ext cx="903089" cy="284809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 smtClean="0"/>
              <a:t>APPROVAZIONE</a:t>
            </a:r>
            <a:endParaRPr lang="it-IT" sz="800" dirty="0"/>
          </a:p>
        </p:txBody>
      </p:sp>
      <p:sp>
        <p:nvSpPr>
          <p:cNvPr id="48" name="Documento 47"/>
          <p:cNvSpPr/>
          <p:nvPr/>
        </p:nvSpPr>
        <p:spPr>
          <a:xfrm>
            <a:off x="7494880" y="3131821"/>
            <a:ext cx="666562" cy="411478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36000" rIns="36000" bIns="0" rtlCol="0" anchor="t" anchorCtr="0"/>
          <a:lstStyle/>
          <a:p>
            <a:pPr algn="ctr"/>
            <a:r>
              <a:rPr lang="it-IT" sz="800" dirty="0" smtClean="0"/>
              <a:t>BUDGET</a:t>
            </a:r>
            <a:endParaRPr lang="it-IT" sz="800" dirty="0"/>
          </a:p>
        </p:txBody>
      </p:sp>
      <p:sp>
        <p:nvSpPr>
          <p:cNvPr id="49" name="Documento 48"/>
          <p:cNvSpPr/>
          <p:nvPr/>
        </p:nvSpPr>
        <p:spPr>
          <a:xfrm>
            <a:off x="7590130" y="3284221"/>
            <a:ext cx="666562" cy="411478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it-IT" sz="800" dirty="0" smtClean="0"/>
              <a:t>RELAZIONE AL BUDGET</a:t>
            </a:r>
            <a:endParaRPr lang="it-IT" sz="800" dirty="0"/>
          </a:p>
        </p:txBody>
      </p:sp>
      <p:cxnSp>
        <p:nvCxnSpPr>
          <p:cNvPr id="50" name="Connettore 4 49"/>
          <p:cNvCxnSpPr>
            <a:stCxn id="37" idx="2"/>
            <a:endCxn id="48" idx="1"/>
          </p:cNvCxnSpPr>
          <p:nvPr/>
        </p:nvCxnSpPr>
        <p:spPr>
          <a:xfrm rot="16200000" flipH="1">
            <a:off x="5628752" y="1471431"/>
            <a:ext cx="453965" cy="3278292"/>
          </a:xfrm>
          <a:prstGeom prst="bentConnector2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4 50"/>
          <p:cNvCxnSpPr>
            <a:stCxn id="47" idx="0"/>
            <a:endCxn id="49" idx="3"/>
          </p:cNvCxnSpPr>
          <p:nvPr/>
        </p:nvCxnSpPr>
        <p:spPr>
          <a:xfrm rot="16200000" flipV="1">
            <a:off x="8488052" y="3258600"/>
            <a:ext cx="81688" cy="544408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2" name="Immagine 51" descr="logo_cai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239" y="-21317"/>
            <a:ext cx="443012" cy="477212"/>
          </a:xfrm>
          <a:prstGeom prst="rect">
            <a:avLst/>
          </a:prstGeom>
        </p:spPr>
      </p:pic>
      <p:sp>
        <p:nvSpPr>
          <p:cNvPr id="57" name="Ovale 56"/>
          <p:cNvSpPr/>
          <p:nvPr/>
        </p:nvSpPr>
        <p:spPr>
          <a:xfrm>
            <a:off x="4492356" y="1297938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1</a:t>
            </a:r>
          </a:p>
        </p:txBody>
      </p:sp>
      <p:sp>
        <p:nvSpPr>
          <p:cNvPr id="58" name="Ovale 57"/>
          <p:cNvSpPr/>
          <p:nvPr/>
        </p:nvSpPr>
        <p:spPr>
          <a:xfrm>
            <a:off x="3405182" y="2432313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2</a:t>
            </a:r>
            <a:endParaRPr lang="it-IT" sz="800" b="1" dirty="0" smtClean="0"/>
          </a:p>
        </p:txBody>
      </p:sp>
      <p:cxnSp>
        <p:nvCxnSpPr>
          <p:cNvPr id="61" name="Connettore 1 60"/>
          <p:cNvCxnSpPr/>
          <p:nvPr/>
        </p:nvCxnSpPr>
        <p:spPr>
          <a:xfrm>
            <a:off x="119600" y="4000709"/>
            <a:ext cx="9188567" cy="0"/>
          </a:xfrm>
          <a:prstGeom prst="line">
            <a:avLst/>
          </a:prstGeom>
          <a:ln w="3175" cmpd="sng">
            <a:prstDash val="dash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7" name="Documento 66"/>
          <p:cNvSpPr/>
          <p:nvPr/>
        </p:nvSpPr>
        <p:spPr>
          <a:xfrm>
            <a:off x="4035919" y="4276818"/>
            <a:ext cx="863412" cy="474919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it-IT" sz="800" dirty="0" smtClean="0"/>
              <a:t>AGGIORNAMENTO BUDGET PREVISIONALE</a:t>
            </a:r>
            <a:endParaRPr lang="it-IT" sz="800" dirty="0"/>
          </a:p>
        </p:txBody>
      </p:sp>
      <p:pic>
        <p:nvPicPr>
          <p:cNvPr id="68" name="Immagine 67" descr="skd188257sd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7917" y="4133732"/>
            <a:ext cx="251543" cy="202352"/>
          </a:xfrm>
          <a:prstGeom prst="rect">
            <a:avLst/>
          </a:prstGeom>
        </p:spPr>
      </p:pic>
      <p:sp>
        <p:nvSpPr>
          <p:cNvPr id="69" name="Processo 68"/>
          <p:cNvSpPr/>
          <p:nvPr/>
        </p:nvSpPr>
        <p:spPr>
          <a:xfrm>
            <a:off x="5734050" y="5381292"/>
            <a:ext cx="781049" cy="284809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dirty="0" smtClean="0"/>
              <a:t>PRESENTAZIONE</a:t>
            </a:r>
            <a:endParaRPr lang="it-IT" sz="800" dirty="0"/>
          </a:p>
        </p:txBody>
      </p:sp>
      <p:sp>
        <p:nvSpPr>
          <p:cNvPr id="71" name="Documento 70"/>
          <p:cNvSpPr/>
          <p:nvPr/>
        </p:nvSpPr>
        <p:spPr>
          <a:xfrm>
            <a:off x="5697244" y="4276818"/>
            <a:ext cx="863412" cy="474919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it-IT" sz="800" dirty="0" smtClean="0"/>
              <a:t>AGGIORNAMENTO BUDGET PREVISIONALE</a:t>
            </a:r>
            <a:endParaRPr lang="it-IT" sz="800" dirty="0"/>
          </a:p>
        </p:txBody>
      </p:sp>
      <p:sp>
        <p:nvSpPr>
          <p:cNvPr id="78" name="Ovale 77"/>
          <p:cNvSpPr/>
          <p:nvPr/>
        </p:nvSpPr>
        <p:spPr>
          <a:xfrm>
            <a:off x="5405716" y="5425222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5</a:t>
            </a:r>
            <a:endParaRPr lang="it-IT" sz="800" b="1" dirty="0" smtClean="0"/>
          </a:p>
        </p:txBody>
      </p:sp>
      <p:sp>
        <p:nvSpPr>
          <p:cNvPr id="79" name="Processo 78"/>
          <p:cNvSpPr/>
          <p:nvPr/>
        </p:nvSpPr>
        <p:spPr>
          <a:xfrm>
            <a:off x="3123971" y="4805565"/>
            <a:ext cx="1517879" cy="320987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700" dirty="0" smtClean="0"/>
              <a:t>Valori del budget previsionale approvato – andamento al 30/06 –</a:t>
            </a:r>
            <a:r>
              <a:rPr lang="it-IT" sz="700" dirty="0"/>
              <a:t> </a:t>
            </a:r>
            <a:r>
              <a:rPr lang="it-IT" sz="700" dirty="0" smtClean="0"/>
              <a:t>proiezioni di chiusura al 31/!2</a:t>
            </a:r>
            <a:endParaRPr lang="it-IT" sz="700" dirty="0"/>
          </a:p>
        </p:txBody>
      </p:sp>
      <p:cxnSp>
        <p:nvCxnSpPr>
          <p:cNvPr id="80" name="Connettore 1 79"/>
          <p:cNvCxnSpPr/>
          <p:nvPr/>
        </p:nvCxnSpPr>
        <p:spPr>
          <a:xfrm>
            <a:off x="3161906" y="4806663"/>
            <a:ext cx="0" cy="332589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1" name="Connettore 1 80"/>
          <p:cNvCxnSpPr/>
          <p:nvPr/>
        </p:nvCxnSpPr>
        <p:spPr>
          <a:xfrm>
            <a:off x="4608454" y="4806663"/>
            <a:ext cx="0" cy="332589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2" name="Connettore 4 81"/>
          <p:cNvCxnSpPr>
            <a:stCxn id="79" idx="0"/>
            <a:endCxn id="67" idx="1"/>
          </p:cNvCxnSpPr>
          <p:nvPr/>
        </p:nvCxnSpPr>
        <p:spPr>
          <a:xfrm rot="5400000" flipH="1" flipV="1">
            <a:off x="3813772" y="4583418"/>
            <a:ext cx="291287" cy="153008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4 84"/>
          <p:cNvCxnSpPr>
            <a:stCxn id="67" idx="0"/>
            <a:endCxn id="68" idx="3"/>
          </p:cNvCxnSpPr>
          <p:nvPr/>
        </p:nvCxnSpPr>
        <p:spPr>
          <a:xfrm rot="16200000" flipV="1">
            <a:off x="3917588" y="3726780"/>
            <a:ext cx="41910" cy="1058165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8" name="CasellaDiTesto 87"/>
          <p:cNvSpPr txBox="1"/>
          <p:nvPr/>
        </p:nvSpPr>
        <p:spPr>
          <a:xfrm>
            <a:off x="3233278" y="4626745"/>
            <a:ext cx="78958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Contenente</a:t>
            </a:r>
            <a:endParaRPr lang="it-IT" sz="700" dirty="0"/>
          </a:p>
        </p:txBody>
      </p:sp>
      <p:sp>
        <p:nvSpPr>
          <p:cNvPr id="90" name="CasellaDiTesto 89"/>
          <p:cNvSpPr txBox="1"/>
          <p:nvPr/>
        </p:nvSpPr>
        <p:spPr>
          <a:xfrm>
            <a:off x="6453595" y="5359269"/>
            <a:ext cx="8357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b="1" dirty="0" smtClean="0"/>
              <a:t>A CDC E CC</a:t>
            </a:r>
            <a:endParaRPr lang="it-IT" sz="700" b="1" dirty="0"/>
          </a:p>
        </p:txBody>
      </p:sp>
      <p:cxnSp>
        <p:nvCxnSpPr>
          <p:cNvPr id="91" name="Connettore 1 90"/>
          <p:cNvCxnSpPr>
            <a:endCxn id="69" idx="3"/>
          </p:cNvCxnSpPr>
          <p:nvPr/>
        </p:nvCxnSpPr>
        <p:spPr>
          <a:xfrm flipH="1">
            <a:off x="6515099" y="5523697"/>
            <a:ext cx="706627" cy="0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2" name="Connettore 1 91"/>
          <p:cNvCxnSpPr/>
          <p:nvPr/>
        </p:nvCxnSpPr>
        <p:spPr>
          <a:xfrm flipV="1">
            <a:off x="7221726" y="5387643"/>
            <a:ext cx="0" cy="284808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Text Box 7"/>
          <p:cNvSpPr txBox="1">
            <a:spLocks noChangeArrowheads="1"/>
          </p:cNvSpPr>
          <p:nvPr/>
        </p:nvSpPr>
        <p:spPr bwMode="auto">
          <a:xfrm>
            <a:off x="12700" y="6681685"/>
            <a:ext cx="9404251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700" dirty="0"/>
              <a:t>Elaborato da Soa S.r.l. – Strategie e </a:t>
            </a:r>
            <a:r>
              <a:rPr lang="it-IT" sz="700" dirty="0" smtClean="0"/>
              <a:t>Organizzazione Aziendale                  </a:t>
            </a:r>
            <a:r>
              <a:rPr lang="it-IT" sz="700" b="1" dirty="0" smtClean="0"/>
              <a:t>Anno 2014</a:t>
            </a:r>
            <a:endParaRPr lang="it-IT" sz="700" b="1" dirty="0"/>
          </a:p>
        </p:txBody>
      </p:sp>
      <p:grpSp>
        <p:nvGrpSpPr>
          <p:cNvPr id="97" name="Gruppo 96"/>
          <p:cNvGrpSpPr/>
          <p:nvPr/>
        </p:nvGrpSpPr>
        <p:grpSpPr>
          <a:xfrm>
            <a:off x="172411" y="6148272"/>
            <a:ext cx="6824239" cy="204855"/>
            <a:chOff x="44851" y="6464188"/>
            <a:chExt cx="6824239" cy="204855"/>
          </a:xfrm>
        </p:grpSpPr>
        <p:grpSp>
          <p:nvGrpSpPr>
            <p:cNvPr id="98" name="Gruppo 97"/>
            <p:cNvGrpSpPr/>
            <p:nvPr/>
          </p:nvGrpSpPr>
          <p:grpSpPr>
            <a:xfrm>
              <a:off x="44851" y="6464188"/>
              <a:ext cx="6824239" cy="204855"/>
              <a:chOff x="44851" y="6464188"/>
              <a:chExt cx="6824239" cy="204855"/>
            </a:xfrm>
          </p:grpSpPr>
          <p:sp>
            <p:nvSpPr>
              <p:cNvPr id="100" name="CasellaDiTesto 99"/>
              <p:cNvSpPr txBox="1"/>
              <p:nvPr/>
            </p:nvSpPr>
            <p:spPr>
              <a:xfrm>
                <a:off x="2722435" y="6467363"/>
                <a:ext cx="790975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700" dirty="0" smtClean="0"/>
                  <a:t>Specificazioni</a:t>
                </a:r>
                <a:endParaRPr lang="it-IT" sz="700" dirty="0"/>
              </a:p>
            </p:txBody>
          </p:sp>
          <p:grpSp>
            <p:nvGrpSpPr>
              <p:cNvPr id="121" name="Gruppo 120"/>
              <p:cNvGrpSpPr/>
              <p:nvPr/>
            </p:nvGrpSpPr>
            <p:grpSpPr>
              <a:xfrm>
                <a:off x="44851" y="6464188"/>
                <a:ext cx="6824239" cy="204855"/>
                <a:chOff x="-37699" y="6437114"/>
                <a:chExt cx="6824239" cy="204855"/>
              </a:xfrm>
            </p:grpSpPr>
            <p:pic>
              <p:nvPicPr>
                <p:cNvPr id="122" name="Immagine 121" descr="skd188257sdc.png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486600" y="6452128"/>
                  <a:ext cx="208652" cy="188216"/>
                </a:xfrm>
                <a:prstGeom prst="rect">
                  <a:avLst/>
                </a:prstGeom>
              </p:spPr>
            </p:pic>
            <p:sp>
              <p:nvSpPr>
                <p:cNvPr id="123" name="CasellaDiTesto 122"/>
                <p:cNvSpPr txBox="1"/>
                <p:nvPr/>
              </p:nvSpPr>
              <p:spPr>
                <a:xfrm>
                  <a:off x="4852419" y="6441880"/>
                  <a:ext cx="790975" cy="2000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700" dirty="0" smtClean="0"/>
                    <a:t>Trasmissione</a:t>
                  </a:r>
                  <a:endParaRPr lang="it-IT" sz="700" dirty="0"/>
                </a:p>
              </p:txBody>
            </p:sp>
            <p:sp>
              <p:nvSpPr>
                <p:cNvPr id="124" name="CasellaDiTesto 123"/>
                <p:cNvSpPr txBox="1"/>
                <p:nvPr/>
              </p:nvSpPr>
              <p:spPr>
                <a:xfrm>
                  <a:off x="1683781" y="6441880"/>
                  <a:ext cx="790975" cy="2000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700" dirty="0" smtClean="0"/>
                    <a:t>Documenti</a:t>
                  </a:r>
                  <a:endParaRPr lang="it-IT" sz="700" dirty="0"/>
                </a:p>
              </p:txBody>
            </p:sp>
            <p:sp>
              <p:nvSpPr>
                <p:cNvPr id="125" name="CasellaDiTesto 124"/>
                <p:cNvSpPr txBox="1"/>
                <p:nvPr/>
              </p:nvSpPr>
              <p:spPr>
                <a:xfrm>
                  <a:off x="-37699" y="6437114"/>
                  <a:ext cx="650435" cy="2000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700" b="1" dirty="0" smtClean="0"/>
                    <a:t>LEGENDA:</a:t>
                  </a:r>
                </a:p>
              </p:txBody>
            </p:sp>
            <p:sp>
              <p:nvSpPr>
                <p:cNvPr id="126" name="Processo 125"/>
                <p:cNvSpPr/>
                <p:nvPr/>
              </p:nvSpPr>
              <p:spPr>
                <a:xfrm>
                  <a:off x="638352" y="6448229"/>
                  <a:ext cx="215154" cy="172823"/>
                </a:xfrm>
                <a:prstGeom prst="flowChartProcess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endParaRPr lang="it-IT" sz="800" dirty="0" smtClean="0"/>
                </a:p>
              </p:txBody>
            </p:sp>
            <p:sp>
              <p:nvSpPr>
                <p:cNvPr id="127" name="CasellaDiTesto 126"/>
                <p:cNvSpPr txBox="1"/>
                <p:nvPr/>
              </p:nvSpPr>
              <p:spPr>
                <a:xfrm>
                  <a:off x="819179" y="6439564"/>
                  <a:ext cx="609965" cy="2000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700" dirty="0" smtClean="0"/>
                    <a:t>Azioni</a:t>
                  </a:r>
                  <a:endParaRPr lang="it-IT" sz="700" dirty="0"/>
                </a:p>
              </p:txBody>
            </p:sp>
            <p:sp>
              <p:nvSpPr>
                <p:cNvPr id="128" name="Documento multiplo 127"/>
                <p:cNvSpPr/>
                <p:nvPr/>
              </p:nvSpPr>
              <p:spPr>
                <a:xfrm>
                  <a:off x="1429144" y="6455096"/>
                  <a:ext cx="283382" cy="182073"/>
                </a:xfrm>
                <a:prstGeom prst="flowChartMultidocumen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it-IT" sz="800" dirty="0"/>
                </a:p>
              </p:txBody>
            </p:sp>
            <p:sp>
              <p:nvSpPr>
                <p:cNvPr id="129" name="CasellaDiTesto 128"/>
                <p:cNvSpPr txBox="1"/>
                <p:nvPr/>
              </p:nvSpPr>
              <p:spPr>
                <a:xfrm>
                  <a:off x="3621282" y="6441914"/>
                  <a:ext cx="1113022" cy="2000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700" dirty="0" smtClean="0"/>
                    <a:t>Procedura informatica</a:t>
                  </a:r>
                  <a:endParaRPr lang="it-IT" sz="700" dirty="0"/>
                </a:p>
              </p:txBody>
            </p:sp>
            <p:cxnSp>
              <p:nvCxnSpPr>
                <p:cNvPr id="130" name="Connettore 1 129"/>
                <p:cNvCxnSpPr/>
                <p:nvPr/>
              </p:nvCxnSpPr>
              <p:spPr>
                <a:xfrm>
                  <a:off x="5633449" y="6554874"/>
                  <a:ext cx="149025" cy="0"/>
                </a:xfrm>
                <a:prstGeom prst="line">
                  <a:avLst/>
                </a:prstGeom>
                <a:ln w="9525" cmpd="sng">
                  <a:prstDash val="sysDash"/>
                </a:ln>
                <a:effectLst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Connettore 1 130"/>
                <p:cNvCxnSpPr/>
                <p:nvPr/>
              </p:nvCxnSpPr>
              <p:spPr>
                <a:xfrm>
                  <a:off x="4744508" y="6554874"/>
                  <a:ext cx="155536" cy="0"/>
                </a:xfrm>
                <a:prstGeom prst="line">
                  <a:avLst/>
                </a:prstGeom>
                <a:ln w="9525" cmpd="sng"/>
                <a:effectLst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32" name="CasellaDiTesto 131"/>
                <p:cNvSpPr txBox="1"/>
                <p:nvPr/>
              </p:nvSpPr>
              <p:spPr>
                <a:xfrm>
                  <a:off x="5728246" y="6439922"/>
                  <a:ext cx="1058294" cy="2000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700" dirty="0" smtClean="0"/>
                    <a:t>Elaborazione/Sequenza</a:t>
                  </a:r>
                  <a:endParaRPr lang="it-IT" sz="700" dirty="0"/>
                </a:p>
              </p:txBody>
            </p:sp>
          </p:grpSp>
        </p:grpSp>
        <p:sp>
          <p:nvSpPr>
            <p:cNvPr id="99" name="Elaborazione predefinita 98"/>
            <p:cNvSpPr/>
            <p:nvPr/>
          </p:nvSpPr>
          <p:spPr>
            <a:xfrm>
              <a:off x="2524126" y="6479980"/>
              <a:ext cx="234950" cy="171906"/>
            </a:xfrm>
            <a:prstGeom prst="flowChartPredefinedProcess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93" name="CasellaDiTesto 92"/>
          <p:cNvSpPr txBox="1"/>
          <p:nvPr/>
        </p:nvSpPr>
        <p:spPr>
          <a:xfrm>
            <a:off x="2758511" y="1185522"/>
            <a:ext cx="11095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Entro fine </a:t>
            </a:r>
          </a:p>
          <a:p>
            <a:pPr algn="ctr"/>
            <a:r>
              <a:rPr lang="it-IT" sz="700" dirty="0" smtClean="0"/>
              <a:t>settembre</a:t>
            </a:r>
          </a:p>
        </p:txBody>
      </p:sp>
      <p:sp>
        <p:nvSpPr>
          <p:cNvPr id="94" name="CasellaDiTesto 93"/>
          <p:cNvSpPr txBox="1"/>
          <p:nvPr/>
        </p:nvSpPr>
        <p:spPr>
          <a:xfrm>
            <a:off x="396483" y="2343560"/>
            <a:ext cx="2688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>
                <a:solidFill>
                  <a:srgbClr val="000000"/>
                </a:solidFill>
              </a:rPr>
              <a:t>L’Ufficio Contabilità,  sentita la Direzione, elabora la proiezione dei ricavi e dei costi per il raggiungimento degli obiettivi stabiliti nella Relazione previsionale e programmatica</a:t>
            </a:r>
            <a:r>
              <a:rPr lang="it-IT" sz="900" dirty="0" smtClean="0">
                <a:solidFill>
                  <a:srgbClr val="000000"/>
                </a:solidFill>
              </a:rPr>
              <a:t>.</a:t>
            </a:r>
            <a:endParaRPr lang="it-IT" sz="900" dirty="0">
              <a:solidFill>
                <a:srgbClr val="000000"/>
              </a:solidFill>
            </a:endParaRPr>
          </a:p>
        </p:txBody>
      </p:sp>
      <p:sp>
        <p:nvSpPr>
          <p:cNvPr id="95" name="Ovale 94"/>
          <p:cNvSpPr/>
          <p:nvPr/>
        </p:nvSpPr>
        <p:spPr>
          <a:xfrm>
            <a:off x="164398" y="2312618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2</a:t>
            </a:r>
            <a:endParaRPr lang="it-IT" sz="800" b="1" dirty="0" smtClean="0"/>
          </a:p>
        </p:txBody>
      </p:sp>
      <p:sp>
        <p:nvSpPr>
          <p:cNvPr id="96" name="CasellaDiTesto 95"/>
          <p:cNvSpPr txBox="1"/>
          <p:nvPr/>
        </p:nvSpPr>
        <p:spPr>
          <a:xfrm>
            <a:off x="396483" y="3131165"/>
            <a:ext cx="268834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>
                <a:solidFill>
                  <a:srgbClr val="000000"/>
                </a:solidFill>
              </a:rPr>
              <a:t>Ogni anno il budget previsionale economico per l’anno successivo, come sopra determinato, unitamente alla Relazione al Budget previsionale  viene sottoposto all’approvazione del Comitato Direttivo Centrale entro la fine </a:t>
            </a:r>
            <a:r>
              <a:rPr lang="it-IT" sz="900">
                <a:solidFill>
                  <a:srgbClr val="000000"/>
                </a:solidFill>
              </a:rPr>
              <a:t>di </a:t>
            </a:r>
            <a:r>
              <a:rPr lang="it-IT" sz="900" smtClean="0">
                <a:solidFill>
                  <a:srgbClr val="000000"/>
                </a:solidFill>
              </a:rPr>
              <a:t>ottobre</a:t>
            </a:r>
            <a:r>
              <a:rPr lang="it-IT" sz="900" smtClean="0">
                <a:solidFill>
                  <a:srgbClr val="000000"/>
                </a:solidFill>
              </a:rPr>
              <a:t>. </a:t>
            </a:r>
            <a:endParaRPr lang="it-IT" sz="900" dirty="0">
              <a:solidFill>
                <a:srgbClr val="000000"/>
              </a:solidFill>
            </a:endParaRPr>
          </a:p>
        </p:txBody>
      </p:sp>
      <p:sp>
        <p:nvSpPr>
          <p:cNvPr id="102" name="Ovale 101"/>
          <p:cNvSpPr/>
          <p:nvPr/>
        </p:nvSpPr>
        <p:spPr>
          <a:xfrm>
            <a:off x="164398" y="3100223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3</a:t>
            </a:r>
          </a:p>
        </p:txBody>
      </p:sp>
      <p:sp>
        <p:nvSpPr>
          <p:cNvPr id="103" name="CasellaDiTesto 102"/>
          <p:cNvSpPr txBox="1"/>
          <p:nvPr/>
        </p:nvSpPr>
        <p:spPr>
          <a:xfrm>
            <a:off x="396483" y="4119884"/>
            <a:ext cx="26883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>
                <a:solidFill>
                  <a:srgbClr val="000000"/>
                </a:solidFill>
              </a:rPr>
              <a:t>Nel mese di luglio di ogni anno, l’Ufficio Contabilità unitamente alla Direzione, predispone il  documento «Aggiornamento budget previsionale economico. Aggiornamento al 30 giugno» contenente i valori del budget previsionale approvato, l’andamento al 30 giugno e le proiezioni di chiusura al 31 dicembre</a:t>
            </a:r>
            <a:r>
              <a:rPr lang="it-IT" sz="900" dirty="0" smtClean="0">
                <a:solidFill>
                  <a:srgbClr val="000000"/>
                </a:solidFill>
              </a:rPr>
              <a:t>.</a:t>
            </a:r>
            <a:endParaRPr lang="it-IT" sz="900" dirty="0">
              <a:solidFill>
                <a:srgbClr val="000000"/>
              </a:solidFill>
            </a:endParaRPr>
          </a:p>
        </p:txBody>
      </p:sp>
      <p:sp>
        <p:nvSpPr>
          <p:cNvPr id="104" name="Ovale 103"/>
          <p:cNvSpPr/>
          <p:nvPr/>
        </p:nvSpPr>
        <p:spPr>
          <a:xfrm>
            <a:off x="164398" y="4088942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4</a:t>
            </a:r>
            <a:endParaRPr lang="it-IT" sz="800" b="1" dirty="0" smtClean="0"/>
          </a:p>
        </p:txBody>
      </p:sp>
      <p:sp>
        <p:nvSpPr>
          <p:cNvPr id="105" name="Processo 104"/>
          <p:cNvSpPr/>
          <p:nvPr/>
        </p:nvSpPr>
        <p:spPr>
          <a:xfrm>
            <a:off x="5547381" y="2580710"/>
            <a:ext cx="981545" cy="244082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700" dirty="0" smtClean="0"/>
              <a:t>Con il parere della Direzione</a:t>
            </a:r>
            <a:endParaRPr lang="it-IT" sz="700" dirty="0"/>
          </a:p>
        </p:txBody>
      </p:sp>
      <p:cxnSp>
        <p:nvCxnSpPr>
          <p:cNvPr id="107" name="Connettore 1 106"/>
          <p:cNvCxnSpPr/>
          <p:nvPr/>
        </p:nvCxnSpPr>
        <p:spPr>
          <a:xfrm>
            <a:off x="6493153" y="2577867"/>
            <a:ext cx="0" cy="259624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8" name="Connettore 1 107"/>
          <p:cNvCxnSpPr/>
          <p:nvPr/>
        </p:nvCxnSpPr>
        <p:spPr>
          <a:xfrm>
            <a:off x="5586610" y="2577868"/>
            <a:ext cx="0" cy="259624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10" name="CasellaDiTesto 109"/>
          <p:cNvSpPr txBox="1"/>
          <p:nvPr/>
        </p:nvSpPr>
        <p:spPr>
          <a:xfrm>
            <a:off x="8146707" y="3317028"/>
            <a:ext cx="110952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Entro fine novembre</a:t>
            </a:r>
          </a:p>
        </p:txBody>
      </p:sp>
      <p:sp>
        <p:nvSpPr>
          <p:cNvPr id="111" name="Ovale 110"/>
          <p:cNvSpPr/>
          <p:nvPr/>
        </p:nvSpPr>
        <p:spPr>
          <a:xfrm>
            <a:off x="7971514" y="3670299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3</a:t>
            </a:r>
          </a:p>
        </p:txBody>
      </p:sp>
      <p:sp>
        <p:nvSpPr>
          <p:cNvPr id="112" name="CasellaDiTesto 111"/>
          <p:cNvSpPr txBox="1"/>
          <p:nvPr/>
        </p:nvSpPr>
        <p:spPr>
          <a:xfrm>
            <a:off x="396483" y="5184737"/>
            <a:ext cx="2688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>
                <a:solidFill>
                  <a:srgbClr val="000000"/>
                </a:solidFill>
              </a:rPr>
              <a:t>Successivamente, il Direttore presenta tale documento nella riunione del Comitato Direttivo di luglio e nella riunione del Comitato Centrale di Indirizzo e controllo di settembre</a:t>
            </a:r>
            <a:r>
              <a:rPr lang="it-IT" sz="900" dirty="0" smtClean="0">
                <a:solidFill>
                  <a:srgbClr val="000000"/>
                </a:solidFill>
              </a:rPr>
              <a:t>.</a:t>
            </a:r>
            <a:endParaRPr lang="it-IT" sz="900" dirty="0">
              <a:solidFill>
                <a:srgbClr val="000000"/>
              </a:solidFill>
            </a:endParaRPr>
          </a:p>
        </p:txBody>
      </p:sp>
      <p:sp>
        <p:nvSpPr>
          <p:cNvPr id="113" name="Ovale 112"/>
          <p:cNvSpPr/>
          <p:nvPr/>
        </p:nvSpPr>
        <p:spPr>
          <a:xfrm>
            <a:off x="164398" y="5153795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5</a:t>
            </a:r>
          </a:p>
        </p:txBody>
      </p:sp>
      <p:sp>
        <p:nvSpPr>
          <p:cNvPr id="115" name="Ovale 114"/>
          <p:cNvSpPr/>
          <p:nvPr/>
        </p:nvSpPr>
        <p:spPr>
          <a:xfrm>
            <a:off x="4965190" y="4133732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4</a:t>
            </a:r>
            <a:endParaRPr lang="it-IT" sz="800" b="1" dirty="0" smtClean="0"/>
          </a:p>
        </p:txBody>
      </p:sp>
      <p:cxnSp>
        <p:nvCxnSpPr>
          <p:cNvPr id="118" name="Connettore 2 117"/>
          <p:cNvCxnSpPr>
            <a:stCxn id="67" idx="3"/>
            <a:endCxn id="71" idx="1"/>
          </p:cNvCxnSpPr>
          <p:nvPr/>
        </p:nvCxnSpPr>
        <p:spPr>
          <a:xfrm>
            <a:off x="4899331" y="4514278"/>
            <a:ext cx="797913" cy="0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1 132"/>
          <p:cNvCxnSpPr>
            <a:stCxn id="71" idx="2"/>
            <a:endCxn id="69" idx="0"/>
          </p:cNvCxnSpPr>
          <p:nvPr/>
        </p:nvCxnSpPr>
        <p:spPr>
          <a:xfrm flipH="1">
            <a:off x="6124575" y="4720340"/>
            <a:ext cx="4375" cy="660952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813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863</TotalTime>
  <Words>323</Words>
  <Application>Microsoft Office PowerPoint</Application>
  <PresentationFormat>Personalizzato</PresentationFormat>
  <Paragraphs>52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Martina Oppedisano</dc:creator>
  <cp:lastModifiedBy>Laura Palumberi</cp:lastModifiedBy>
  <cp:revision>27</cp:revision>
  <dcterms:created xsi:type="dcterms:W3CDTF">2014-05-23T15:44:20Z</dcterms:created>
  <dcterms:modified xsi:type="dcterms:W3CDTF">2020-06-30T10:05:47Z</dcterms:modified>
</cp:coreProperties>
</file>