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399588" cy="683895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-80" y="2576"/>
      </p:cViewPr>
      <p:guideLst>
        <p:guide orient="horz" pos="2154"/>
        <p:guide pos="29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CA86F-4DB8-BD48-BED3-35595897CF40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73150" y="685800"/>
            <a:ext cx="4711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887A9-FEF4-7542-85F9-91CDA7761D6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0866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87A9-FEF4-7542-85F9-91CDA7761D6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081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4969" y="2124507"/>
            <a:ext cx="7989650" cy="1465942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9938" y="3875405"/>
            <a:ext cx="6579712" cy="17477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652B-26F9-254D-BFF8-D81946816E1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319A-E8E1-DB4F-8859-50B850A43B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227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652B-26F9-254D-BFF8-D81946816E1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319A-E8E1-DB4F-8859-50B850A43B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704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5631" y="273875"/>
            <a:ext cx="2173655" cy="5817856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83034" y="273875"/>
            <a:ext cx="6365937" cy="5817856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652B-26F9-254D-BFF8-D81946816E1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319A-E8E1-DB4F-8859-50B850A43B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309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652B-26F9-254D-BFF8-D81946816E1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319A-E8E1-DB4F-8859-50B850A43B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11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2503" y="4394659"/>
            <a:ext cx="7989650" cy="13582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2503" y="2898639"/>
            <a:ext cx="7989650" cy="14960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652B-26F9-254D-BFF8-D81946816E1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319A-E8E1-DB4F-8859-50B850A43B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52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83034" y="1591006"/>
            <a:ext cx="4268980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08674" y="1591006"/>
            <a:ext cx="4270612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652B-26F9-254D-BFF8-D81946816E1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319A-E8E1-DB4F-8859-50B850A43B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5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79" y="1530849"/>
            <a:ext cx="4153117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9979" y="2168834"/>
            <a:ext cx="4153117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74861" y="1530849"/>
            <a:ext cx="4154748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74861" y="2168834"/>
            <a:ext cx="4154748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652B-26F9-254D-BFF8-D81946816E1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319A-E8E1-DB4F-8859-50B850A43B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601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652B-26F9-254D-BFF8-D81946816E1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319A-E8E1-DB4F-8859-50B850A43B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856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652B-26F9-254D-BFF8-D81946816E1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319A-E8E1-DB4F-8859-50B850A43B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42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2292"/>
            <a:ext cx="3092400" cy="11588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74978" y="272292"/>
            <a:ext cx="5254631" cy="58368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9980" y="1431114"/>
            <a:ext cx="3092400" cy="46780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652B-26F9-254D-BFF8-D81946816E1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319A-E8E1-DB4F-8859-50B850A43B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23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2385" y="4787265"/>
            <a:ext cx="5639753" cy="5651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42385" y="611073"/>
            <a:ext cx="5639753" cy="41033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42385" y="5352429"/>
            <a:ext cx="5639753" cy="8026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652B-26F9-254D-BFF8-D81946816E1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319A-E8E1-DB4F-8859-50B850A43B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35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80" y="1595755"/>
            <a:ext cx="8459629" cy="4513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69980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1652B-26F9-254D-BFF8-D81946816E1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211526" y="6338694"/>
            <a:ext cx="2976536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736372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3319A-E8E1-DB4F-8859-50B850A43B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882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asellaDiTesto 122"/>
          <p:cNvSpPr txBox="1"/>
          <p:nvPr/>
        </p:nvSpPr>
        <p:spPr>
          <a:xfrm>
            <a:off x="4057472" y="1354540"/>
            <a:ext cx="1425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Via fax </a:t>
            </a:r>
          </a:p>
          <a:p>
            <a:pPr algn="ctr"/>
            <a:r>
              <a:rPr lang="it-IT" sz="700" dirty="0" smtClean="0"/>
              <a:t>o PEC</a:t>
            </a:r>
            <a:endParaRPr lang="it-IT" sz="700" dirty="0"/>
          </a:p>
        </p:txBody>
      </p:sp>
      <p:sp>
        <p:nvSpPr>
          <p:cNvPr id="145" name="CasellaDiTesto 144"/>
          <p:cNvSpPr txBox="1"/>
          <p:nvPr/>
        </p:nvSpPr>
        <p:spPr>
          <a:xfrm>
            <a:off x="6195984" y="2724953"/>
            <a:ext cx="142542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Inserimento dati</a:t>
            </a:r>
            <a:endParaRPr lang="it-IT" sz="700" dirty="0"/>
          </a:p>
        </p:txBody>
      </p:sp>
      <p:sp>
        <p:nvSpPr>
          <p:cNvPr id="4" name="Processo 3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15. PROCESSO “GESTIONE SINISTRI – RESPONSABILITÁ CIVILE”</a:t>
            </a:r>
            <a:endParaRPr lang="it-IT" sz="1400" b="1" dirty="0">
              <a:solidFill>
                <a:srgbClr val="000000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Immagine 6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cxnSp>
        <p:nvCxnSpPr>
          <p:cNvPr id="8" name="Connettore 1 7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e 8"/>
          <p:cNvSpPr/>
          <p:nvPr/>
        </p:nvSpPr>
        <p:spPr>
          <a:xfrm>
            <a:off x="164398" y="96939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cxnSp>
        <p:nvCxnSpPr>
          <p:cNvPr id="11" name="Connettore 1 10"/>
          <p:cNvCxnSpPr/>
          <p:nvPr/>
        </p:nvCxnSpPr>
        <p:spPr>
          <a:xfrm>
            <a:off x="3053300" y="473683"/>
            <a:ext cx="0" cy="488730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119602" y="473682"/>
            <a:ext cx="1" cy="488730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Processo 23"/>
          <p:cNvSpPr/>
          <p:nvPr/>
        </p:nvSpPr>
        <p:spPr>
          <a:xfrm>
            <a:off x="4918222" y="2304119"/>
            <a:ext cx="885467" cy="302724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PROTOCOLLO</a:t>
            </a:r>
            <a:endParaRPr lang="it-IT" sz="800" dirty="0"/>
          </a:p>
        </p:txBody>
      </p:sp>
      <p:cxnSp>
        <p:nvCxnSpPr>
          <p:cNvPr id="43" name="Connettore 4 42"/>
          <p:cNvCxnSpPr>
            <a:endCxn id="162" idx="0"/>
          </p:cNvCxnSpPr>
          <p:nvPr/>
        </p:nvCxnSpPr>
        <p:spPr>
          <a:xfrm rot="5400000">
            <a:off x="7170946" y="3421047"/>
            <a:ext cx="339806" cy="76029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 flipH="1">
            <a:off x="9308167" y="470483"/>
            <a:ext cx="6357" cy="489050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4521200" y="468171"/>
            <a:ext cx="0" cy="4892819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 flipH="1">
            <a:off x="5986462" y="465179"/>
            <a:ext cx="2" cy="4895811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Titolo 1"/>
          <p:cNvSpPr txBox="1">
            <a:spLocks/>
          </p:cNvSpPr>
          <p:nvPr/>
        </p:nvSpPr>
        <p:spPr>
          <a:xfrm>
            <a:off x="3053301" y="473683"/>
            <a:ext cx="1467900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Sezione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61" name="Titolo 1"/>
          <p:cNvSpPr txBox="1">
            <a:spLocks/>
          </p:cNvSpPr>
          <p:nvPr/>
        </p:nvSpPr>
        <p:spPr>
          <a:xfrm>
            <a:off x="5986462" y="473683"/>
            <a:ext cx="1906618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Servizi Assicurativi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62" name="Titolo 1"/>
          <p:cNvSpPr txBox="1">
            <a:spLocks/>
          </p:cNvSpPr>
          <p:nvPr/>
        </p:nvSpPr>
        <p:spPr>
          <a:xfrm>
            <a:off x="4521201" y="470483"/>
            <a:ext cx="1465262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Protocollo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66" name="Ovale 65"/>
          <p:cNvSpPr/>
          <p:nvPr/>
        </p:nvSpPr>
        <p:spPr>
          <a:xfrm>
            <a:off x="7521452" y="277460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cxnSp>
        <p:nvCxnSpPr>
          <p:cNvPr id="74" name="Connettore 2 73"/>
          <p:cNvCxnSpPr>
            <a:stCxn id="118" idx="3"/>
            <a:endCxn id="122" idx="1"/>
          </p:cNvCxnSpPr>
          <p:nvPr/>
        </p:nvCxnSpPr>
        <p:spPr>
          <a:xfrm>
            <a:off x="4021974" y="1621390"/>
            <a:ext cx="1037692" cy="1349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1 74"/>
          <p:cNvCxnSpPr/>
          <p:nvPr/>
        </p:nvCxnSpPr>
        <p:spPr>
          <a:xfrm>
            <a:off x="119600" y="5360990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25400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cxnSp>
        <p:nvCxnSpPr>
          <p:cNvPr id="107" name="Connettore 1 106"/>
          <p:cNvCxnSpPr/>
          <p:nvPr/>
        </p:nvCxnSpPr>
        <p:spPr>
          <a:xfrm flipH="1">
            <a:off x="7893079" y="477088"/>
            <a:ext cx="2" cy="4883902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4" name="Ovale 133"/>
          <p:cNvSpPr/>
          <p:nvPr/>
        </p:nvSpPr>
        <p:spPr>
          <a:xfrm>
            <a:off x="7996112" y="4716078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sp>
        <p:nvSpPr>
          <p:cNvPr id="137" name="CasellaDiTesto 136"/>
          <p:cNvSpPr txBox="1"/>
          <p:nvPr/>
        </p:nvSpPr>
        <p:spPr>
          <a:xfrm>
            <a:off x="7731002" y="4281608"/>
            <a:ext cx="940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</a:t>
            </a:r>
          </a:p>
          <a:p>
            <a:pPr algn="ctr"/>
            <a:r>
              <a:rPr lang="it-IT" sz="700" b="1" dirty="0" smtClean="0"/>
              <a:t>ASSICURAZIONE</a:t>
            </a:r>
          </a:p>
        </p:txBody>
      </p:sp>
      <p:cxnSp>
        <p:nvCxnSpPr>
          <p:cNvPr id="138" name="Connettore 1 137"/>
          <p:cNvCxnSpPr/>
          <p:nvPr/>
        </p:nvCxnSpPr>
        <p:spPr>
          <a:xfrm flipV="1">
            <a:off x="8511801" y="4391402"/>
            <a:ext cx="0" cy="274106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Connettore 1 138"/>
          <p:cNvCxnSpPr/>
          <p:nvPr/>
        </p:nvCxnSpPr>
        <p:spPr>
          <a:xfrm flipH="1">
            <a:off x="7890715" y="4552866"/>
            <a:ext cx="621086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1" name="Documento multiplo 140"/>
          <p:cNvSpPr/>
          <p:nvPr/>
        </p:nvSpPr>
        <p:spPr>
          <a:xfrm>
            <a:off x="8562601" y="4299668"/>
            <a:ext cx="716193" cy="416410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 anchorCtr="1"/>
          <a:lstStyle/>
          <a:p>
            <a:pPr algn="ctr"/>
            <a:r>
              <a:rPr lang="it-IT" sz="700" dirty="0" smtClean="0"/>
              <a:t>FRANCHIGIE</a:t>
            </a:r>
            <a:endParaRPr lang="it-IT" sz="700" dirty="0"/>
          </a:p>
        </p:txBody>
      </p:sp>
      <p:sp>
        <p:nvSpPr>
          <p:cNvPr id="143" name="Processo 142"/>
          <p:cNvSpPr/>
          <p:nvPr/>
        </p:nvSpPr>
        <p:spPr>
          <a:xfrm>
            <a:off x="8382001" y="4828146"/>
            <a:ext cx="686502" cy="27752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RIMBORSO</a:t>
            </a:r>
            <a:endParaRPr lang="it-IT" sz="800" dirty="0"/>
          </a:p>
        </p:txBody>
      </p:sp>
      <p:cxnSp>
        <p:nvCxnSpPr>
          <p:cNvPr id="144" name="Connettore 4 143"/>
          <p:cNvCxnSpPr>
            <a:stCxn id="143" idx="0"/>
            <a:endCxn id="141" idx="2"/>
          </p:cNvCxnSpPr>
          <p:nvPr/>
        </p:nvCxnSpPr>
        <p:spPr>
          <a:xfrm rot="5400000" flipH="1" flipV="1">
            <a:off x="8734155" y="4691405"/>
            <a:ext cx="127838" cy="145644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Titolo 1"/>
          <p:cNvSpPr txBox="1">
            <a:spLocks/>
          </p:cNvSpPr>
          <p:nvPr/>
        </p:nvSpPr>
        <p:spPr>
          <a:xfrm>
            <a:off x="7897809" y="473683"/>
            <a:ext cx="1416715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Contabilità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152" name="CasellaDiTesto 151"/>
          <p:cNvSpPr txBox="1"/>
          <p:nvPr/>
        </p:nvSpPr>
        <p:spPr>
          <a:xfrm>
            <a:off x="7993060" y="5084764"/>
            <a:ext cx="1296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Per la liquidazione delle fatture, si veda processo n.11</a:t>
            </a:r>
          </a:p>
        </p:txBody>
      </p:sp>
      <p:sp>
        <p:nvSpPr>
          <p:cNvPr id="157" name="CasellaDiTesto 156"/>
          <p:cNvSpPr txBox="1"/>
          <p:nvPr/>
        </p:nvSpPr>
        <p:spPr>
          <a:xfrm>
            <a:off x="7790611" y="4506379"/>
            <a:ext cx="82279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Trimestralmente</a:t>
            </a:r>
            <a:endParaRPr lang="it-IT" sz="700" dirty="0"/>
          </a:p>
        </p:txBody>
      </p:sp>
      <p:sp>
        <p:nvSpPr>
          <p:cNvPr id="108" name="CasellaDiTesto 107"/>
          <p:cNvSpPr txBox="1"/>
          <p:nvPr/>
        </p:nvSpPr>
        <p:spPr>
          <a:xfrm>
            <a:off x="396483" y="1006686"/>
            <a:ext cx="2688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In caso di sinistro di responsabilità civile, i soci, gli Istruttori e i non soci che partecipano alle attività sociali devono aprire il sinistro mediante l’utilizzo del modulo 7 attraverso la sezione di appartenenza. Il modulo, debitamente compilato, dovrà essere trasmesso al Protocollo dell’Ente via fax o via PEC unitamente ad un documento attestante l’attività sociale</a:t>
            </a:r>
            <a:r>
              <a:rPr lang="it-IT" sz="900" dirty="0">
                <a:solidFill>
                  <a:srgbClr val="000000"/>
                </a:solidFill>
              </a:rPr>
              <a:t> </a:t>
            </a:r>
            <a:r>
              <a:rPr lang="it-IT" sz="900" dirty="0" smtClean="0">
                <a:solidFill>
                  <a:srgbClr val="000000"/>
                </a:solidFill>
              </a:rPr>
              <a:t>(non necessaria nel caso di Istruttore). </a:t>
            </a:r>
          </a:p>
        </p:txBody>
      </p:sp>
      <p:pic>
        <p:nvPicPr>
          <p:cNvPr id="100" name="Immagine 99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528" y="1311069"/>
            <a:ext cx="251543" cy="202352"/>
          </a:xfrm>
          <a:prstGeom prst="rect">
            <a:avLst/>
          </a:prstGeom>
        </p:spPr>
      </p:pic>
      <p:cxnSp>
        <p:nvCxnSpPr>
          <p:cNvPr id="101" name="Connettore 4 100"/>
          <p:cNvCxnSpPr>
            <a:endCxn id="100" idx="2"/>
          </p:cNvCxnSpPr>
          <p:nvPr/>
        </p:nvCxnSpPr>
        <p:spPr>
          <a:xfrm rot="10800000">
            <a:off x="3223301" y="1513421"/>
            <a:ext cx="245407" cy="128368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Ovale 101"/>
          <p:cNvSpPr/>
          <p:nvPr/>
        </p:nvSpPr>
        <p:spPr>
          <a:xfrm>
            <a:off x="4190123" y="129574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cxnSp>
        <p:nvCxnSpPr>
          <p:cNvPr id="109" name="Connettore 4 108"/>
          <p:cNvCxnSpPr>
            <a:stCxn id="113" idx="0"/>
            <a:endCxn id="118" idx="2"/>
          </p:cNvCxnSpPr>
          <p:nvPr/>
        </p:nvCxnSpPr>
        <p:spPr>
          <a:xfrm rot="16200000" flipV="1">
            <a:off x="3705507" y="1805420"/>
            <a:ext cx="95761" cy="59706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Processo 112"/>
          <p:cNvSpPr/>
          <p:nvPr/>
        </p:nvSpPr>
        <p:spPr>
          <a:xfrm>
            <a:off x="3091178" y="1883153"/>
            <a:ext cx="1384123" cy="41513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700" dirty="0" smtClean="0"/>
              <a:t>Unitamente a un documento attestante l’attività sociale – Non necessario per Istruttore Titolato</a:t>
            </a:r>
            <a:endParaRPr lang="it-IT" sz="700" dirty="0"/>
          </a:p>
        </p:txBody>
      </p:sp>
      <p:cxnSp>
        <p:nvCxnSpPr>
          <p:cNvPr id="114" name="Connettore 1 113"/>
          <p:cNvCxnSpPr/>
          <p:nvPr/>
        </p:nvCxnSpPr>
        <p:spPr>
          <a:xfrm>
            <a:off x="3131564" y="1883153"/>
            <a:ext cx="0" cy="41513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5" name="Connettore 1 114"/>
          <p:cNvCxnSpPr/>
          <p:nvPr/>
        </p:nvCxnSpPr>
        <p:spPr>
          <a:xfrm>
            <a:off x="4437202" y="1885530"/>
            <a:ext cx="0" cy="412753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6" name="Processo 115"/>
          <p:cNvSpPr/>
          <p:nvPr/>
        </p:nvSpPr>
        <p:spPr>
          <a:xfrm>
            <a:off x="3302080" y="956888"/>
            <a:ext cx="952823" cy="302724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RICHIESTA APERTURA SINISTRO</a:t>
            </a:r>
            <a:endParaRPr lang="it-IT" sz="800" dirty="0"/>
          </a:p>
        </p:txBody>
      </p:sp>
      <p:cxnSp>
        <p:nvCxnSpPr>
          <p:cNvPr id="117" name="Connettore 4 116"/>
          <p:cNvCxnSpPr>
            <a:stCxn id="100" idx="0"/>
            <a:endCxn id="116" idx="1"/>
          </p:cNvCxnSpPr>
          <p:nvPr/>
        </p:nvCxnSpPr>
        <p:spPr>
          <a:xfrm rot="5400000" flipH="1" flipV="1">
            <a:off x="3161281" y="1170270"/>
            <a:ext cx="202819" cy="78780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Documento 117"/>
          <p:cNvSpPr/>
          <p:nvPr/>
        </p:nvSpPr>
        <p:spPr>
          <a:xfrm>
            <a:off x="3425094" y="1430093"/>
            <a:ext cx="596880" cy="38259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MODULO 7</a:t>
            </a:r>
            <a:endParaRPr lang="it-IT" sz="800" dirty="0"/>
          </a:p>
        </p:txBody>
      </p:sp>
      <p:sp>
        <p:nvSpPr>
          <p:cNvPr id="122" name="Documento 121"/>
          <p:cNvSpPr/>
          <p:nvPr/>
        </p:nvSpPr>
        <p:spPr>
          <a:xfrm>
            <a:off x="5059666" y="1431442"/>
            <a:ext cx="596880" cy="38259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MODULO 7</a:t>
            </a:r>
            <a:endParaRPr lang="it-IT" sz="800" dirty="0"/>
          </a:p>
        </p:txBody>
      </p:sp>
      <p:sp>
        <p:nvSpPr>
          <p:cNvPr id="124" name="Ovale 123"/>
          <p:cNvSpPr/>
          <p:nvPr/>
        </p:nvSpPr>
        <p:spPr>
          <a:xfrm>
            <a:off x="164398" y="229888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128" name="CasellaDiTesto 127"/>
          <p:cNvSpPr txBox="1"/>
          <p:nvPr/>
        </p:nvSpPr>
        <p:spPr>
          <a:xfrm>
            <a:off x="396483" y="2336177"/>
            <a:ext cx="26883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Il modulo </a:t>
            </a:r>
            <a:r>
              <a:rPr lang="it-IT" sz="900" dirty="0" smtClean="0">
                <a:solidFill>
                  <a:srgbClr val="000000"/>
                </a:solidFill>
              </a:rPr>
              <a:t>protocollato (si veda processo n. </a:t>
            </a:r>
            <a:r>
              <a:rPr lang="it-IT" sz="900" smtClean="0">
                <a:solidFill>
                  <a:srgbClr val="000000"/>
                </a:solidFill>
              </a:rPr>
              <a:t>19</a:t>
            </a:r>
            <a:r>
              <a:rPr lang="it-IT" sz="900" smtClean="0">
                <a:solidFill>
                  <a:srgbClr val="000000"/>
                </a:solidFill>
              </a:rPr>
              <a:t>) </a:t>
            </a:r>
            <a:r>
              <a:rPr lang="it-IT" sz="900" dirty="0">
                <a:solidFill>
                  <a:srgbClr val="000000"/>
                </a:solidFill>
              </a:rPr>
              <a:t>viene poi trasmesso all’Ufficio Servizi Assicurativi che, verificata la completezza della documentazione trasmessa, provvede all’apertura del sinistro presso la compagnia mediante </a:t>
            </a:r>
            <a:r>
              <a:rPr lang="it-IT" sz="900" dirty="0" smtClean="0">
                <a:solidFill>
                  <a:srgbClr val="000000"/>
                </a:solidFill>
              </a:rPr>
              <a:t>invio </a:t>
            </a:r>
            <a:r>
              <a:rPr lang="it-IT" sz="900" dirty="0">
                <a:solidFill>
                  <a:srgbClr val="000000"/>
                </a:solidFill>
              </a:rPr>
              <a:t>della documentazione stessa scansionata e alla contestuale registrazione nel database  in </a:t>
            </a:r>
            <a:r>
              <a:rPr lang="it-IT" sz="900" dirty="0" err="1">
                <a:solidFill>
                  <a:srgbClr val="000000"/>
                </a:solidFill>
              </a:rPr>
              <a:t>access</a:t>
            </a:r>
            <a:r>
              <a:rPr lang="it-IT" sz="900" dirty="0">
                <a:solidFill>
                  <a:srgbClr val="000000"/>
                </a:solidFill>
              </a:rPr>
              <a:t> dell’Ente</a:t>
            </a:r>
            <a:r>
              <a:rPr lang="it-IT" sz="900" dirty="0" smtClean="0">
                <a:solidFill>
                  <a:srgbClr val="000000"/>
                </a:solidFill>
              </a:rPr>
              <a:t>.</a:t>
            </a:r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129" name="Ovale 128"/>
          <p:cNvSpPr/>
          <p:nvPr/>
        </p:nvSpPr>
        <p:spPr>
          <a:xfrm>
            <a:off x="164398" y="3494457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sp>
        <p:nvSpPr>
          <p:cNvPr id="130" name="CasellaDiTesto 129"/>
          <p:cNvSpPr txBox="1"/>
          <p:nvPr/>
        </p:nvSpPr>
        <p:spPr>
          <a:xfrm>
            <a:off x="396483" y="3531749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L’Ufficio Servizi Assicurativi provvede a comunicare all’infortunato l’apertura del sinistro mediante comunicazione firmata dal Direttore, fornendo i recapiti della compagnia assicuratrice cui andrà trasmessa eventuale ulteriore documentazione</a:t>
            </a:r>
            <a:r>
              <a:rPr lang="it-IT" sz="900" dirty="0" smtClean="0">
                <a:solidFill>
                  <a:srgbClr val="000000"/>
                </a:solidFill>
              </a:rPr>
              <a:t>.</a:t>
            </a:r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131" name="Ovale 130"/>
          <p:cNvSpPr/>
          <p:nvPr/>
        </p:nvSpPr>
        <p:spPr>
          <a:xfrm>
            <a:off x="164398" y="442445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sp>
        <p:nvSpPr>
          <p:cNvPr id="132" name="CasellaDiTesto 131"/>
          <p:cNvSpPr txBox="1"/>
          <p:nvPr/>
        </p:nvSpPr>
        <p:spPr>
          <a:xfrm>
            <a:off x="396483" y="4455395"/>
            <a:ext cx="2688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Poiché tale polizza prevede una franchigia a carico dell’assicurato, l’Assicurazione trimestralmente trasmette all’Ufficio Contabilità dell’Ente le </a:t>
            </a:r>
            <a:r>
              <a:rPr lang="it-IT" sz="900" dirty="0" smtClean="0">
                <a:solidFill>
                  <a:srgbClr val="000000"/>
                </a:solidFill>
              </a:rPr>
              <a:t>appendici inerenti </a:t>
            </a:r>
            <a:r>
              <a:rPr lang="it-IT" sz="900" dirty="0">
                <a:solidFill>
                  <a:srgbClr val="000000"/>
                </a:solidFill>
              </a:rPr>
              <a:t>le franchigie da rimborsare dei sinistri già chiusi e liquidati nel trimestre precedente (per la liquidazione delle fatture si veda processo n. </a:t>
            </a:r>
            <a:r>
              <a:rPr lang="it-IT" sz="900" dirty="0" smtClean="0">
                <a:solidFill>
                  <a:srgbClr val="000000"/>
                </a:solidFill>
              </a:rPr>
              <a:t>11)</a:t>
            </a:r>
            <a:r>
              <a:rPr lang="it-IT" sz="9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133" name="Processo 132"/>
          <p:cNvSpPr/>
          <p:nvPr/>
        </p:nvSpPr>
        <p:spPr>
          <a:xfrm>
            <a:off x="6903364" y="2238766"/>
            <a:ext cx="947041" cy="44119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VERIFICA  COMPLETEZZA DOCUMENTAZIONE</a:t>
            </a:r>
            <a:endParaRPr lang="it-IT" sz="800" dirty="0"/>
          </a:p>
        </p:txBody>
      </p:sp>
      <p:pic>
        <p:nvPicPr>
          <p:cNvPr id="135" name="Immagine 134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335" y="2783725"/>
            <a:ext cx="251543" cy="202352"/>
          </a:xfrm>
          <a:prstGeom prst="rect">
            <a:avLst/>
          </a:prstGeom>
        </p:spPr>
      </p:pic>
      <p:sp>
        <p:nvSpPr>
          <p:cNvPr id="136" name="Disco magnetico 135"/>
          <p:cNvSpPr/>
          <p:nvPr/>
        </p:nvSpPr>
        <p:spPr>
          <a:xfrm>
            <a:off x="6110643" y="2710145"/>
            <a:ext cx="419895" cy="353525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ACCESS</a:t>
            </a:r>
            <a:endParaRPr lang="it-IT" sz="700" dirty="0"/>
          </a:p>
        </p:txBody>
      </p:sp>
      <p:cxnSp>
        <p:nvCxnSpPr>
          <p:cNvPr id="142" name="Connettore 4 141"/>
          <p:cNvCxnSpPr>
            <a:stCxn id="135" idx="2"/>
            <a:endCxn id="159" idx="3"/>
          </p:cNvCxnSpPr>
          <p:nvPr/>
        </p:nvCxnSpPr>
        <p:spPr>
          <a:xfrm rot="5400000">
            <a:off x="7193392" y="3102440"/>
            <a:ext cx="303079" cy="70353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1 145"/>
          <p:cNvCxnSpPr>
            <a:stCxn id="156" idx="3"/>
            <a:endCxn id="133" idx="1"/>
          </p:cNvCxnSpPr>
          <p:nvPr/>
        </p:nvCxnSpPr>
        <p:spPr>
          <a:xfrm flipV="1">
            <a:off x="6759239" y="2459364"/>
            <a:ext cx="144125" cy="745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CasellaDiTesto 146"/>
          <p:cNvSpPr txBox="1"/>
          <p:nvPr/>
        </p:nvSpPr>
        <p:spPr>
          <a:xfrm>
            <a:off x="5864560" y="3032107"/>
            <a:ext cx="993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COMPAGNIA </a:t>
            </a:r>
          </a:p>
          <a:p>
            <a:pPr algn="ctr"/>
            <a:r>
              <a:rPr lang="it-IT" sz="700" b="1" dirty="0" smtClean="0"/>
              <a:t>ASSICURATRICE</a:t>
            </a:r>
          </a:p>
        </p:txBody>
      </p:sp>
      <p:cxnSp>
        <p:nvCxnSpPr>
          <p:cNvPr id="150" name="Connettore 1 149"/>
          <p:cNvCxnSpPr>
            <a:stCxn id="135" idx="0"/>
            <a:endCxn id="133" idx="2"/>
          </p:cNvCxnSpPr>
          <p:nvPr/>
        </p:nvCxnSpPr>
        <p:spPr>
          <a:xfrm flipH="1" flipV="1">
            <a:off x="7376885" y="2679962"/>
            <a:ext cx="3222" cy="103763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1 150"/>
          <p:cNvCxnSpPr>
            <a:stCxn id="136" idx="4"/>
            <a:endCxn id="135" idx="1"/>
          </p:cNvCxnSpPr>
          <p:nvPr/>
        </p:nvCxnSpPr>
        <p:spPr>
          <a:xfrm flipV="1">
            <a:off x="6530538" y="2884901"/>
            <a:ext cx="723797" cy="2007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1 153"/>
          <p:cNvCxnSpPr/>
          <p:nvPr/>
        </p:nvCxnSpPr>
        <p:spPr>
          <a:xfrm>
            <a:off x="6947256" y="3628964"/>
            <a:ext cx="5767" cy="183306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6" name="Documento 155"/>
          <p:cNvSpPr/>
          <p:nvPr/>
        </p:nvSpPr>
        <p:spPr>
          <a:xfrm>
            <a:off x="6162359" y="2268812"/>
            <a:ext cx="596880" cy="38259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MODULO 7</a:t>
            </a:r>
          </a:p>
          <a:p>
            <a:pPr algn="ctr"/>
            <a:r>
              <a:rPr lang="it-IT" sz="800" dirty="0" smtClean="0"/>
              <a:t>Protocollato</a:t>
            </a:r>
            <a:endParaRPr lang="it-IT" sz="800" dirty="0"/>
          </a:p>
        </p:txBody>
      </p:sp>
      <p:sp>
        <p:nvSpPr>
          <p:cNvPr id="159" name="Documento 158"/>
          <p:cNvSpPr/>
          <p:nvPr/>
        </p:nvSpPr>
        <p:spPr>
          <a:xfrm>
            <a:off x="6712874" y="3097859"/>
            <a:ext cx="596880" cy="38259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MODULO 7</a:t>
            </a:r>
          </a:p>
          <a:p>
            <a:pPr algn="ctr"/>
            <a:r>
              <a:rPr lang="it-IT" sz="800" dirty="0" smtClean="0"/>
              <a:t>Protocollato</a:t>
            </a:r>
            <a:endParaRPr lang="it-IT" sz="800" dirty="0"/>
          </a:p>
        </p:txBody>
      </p:sp>
      <p:cxnSp>
        <p:nvCxnSpPr>
          <p:cNvPr id="160" name="Connettore 1 159"/>
          <p:cNvCxnSpPr>
            <a:stCxn id="159" idx="1"/>
          </p:cNvCxnSpPr>
          <p:nvPr/>
        </p:nvCxnSpPr>
        <p:spPr>
          <a:xfrm flipH="1">
            <a:off x="6040182" y="3289156"/>
            <a:ext cx="672692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Connettore 1 160"/>
          <p:cNvCxnSpPr/>
          <p:nvPr/>
        </p:nvCxnSpPr>
        <p:spPr>
          <a:xfrm flipH="1" flipV="1">
            <a:off x="6040182" y="3097859"/>
            <a:ext cx="1527" cy="304629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Processo 161"/>
          <p:cNvSpPr/>
          <p:nvPr/>
        </p:nvSpPr>
        <p:spPr>
          <a:xfrm>
            <a:off x="6771919" y="3628964"/>
            <a:ext cx="1061830" cy="302724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COMUNICAZIONE</a:t>
            </a:r>
          </a:p>
          <a:p>
            <a:pPr algn="ctr"/>
            <a:r>
              <a:rPr lang="it-IT" sz="800" dirty="0" smtClean="0"/>
              <a:t>Firmata dal Direttore</a:t>
            </a:r>
            <a:endParaRPr lang="it-IT" sz="800" dirty="0"/>
          </a:p>
        </p:txBody>
      </p:sp>
      <p:sp>
        <p:nvSpPr>
          <p:cNvPr id="163" name="CasellaDiTesto 162"/>
          <p:cNvSpPr txBox="1"/>
          <p:nvPr/>
        </p:nvSpPr>
        <p:spPr>
          <a:xfrm>
            <a:off x="5991305" y="3519773"/>
            <a:ext cx="940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</a:t>
            </a:r>
          </a:p>
          <a:p>
            <a:pPr algn="ctr"/>
            <a:r>
              <a:rPr lang="it-IT" sz="700" b="1" dirty="0" smtClean="0"/>
              <a:t>INFORTUNATO</a:t>
            </a:r>
          </a:p>
        </p:txBody>
      </p:sp>
      <p:cxnSp>
        <p:nvCxnSpPr>
          <p:cNvPr id="164" name="Connettore 1 163"/>
          <p:cNvCxnSpPr>
            <a:stCxn id="162" idx="1"/>
          </p:cNvCxnSpPr>
          <p:nvPr/>
        </p:nvCxnSpPr>
        <p:spPr>
          <a:xfrm flipH="1">
            <a:off x="6162359" y="3780326"/>
            <a:ext cx="609560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5" name="Connettore 1 164"/>
          <p:cNvCxnSpPr/>
          <p:nvPr/>
        </p:nvCxnSpPr>
        <p:spPr>
          <a:xfrm flipV="1">
            <a:off x="6163060" y="3628964"/>
            <a:ext cx="1" cy="267756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71" name="Gruppo 170"/>
          <p:cNvGrpSpPr/>
          <p:nvPr/>
        </p:nvGrpSpPr>
        <p:grpSpPr>
          <a:xfrm>
            <a:off x="6195427" y="3995296"/>
            <a:ext cx="1063528" cy="272893"/>
            <a:chOff x="6851739" y="4349799"/>
            <a:chExt cx="1063528" cy="272893"/>
          </a:xfrm>
        </p:grpSpPr>
        <p:sp>
          <p:nvSpPr>
            <p:cNvPr id="172" name="Processo 171"/>
            <p:cNvSpPr/>
            <p:nvPr/>
          </p:nvSpPr>
          <p:spPr>
            <a:xfrm>
              <a:off x="6851739" y="4349799"/>
              <a:ext cx="1063528" cy="272893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72000" rIns="72000" rtlCol="0" anchor="ctr"/>
            <a:lstStyle/>
            <a:p>
              <a:pPr algn="ctr"/>
              <a:r>
                <a:rPr lang="it-IT" sz="700" dirty="0" smtClean="0"/>
                <a:t>Fornendo i recapiti della compagnia assicuratrice</a:t>
              </a:r>
              <a:endParaRPr lang="it-IT" sz="700" dirty="0"/>
            </a:p>
          </p:txBody>
        </p:sp>
        <p:cxnSp>
          <p:nvCxnSpPr>
            <p:cNvPr id="173" name="Connettore 1 172"/>
            <p:cNvCxnSpPr/>
            <p:nvPr/>
          </p:nvCxnSpPr>
          <p:spPr>
            <a:xfrm>
              <a:off x="6885775" y="4349799"/>
              <a:ext cx="0" cy="272893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4" name="Connettore 1 173"/>
            <p:cNvCxnSpPr/>
            <p:nvPr/>
          </p:nvCxnSpPr>
          <p:spPr>
            <a:xfrm>
              <a:off x="7883654" y="4352176"/>
              <a:ext cx="0" cy="270516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177" name="Connettore 1 176"/>
          <p:cNvCxnSpPr>
            <a:stCxn id="122" idx="2"/>
            <a:endCxn id="24" idx="0"/>
          </p:cNvCxnSpPr>
          <p:nvPr/>
        </p:nvCxnSpPr>
        <p:spPr>
          <a:xfrm>
            <a:off x="5358106" y="1788741"/>
            <a:ext cx="2850" cy="51537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2 179"/>
          <p:cNvCxnSpPr>
            <a:stCxn id="24" idx="3"/>
            <a:endCxn id="156" idx="1"/>
          </p:cNvCxnSpPr>
          <p:nvPr/>
        </p:nvCxnSpPr>
        <p:spPr>
          <a:xfrm>
            <a:off x="5803689" y="2455481"/>
            <a:ext cx="358670" cy="462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4 182"/>
          <p:cNvCxnSpPr>
            <a:stCxn id="162" idx="2"/>
            <a:endCxn id="172" idx="3"/>
          </p:cNvCxnSpPr>
          <p:nvPr/>
        </p:nvCxnSpPr>
        <p:spPr>
          <a:xfrm rot="5400000">
            <a:off x="7180868" y="4009776"/>
            <a:ext cx="200055" cy="43879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Ovale 185"/>
          <p:cNvSpPr/>
          <p:nvPr/>
        </p:nvSpPr>
        <p:spPr>
          <a:xfrm>
            <a:off x="7378863" y="397139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cxnSp>
        <p:nvCxnSpPr>
          <p:cNvPr id="193" name="Connettore 4 192"/>
          <p:cNvCxnSpPr/>
          <p:nvPr/>
        </p:nvCxnSpPr>
        <p:spPr>
          <a:xfrm>
            <a:off x="6040182" y="3411908"/>
            <a:ext cx="1852897" cy="1140958"/>
          </a:xfrm>
          <a:prstGeom prst="bentConnector3">
            <a:avLst>
              <a:gd name="adj1" fmla="val -35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7" name="Gruppo 216"/>
          <p:cNvGrpSpPr/>
          <p:nvPr/>
        </p:nvGrpSpPr>
        <p:grpSpPr>
          <a:xfrm>
            <a:off x="187770" y="5567237"/>
            <a:ext cx="7520562" cy="212388"/>
            <a:chOff x="187770" y="3897187"/>
            <a:chExt cx="7520562" cy="212388"/>
          </a:xfrm>
        </p:grpSpPr>
        <p:grpSp>
          <p:nvGrpSpPr>
            <p:cNvPr id="218" name="Gruppo 217"/>
            <p:cNvGrpSpPr/>
            <p:nvPr/>
          </p:nvGrpSpPr>
          <p:grpSpPr>
            <a:xfrm>
              <a:off x="2601247" y="3902759"/>
              <a:ext cx="997379" cy="200055"/>
              <a:chOff x="2601247" y="3902759"/>
              <a:chExt cx="997379" cy="200055"/>
            </a:xfrm>
          </p:grpSpPr>
          <p:sp>
            <p:nvSpPr>
              <p:cNvPr id="234" name="CasellaDiTesto 233"/>
              <p:cNvSpPr txBox="1"/>
              <p:nvPr/>
            </p:nvSpPr>
            <p:spPr>
              <a:xfrm>
                <a:off x="2807651" y="3902759"/>
                <a:ext cx="7909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700" dirty="0" smtClean="0"/>
                  <a:t>Specificazioni</a:t>
                </a:r>
                <a:endParaRPr lang="it-IT" sz="700" dirty="0"/>
              </a:p>
            </p:txBody>
          </p:sp>
          <p:sp>
            <p:nvSpPr>
              <p:cNvPr id="235" name="Elaborazione predefinita 234"/>
              <p:cNvSpPr/>
              <p:nvPr/>
            </p:nvSpPr>
            <p:spPr>
              <a:xfrm>
                <a:off x="2601247" y="3915376"/>
                <a:ext cx="234950" cy="171906"/>
              </a:xfrm>
              <a:prstGeom prst="flowChartPredefined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219" name="Gruppo 218"/>
            <p:cNvGrpSpPr/>
            <p:nvPr/>
          </p:nvGrpSpPr>
          <p:grpSpPr>
            <a:xfrm>
              <a:off x="187770" y="3897187"/>
              <a:ext cx="7520562" cy="212388"/>
              <a:chOff x="187770" y="3897187"/>
              <a:chExt cx="7520562" cy="212388"/>
            </a:xfrm>
          </p:grpSpPr>
          <p:sp>
            <p:nvSpPr>
              <p:cNvPr id="221" name="CasellaDiTesto 220"/>
              <p:cNvSpPr txBox="1"/>
              <p:nvPr/>
            </p:nvSpPr>
            <p:spPr>
              <a:xfrm>
                <a:off x="3709904" y="3897187"/>
                <a:ext cx="7909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700" dirty="0" smtClean="0"/>
                  <a:t>Data-base</a:t>
                </a:r>
                <a:endParaRPr lang="it-IT" sz="700" dirty="0"/>
              </a:p>
            </p:txBody>
          </p:sp>
          <p:grpSp>
            <p:nvGrpSpPr>
              <p:cNvPr id="222" name="Gruppo 221"/>
              <p:cNvGrpSpPr/>
              <p:nvPr/>
            </p:nvGrpSpPr>
            <p:grpSpPr>
              <a:xfrm>
                <a:off x="187770" y="3900362"/>
                <a:ext cx="7520562" cy="209213"/>
                <a:chOff x="-37699" y="6437114"/>
                <a:chExt cx="7520562" cy="209213"/>
              </a:xfrm>
            </p:grpSpPr>
            <p:sp>
              <p:nvSpPr>
                <p:cNvPr id="223" name="CasellaDiTesto 222"/>
                <p:cNvSpPr txBox="1"/>
                <p:nvPr/>
              </p:nvSpPr>
              <p:spPr>
                <a:xfrm>
                  <a:off x="1683781" y="6441880"/>
                  <a:ext cx="611699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Documenti</a:t>
                  </a:r>
                  <a:endParaRPr lang="it-IT" sz="700" dirty="0"/>
                </a:p>
              </p:txBody>
            </p:sp>
            <p:pic>
              <p:nvPicPr>
                <p:cNvPr id="224" name="Immagine 223" descr="skd188257sdc.png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82923" y="6452128"/>
                  <a:ext cx="208652" cy="188216"/>
                </a:xfrm>
                <a:prstGeom prst="rect">
                  <a:avLst/>
                </a:prstGeom>
              </p:spPr>
            </p:pic>
            <p:sp>
              <p:nvSpPr>
                <p:cNvPr id="225" name="CasellaDiTesto 224"/>
                <p:cNvSpPr txBox="1"/>
                <p:nvPr/>
              </p:nvSpPr>
              <p:spPr>
                <a:xfrm>
                  <a:off x="5548742" y="6441880"/>
                  <a:ext cx="79097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Trasmissione</a:t>
                  </a:r>
                  <a:endParaRPr lang="it-IT" sz="700" dirty="0"/>
                </a:p>
              </p:txBody>
            </p:sp>
            <p:sp>
              <p:nvSpPr>
                <p:cNvPr id="226" name="CasellaDiTesto 225"/>
                <p:cNvSpPr txBox="1"/>
                <p:nvPr/>
              </p:nvSpPr>
              <p:spPr>
                <a:xfrm>
                  <a:off x="-37699" y="6437114"/>
                  <a:ext cx="65043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b="1" dirty="0" smtClean="0"/>
                    <a:t>LEGENDA:</a:t>
                  </a:r>
                </a:p>
              </p:txBody>
            </p:sp>
            <p:sp>
              <p:nvSpPr>
                <p:cNvPr id="227" name="Processo 226"/>
                <p:cNvSpPr/>
                <p:nvPr/>
              </p:nvSpPr>
              <p:spPr>
                <a:xfrm>
                  <a:off x="638352" y="6448229"/>
                  <a:ext cx="215154" cy="172823"/>
                </a:xfrm>
                <a:prstGeom prst="flowChartProcess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it-IT" sz="800" dirty="0" smtClean="0"/>
                </a:p>
              </p:txBody>
            </p:sp>
            <p:sp>
              <p:nvSpPr>
                <p:cNvPr id="228" name="CasellaDiTesto 227"/>
                <p:cNvSpPr txBox="1"/>
                <p:nvPr/>
              </p:nvSpPr>
              <p:spPr>
                <a:xfrm>
                  <a:off x="819179" y="6445914"/>
                  <a:ext cx="60996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Azioni</a:t>
                  </a:r>
                  <a:endParaRPr lang="it-IT" sz="700" dirty="0"/>
                </a:p>
              </p:txBody>
            </p:sp>
            <p:sp>
              <p:nvSpPr>
                <p:cNvPr id="229" name="Documento multiplo 228"/>
                <p:cNvSpPr/>
                <p:nvPr/>
              </p:nvSpPr>
              <p:spPr>
                <a:xfrm>
                  <a:off x="1429144" y="6455096"/>
                  <a:ext cx="283382" cy="182073"/>
                </a:xfrm>
                <a:prstGeom prst="flowChartMultidocumen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 sz="800" dirty="0"/>
                </a:p>
              </p:txBody>
            </p:sp>
            <p:sp>
              <p:nvSpPr>
                <p:cNvPr id="230" name="CasellaDiTesto 229"/>
                <p:cNvSpPr txBox="1"/>
                <p:nvPr/>
              </p:nvSpPr>
              <p:spPr>
                <a:xfrm>
                  <a:off x="4317605" y="6441914"/>
                  <a:ext cx="1113022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Procedura informatica</a:t>
                  </a:r>
                  <a:endParaRPr lang="it-IT" sz="700" dirty="0"/>
                </a:p>
              </p:txBody>
            </p:sp>
            <p:cxnSp>
              <p:nvCxnSpPr>
                <p:cNvPr id="231" name="Connettore 1 230"/>
                <p:cNvCxnSpPr/>
                <p:nvPr/>
              </p:nvCxnSpPr>
              <p:spPr>
                <a:xfrm>
                  <a:off x="6329772" y="6554874"/>
                  <a:ext cx="149025" cy="0"/>
                </a:xfrm>
                <a:prstGeom prst="line">
                  <a:avLst/>
                </a:prstGeom>
                <a:ln w="9525" cmpd="sng">
                  <a:prstDash val="sysDash"/>
                </a:ln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Connettore 1 231"/>
                <p:cNvCxnSpPr/>
                <p:nvPr/>
              </p:nvCxnSpPr>
              <p:spPr>
                <a:xfrm>
                  <a:off x="5440831" y="6554874"/>
                  <a:ext cx="155536" cy="0"/>
                </a:xfrm>
                <a:prstGeom prst="line">
                  <a:avLst/>
                </a:prstGeom>
                <a:ln w="9525" cmpd="sng"/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33" name="CasellaDiTesto 232"/>
                <p:cNvSpPr txBox="1"/>
                <p:nvPr/>
              </p:nvSpPr>
              <p:spPr>
                <a:xfrm>
                  <a:off x="6424569" y="6446272"/>
                  <a:ext cx="1058294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Elaborazione/Sequenza</a:t>
                  </a:r>
                  <a:endParaRPr lang="it-IT" sz="700" dirty="0"/>
                </a:p>
              </p:txBody>
            </p:sp>
          </p:grpSp>
        </p:grpSp>
        <p:sp>
          <p:nvSpPr>
            <p:cNvPr id="220" name="Disco magnetico 219"/>
            <p:cNvSpPr/>
            <p:nvPr/>
          </p:nvSpPr>
          <p:spPr>
            <a:xfrm>
              <a:off x="3543345" y="3899637"/>
              <a:ext cx="214243" cy="203230"/>
            </a:xfrm>
            <a:prstGeom prst="flowChartMagneticDisk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626068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320</Words>
  <Application>Microsoft Macintosh PowerPoint</Application>
  <PresentationFormat>Personalizzato</PresentationFormat>
  <Paragraphs>55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Martina Oppedisano</dc:creator>
  <cp:lastModifiedBy>Martina Oppedisano</cp:lastModifiedBy>
  <cp:revision>17</cp:revision>
  <dcterms:created xsi:type="dcterms:W3CDTF">2014-05-04T17:05:52Z</dcterms:created>
  <dcterms:modified xsi:type="dcterms:W3CDTF">2014-12-03T01:22:45Z</dcterms:modified>
</cp:coreProperties>
</file>