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55" autoAdjust="0"/>
  </p:normalViewPr>
  <p:slideViewPr>
    <p:cSldViewPr snapToGrid="0" snapToObjects="1">
      <p:cViewPr>
        <p:scale>
          <a:sx n="200" d="100"/>
          <a:sy n="200" d="100"/>
        </p:scale>
        <p:origin x="64" y="312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72682-3948-D843-A75A-77E78D2F958A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EC3EB-1BEF-3544-9133-D5E9734C8D9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512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73150" y="685800"/>
            <a:ext cx="47117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EC3EB-1BEF-3544-9133-D5E9734C8D9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78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EC3EB-1BEF-3544-9133-D5E9734C8D9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06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87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10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41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83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88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10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0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72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2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69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8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11E7-3202-D843-BF00-B744BEF9B8E0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AC89A-EFDF-C241-AEF7-CC5E3226CF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hyperlink" Target="http://www.acquistiinretepa.it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asellaDiTesto 100"/>
          <p:cNvSpPr txBox="1"/>
          <p:nvPr/>
        </p:nvSpPr>
        <p:spPr>
          <a:xfrm>
            <a:off x="2886319" y="913654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</a:t>
            </a:r>
          </a:p>
          <a:p>
            <a:pPr algn="ctr"/>
            <a:r>
              <a:rPr lang="it-IT" sz="700" b="1" dirty="0" smtClean="0"/>
              <a:t>FORNITORE</a:t>
            </a:r>
            <a:endParaRPr lang="it-IT" sz="7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158048" y="9884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cxnSp>
        <p:nvCxnSpPr>
          <p:cNvPr id="7" name="Connettore 1 6"/>
          <p:cNvCxnSpPr/>
          <p:nvPr/>
        </p:nvCxnSpPr>
        <p:spPr>
          <a:xfrm flipH="1">
            <a:off x="119600" y="473682"/>
            <a:ext cx="2" cy="636526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Processo 7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053300" y="480033"/>
            <a:ext cx="0" cy="63589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11. PROCESSO “CICLO PASSIVO: LIQUIDAZIONE FATTURE”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Immagine 11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sp>
        <p:nvSpPr>
          <p:cNvPr id="13" name="Titolo 1"/>
          <p:cNvSpPr txBox="1">
            <a:spLocks/>
          </p:cNvSpPr>
          <p:nvPr/>
        </p:nvSpPr>
        <p:spPr>
          <a:xfrm>
            <a:off x="3063903" y="470483"/>
            <a:ext cx="1238017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Protocollo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4301920" y="464833"/>
            <a:ext cx="42398" cy="63741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6298150" y="470278"/>
            <a:ext cx="10648" cy="6368672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H="1">
            <a:off x="9308170" y="470483"/>
            <a:ext cx="6353" cy="63684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olo 1"/>
          <p:cNvSpPr txBox="1">
            <a:spLocks/>
          </p:cNvSpPr>
          <p:nvPr/>
        </p:nvSpPr>
        <p:spPr>
          <a:xfrm>
            <a:off x="4301920" y="473683"/>
            <a:ext cx="1996230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Contabilità 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8" name="Titolo 1"/>
          <p:cNvSpPr txBox="1">
            <a:spLocks/>
          </p:cNvSpPr>
          <p:nvPr/>
        </p:nvSpPr>
        <p:spPr>
          <a:xfrm>
            <a:off x="6308798" y="470482"/>
            <a:ext cx="1832249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Acquisti Economato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90133" y="1019386"/>
            <a:ext cx="268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 documenti fiscali protocollati (si veda processo n. </a:t>
            </a:r>
            <a:r>
              <a:rPr lang="it-IT" sz="900" dirty="0" smtClean="0">
                <a:solidFill>
                  <a:srgbClr val="000000"/>
                </a:solidFill>
              </a:rPr>
              <a:t>19</a:t>
            </a:r>
            <a:r>
              <a:rPr lang="it-IT" sz="900" dirty="0" smtClean="0">
                <a:solidFill>
                  <a:srgbClr val="000000"/>
                </a:solidFill>
              </a:rPr>
              <a:t>) </a:t>
            </a:r>
            <a:r>
              <a:rPr lang="it-IT" sz="900" dirty="0" smtClean="0">
                <a:solidFill>
                  <a:srgbClr val="000000"/>
                </a:solidFill>
              </a:rPr>
              <a:t>vengono consegnati all’Ufficio Contabilità.</a:t>
            </a:r>
          </a:p>
        </p:txBody>
      </p:sp>
      <p:sp>
        <p:nvSpPr>
          <p:cNvPr id="22" name="Ovale 21"/>
          <p:cNvSpPr/>
          <p:nvPr/>
        </p:nvSpPr>
        <p:spPr>
          <a:xfrm>
            <a:off x="158048" y="240348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396483" y="2434428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Sulle copie viene apposto il timbro “Visto! Si liquida” e vengono trasmesse al Responsabile dell’Ufficio Acquisti Economato per verificare la conformità di quanto fatturato rispetto all’ordine. 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9056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54" name="Documento 53"/>
          <p:cNvSpPr/>
          <p:nvPr/>
        </p:nvSpPr>
        <p:spPr>
          <a:xfrm>
            <a:off x="3588954" y="964149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FATTURA</a:t>
            </a:r>
            <a:endParaRPr lang="it-IT" sz="800" dirty="0"/>
          </a:p>
        </p:txBody>
      </p:sp>
      <p:cxnSp>
        <p:nvCxnSpPr>
          <p:cNvPr id="55" name="Connettore 2 54"/>
          <p:cNvCxnSpPr>
            <a:stCxn id="60" idx="3"/>
            <a:endCxn id="61" idx="1"/>
          </p:cNvCxnSpPr>
          <p:nvPr/>
        </p:nvCxnSpPr>
        <p:spPr>
          <a:xfrm>
            <a:off x="4279875" y="1550194"/>
            <a:ext cx="202749" cy="12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 flipH="1">
            <a:off x="3053300" y="1177583"/>
            <a:ext cx="495836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 flipV="1">
            <a:off x="3549136" y="997070"/>
            <a:ext cx="0" cy="296793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onnettore 4 57"/>
          <p:cNvCxnSpPr>
            <a:stCxn id="54" idx="2"/>
            <a:endCxn id="60" idx="0"/>
          </p:cNvCxnSpPr>
          <p:nvPr/>
        </p:nvCxnSpPr>
        <p:spPr>
          <a:xfrm rot="5400000">
            <a:off x="3869321" y="1362875"/>
            <a:ext cx="73167" cy="1846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Processo 59"/>
          <p:cNvSpPr/>
          <p:nvPr/>
        </p:nvSpPr>
        <p:spPr>
          <a:xfrm>
            <a:off x="3530086" y="1400382"/>
            <a:ext cx="749789" cy="299623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PROTOCOLLO</a:t>
            </a:r>
          </a:p>
        </p:txBody>
      </p:sp>
      <p:sp>
        <p:nvSpPr>
          <p:cNvPr id="61" name="Documento 60"/>
          <p:cNvSpPr/>
          <p:nvPr/>
        </p:nvSpPr>
        <p:spPr>
          <a:xfrm>
            <a:off x="4482624" y="1355932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FATTURA</a:t>
            </a:r>
          </a:p>
          <a:p>
            <a:pPr algn="ctr"/>
            <a:r>
              <a:rPr lang="it-IT" sz="800" dirty="0" smtClean="0"/>
              <a:t>Protocollata</a:t>
            </a:r>
            <a:endParaRPr lang="it-IT" sz="800" dirty="0"/>
          </a:p>
        </p:txBody>
      </p:sp>
      <p:sp>
        <p:nvSpPr>
          <p:cNvPr id="62" name="Processo 61"/>
          <p:cNvSpPr/>
          <p:nvPr/>
        </p:nvSpPr>
        <p:spPr>
          <a:xfrm>
            <a:off x="5471856" y="1360732"/>
            <a:ext cx="787401" cy="371268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VERIFICA CORRETTEZZA FISCALE</a:t>
            </a:r>
          </a:p>
        </p:txBody>
      </p:sp>
      <p:sp>
        <p:nvSpPr>
          <p:cNvPr id="64" name="Disco magnetico 63"/>
          <p:cNvSpPr/>
          <p:nvPr/>
        </p:nvSpPr>
        <p:spPr>
          <a:xfrm>
            <a:off x="5655609" y="1946342"/>
            <a:ext cx="419895" cy="353525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OSRA</a:t>
            </a:r>
          </a:p>
          <a:p>
            <a:pPr algn="ctr"/>
            <a:r>
              <a:rPr lang="it-IT" sz="700" dirty="0" smtClean="0"/>
              <a:t>Contabile</a:t>
            </a:r>
            <a:endParaRPr lang="it-IT" sz="700" dirty="0"/>
          </a:p>
        </p:txBody>
      </p:sp>
      <p:sp>
        <p:nvSpPr>
          <p:cNvPr id="74" name="Documento 73"/>
          <p:cNvSpPr/>
          <p:nvPr/>
        </p:nvSpPr>
        <p:spPr>
          <a:xfrm>
            <a:off x="7473552" y="2421652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ORDINE</a:t>
            </a:r>
            <a:endParaRPr lang="it-IT" sz="800" dirty="0"/>
          </a:p>
        </p:txBody>
      </p:sp>
      <p:sp>
        <p:nvSpPr>
          <p:cNvPr id="81" name="Ovale 80"/>
          <p:cNvSpPr/>
          <p:nvPr/>
        </p:nvSpPr>
        <p:spPr>
          <a:xfrm>
            <a:off x="7063789" y="2974009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sp>
        <p:nvSpPr>
          <p:cNvPr id="82" name="Processo 81"/>
          <p:cNvSpPr/>
          <p:nvPr/>
        </p:nvSpPr>
        <p:spPr>
          <a:xfrm>
            <a:off x="7314328" y="3792325"/>
            <a:ext cx="801319" cy="2561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CONTESTAZIONE</a:t>
            </a:r>
            <a:endParaRPr lang="it-IT" sz="800" dirty="0"/>
          </a:p>
        </p:txBody>
      </p:sp>
      <p:sp>
        <p:nvSpPr>
          <p:cNvPr id="83" name="CasellaDiTesto 82"/>
          <p:cNvSpPr txBox="1"/>
          <p:nvPr/>
        </p:nvSpPr>
        <p:spPr>
          <a:xfrm>
            <a:off x="6607839" y="3754364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 FORNITORE</a:t>
            </a:r>
            <a:endParaRPr lang="it-IT" sz="700" b="1" dirty="0"/>
          </a:p>
        </p:txBody>
      </p:sp>
      <p:cxnSp>
        <p:nvCxnSpPr>
          <p:cNvPr id="84" name="Connettore 1 83"/>
          <p:cNvCxnSpPr/>
          <p:nvPr/>
        </p:nvCxnSpPr>
        <p:spPr>
          <a:xfrm flipV="1">
            <a:off x="6743700" y="3813148"/>
            <a:ext cx="0" cy="235373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Connettore 1 84"/>
          <p:cNvCxnSpPr>
            <a:stCxn id="82" idx="1"/>
          </p:cNvCxnSpPr>
          <p:nvPr/>
        </p:nvCxnSpPr>
        <p:spPr>
          <a:xfrm flipH="1">
            <a:off x="6737350" y="3920423"/>
            <a:ext cx="576978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CasellaDiTesto 89"/>
          <p:cNvSpPr txBox="1"/>
          <p:nvPr/>
        </p:nvSpPr>
        <p:spPr>
          <a:xfrm>
            <a:off x="6939638" y="2653566"/>
            <a:ext cx="6378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 smtClean="0">
                <a:solidFill>
                  <a:srgbClr val="FF0000"/>
                </a:solidFill>
              </a:rPr>
              <a:t>MATCH</a:t>
            </a:r>
            <a:endParaRPr lang="it-IT" sz="800" b="1" dirty="0">
              <a:solidFill>
                <a:srgbClr val="FF0000"/>
              </a:solidFill>
            </a:endParaRPr>
          </a:p>
        </p:txBody>
      </p:sp>
      <p:cxnSp>
        <p:nvCxnSpPr>
          <p:cNvPr id="91" name="Connettore 1 90"/>
          <p:cNvCxnSpPr/>
          <p:nvPr/>
        </p:nvCxnSpPr>
        <p:spPr>
          <a:xfrm flipH="1">
            <a:off x="7060328" y="2615245"/>
            <a:ext cx="126814" cy="0"/>
          </a:xfrm>
          <a:prstGeom prst="line">
            <a:avLst/>
          </a:prstGeom>
          <a:ln w="952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>
            <a:off x="7187524" y="2567562"/>
            <a:ext cx="0" cy="107722"/>
          </a:xfrm>
          <a:prstGeom prst="line">
            <a:avLst/>
          </a:prstGeom>
          <a:ln w="952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Connettore 1 92"/>
          <p:cNvCxnSpPr/>
          <p:nvPr/>
        </p:nvCxnSpPr>
        <p:spPr>
          <a:xfrm>
            <a:off x="7346274" y="2567562"/>
            <a:ext cx="0" cy="107722"/>
          </a:xfrm>
          <a:prstGeom prst="line">
            <a:avLst/>
          </a:prstGeom>
          <a:ln w="952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1"/>
          </p:cNvCxnSpPr>
          <p:nvPr/>
        </p:nvCxnSpPr>
        <p:spPr>
          <a:xfrm flipH="1">
            <a:off x="7346274" y="2616036"/>
            <a:ext cx="127278" cy="0"/>
          </a:xfrm>
          <a:prstGeom prst="line">
            <a:avLst/>
          </a:prstGeom>
          <a:ln w="952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Estrai 101"/>
          <p:cNvSpPr/>
          <p:nvPr/>
        </p:nvSpPr>
        <p:spPr>
          <a:xfrm>
            <a:off x="4402191" y="1974120"/>
            <a:ext cx="364065" cy="297165"/>
          </a:xfrm>
          <a:prstGeom prst="flowChartExtra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Documento 110"/>
          <p:cNvSpPr/>
          <p:nvPr/>
        </p:nvSpPr>
        <p:spPr>
          <a:xfrm>
            <a:off x="6336927" y="3323793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FATTURA</a:t>
            </a:r>
          </a:p>
          <a:p>
            <a:pPr algn="ctr"/>
            <a:r>
              <a:rPr lang="it-IT" sz="700" dirty="0" smtClean="0"/>
              <a:t>Ordine regolare</a:t>
            </a:r>
          </a:p>
        </p:txBody>
      </p:sp>
      <p:sp>
        <p:nvSpPr>
          <p:cNvPr id="115" name="CasellaDiTesto 114"/>
          <p:cNvSpPr txBox="1"/>
          <p:nvPr/>
        </p:nvSpPr>
        <p:spPr>
          <a:xfrm>
            <a:off x="5812418" y="1731754"/>
            <a:ext cx="4591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Inserita</a:t>
            </a:r>
            <a:endParaRPr lang="it-IT" sz="700" dirty="0"/>
          </a:p>
        </p:txBody>
      </p:sp>
      <p:sp>
        <p:nvSpPr>
          <p:cNvPr id="136" name="Ovale 135"/>
          <p:cNvSpPr/>
          <p:nvPr/>
        </p:nvSpPr>
        <p:spPr>
          <a:xfrm>
            <a:off x="3162847" y="122955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137" name="Ovale 136"/>
          <p:cNvSpPr/>
          <p:nvPr/>
        </p:nvSpPr>
        <p:spPr>
          <a:xfrm>
            <a:off x="5144651" y="158360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38" name="Ovale 137"/>
          <p:cNvSpPr/>
          <p:nvPr/>
        </p:nvSpPr>
        <p:spPr>
          <a:xfrm>
            <a:off x="7127289" y="225806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3</a:t>
            </a:r>
          </a:p>
        </p:txBody>
      </p:sp>
      <p:cxnSp>
        <p:nvCxnSpPr>
          <p:cNvPr id="139" name="Connettore 4 138"/>
          <p:cNvCxnSpPr>
            <a:stCxn id="81" idx="6"/>
            <a:endCxn id="82" idx="0"/>
          </p:cNvCxnSpPr>
          <p:nvPr/>
        </p:nvCxnSpPr>
        <p:spPr>
          <a:xfrm>
            <a:off x="7448288" y="3150772"/>
            <a:ext cx="266700" cy="641553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CasellaDiTesto 145"/>
          <p:cNvSpPr txBox="1"/>
          <p:nvPr/>
        </p:nvSpPr>
        <p:spPr>
          <a:xfrm>
            <a:off x="7403838" y="2978977"/>
            <a:ext cx="6550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Se difformità</a:t>
            </a:r>
            <a:endParaRPr lang="it-IT" sz="700" dirty="0"/>
          </a:p>
        </p:txBody>
      </p:sp>
      <p:cxnSp>
        <p:nvCxnSpPr>
          <p:cNvPr id="147" name="Connettore 4 146"/>
          <p:cNvCxnSpPr>
            <a:stCxn id="81" idx="2"/>
            <a:endCxn id="111" idx="0"/>
          </p:cNvCxnSpPr>
          <p:nvPr/>
        </p:nvCxnSpPr>
        <p:spPr>
          <a:xfrm rot="10800000" flipV="1">
            <a:off x="6654801" y="3150771"/>
            <a:ext cx="408989" cy="17302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CasellaDiTesto 149"/>
          <p:cNvSpPr txBox="1"/>
          <p:nvPr/>
        </p:nvSpPr>
        <p:spPr>
          <a:xfrm>
            <a:off x="6385832" y="2980104"/>
            <a:ext cx="6463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Se conforme</a:t>
            </a:r>
            <a:endParaRPr lang="it-IT" sz="700" dirty="0"/>
          </a:p>
        </p:txBody>
      </p:sp>
      <p:cxnSp>
        <p:nvCxnSpPr>
          <p:cNvPr id="169" name="Connettore 1 168"/>
          <p:cNvCxnSpPr/>
          <p:nvPr/>
        </p:nvCxnSpPr>
        <p:spPr>
          <a:xfrm>
            <a:off x="8141047" y="473683"/>
            <a:ext cx="10648" cy="636526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" name="Ovale 173"/>
          <p:cNvSpPr/>
          <p:nvPr/>
        </p:nvSpPr>
        <p:spPr>
          <a:xfrm>
            <a:off x="7137034" y="341576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4</a:t>
            </a:r>
          </a:p>
        </p:txBody>
      </p:sp>
      <p:sp>
        <p:nvSpPr>
          <p:cNvPr id="181" name="Documento 180"/>
          <p:cNvSpPr/>
          <p:nvPr/>
        </p:nvSpPr>
        <p:spPr>
          <a:xfrm>
            <a:off x="5063246" y="3323792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FATTURA</a:t>
            </a:r>
          </a:p>
          <a:p>
            <a:pPr algn="ctr"/>
            <a:r>
              <a:rPr lang="it-IT" sz="700" dirty="0" smtClean="0"/>
              <a:t>Ordine regolare</a:t>
            </a:r>
          </a:p>
        </p:txBody>
      </p:sp>
      <p:cxnSp>
        <p:nvCxnSpPr>
          <p:cNvPr id="182" name="Connettore 4 181"/>
          <p:cNvCxnSpPr>
            <a:stCxn id="111" idx="1"/>
            <a:endCxn id="181" idx="3"/>
          </p:cNvCxnSpPr>
          <p:nvPr/>
        </p:nvCxnSpPr>
        <p:spPr>
          <a:xfrm rot="10800000">
            <a:off x="5698991" y="3518177"/>
            <a:ext cx="637936" cy="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Ovale 185"/>
          <p:cNvSpPr/>
          <p:nvPr/>
        </p:nvSpPr>
        <p:spPr>
          <a:xfrm>
            <a:off x="5189214" y="4224684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cxnSp>
        <p:nvCxnSpPr>
          <p:cNvPr id="188" name="Connettore 4 187"/>
          <p:cNvCxnSpPr>
            <a:stCxn id="186" idx="2"/>
            <a:endCxn id="164" idx="0"/>
          </p:cNvCxnSpPr>
          <p:nvPr/>
        </p:nvCxnSpPr>
        <p:spPr>
          <a:xfrm rot="10800000" flipV="1">
            <a:off x="4799938" y="4401446"/>
            <a:ext cx="389276" cy="19433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CasellaDiTesto 200"/>
          <p:cNvSpPr txBox="1"/>
          <p:nvPr/>
        </p:nvSpPr>
        <p:spPr>
          <a:xfrm>
            <a:off x="4339684" y="4231190"/>
            <a:ext cx="92845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Se atto del Direttore</a:t>
            </a:r>
            <a:endParaRPr lang="it-IT" sz="700" dirty="0"/>
          </a:p>
        </p:txBody>
      </p:sp>
      <p:sp>
        <p:nvSpPr>
          <p:cNvPr id="202" name="CasellaDiTesto 201"/>
          <p:cNvSpPr txBox="1"/>
          <p:nvPr/>
        </p:nvSpPr>
        <p:spPr>
          <a:xfrm>
            <a:off x="5593032" y="4231034"/>
            <a:ext cx="7489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Se atto del CDC</a:t>
            </a:r>
            <a:endParaRPr lang="it-IT" sz="700" dirty="0"/>
          </a:p>
        </p:txBody>
      </p:sp>
      <p:sp>
        <p:nvSpPr>
          <p:cNvPr id="219" name="Titolo 1"/>
          <p:cNvSpPr txBox="1">
            <a:spLocks/>
          </p:cNvSpPr>
          <p:nvPr/>
        </p:nvSpPr>
        <p:spPr>
          <a:xfrm>
            <a:off x="8141047" y="473683"/>
            <a:ext cx="1173476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Direzione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220" name="Connettore 4 219"/>
          <p:cNvCxnSpPr>
            <a:stCxn id="181" idx="2"/>
            <a:endCxn id="186" idx="0"/>
          </p:cNvCxnSpPr>
          <p:nvPr/>
        </p:nvCxnSpPr>
        <p:spPr>
          <a:xfrm rot="16200000" flipH="1">
            <a:off x="5112378" y="3955598"/>
            <a:ext cx="537826" cy="345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4 255"/>
          <p:cNvCxnSpPr>
            <a:stCxn id="186" idx="6"/>
            <a:endCxn id="170" idx="0"/>
          </p:cNvCxnSpPr>
          <p:nvPr/>
        </p:nvCxnSpPr>
        <p:spPr>
          <a:xfrm>
            <a:off x="5573713" y="4401447"/>
            <a:ext cx="3179623" cy="18491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4 166"/>
          <p:cNvCxnSpPr>
            <a:stCxn id="186" idx="4"/>
            <a:endCxn id="168" idx="0"/>
          </p:cNvCxnSpPr>
          <p:nvPr/>
        </p:nvCxnSpPr>
        <p:spPr>
          <a:xfrm rot="16200000" flipH="1">
            <a:off x="5114252" y="4845420"/>
            <a:ext cx="534693" cy="269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8" name="Ovale 167"/>
          <p:cNvSpPr/>
          <p:nvPr/>
        </p:nvSpPr>
        <p:spPr>
          <a:xfrm>
            <a:off x="5189483" y="5112902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cxnSp>
        <p:nvCxnSpPr>
          <p:cNvPr id="171" name="Connettore 4 170"/>
          <p:cNvCxnSpPr>
            <a:stCxn id="168" idx="2"/>
            <a:endCxn id="173" idx="0"/>
          </p:cNvCxnSpPr>
          <p:nvPr/>
        </p:nvCxnSpPr>
        <p:spPr>
          <a:xfrm rot="10800000" flipV="1">
            <a:off x="4781095" y="5289665"/>
            <a:ext cx="408389" cy="169006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CasellaDiTesto 171"/>
          <p:cNvSpPr txBox="1"/>
          <p:nvPr/>
        </p:nvSpPr>
        <p:spPr>
          <a:xfrm>
            <a:off x="4374033" y="5020792"/>
            <a:ext cx="9536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Se di importo superiore a 10.000 Euro</a:t>
            </a:r>
            <a:endParaRPr lang="it-IT" sz="700" dirty="0"/>
          </a:p>
        </p:txBody>
      </p:sp>
      <p:pic>
        <p:nvPicPr>
          <p:cNvPr id="173" name="Immagine 172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322" y="5458671"/>
            <a:ext cx="251543" cy="202352"/>
          </a:xfrm>
          <a:prstGeom prst="rect">
            <a:avLst/>
          </a:prstGeom>
        </p:spPr>
      </p:pic>
      <p:sp>
        <p:nvSpPr>
          <p:cNvPr id="176" name="Processo 175"/>
          <p:cNvSpPr/>
          <p:nvPr/>
        </p:nvSpPr>
        <p:spPr>
          <a:xfrm>
            <a:off x="5374295" y="5530416"/>
            <a:ext cx="801319" cy="39413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VERIFICA INADEMPIENZA DEL FORNITORE</a:t>
            </a:r>
            <a:endParaRPr lang="it-IT" sz="800" dirty="0"/>
          </a:p>
        </p:txBody>
      </p:sp>
      <p:sp>
        <p:nvSpPr>
          <p:cNvPr id="177" name="Ovale 176"/>
          <p:cNvSpPr/>
          <p:nvPr/>
        </p:nvSpPr>
        <p:spPr>
          <a:xfrm>
            <a:off x="5200597" y="6028771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cxnSp>
        <p:nvCxnSpPr>
          <p:cNvPr id="178" name="Connettore 4 177"/>
          <p:cNvCxnSpPr>
            <a:stCxn id="173" idx="2"/>
            <a:endCxn id="176" idx="1"/>
          </p:cNvCxnSpPr>
          <p:nvPr/>
        </p:nvCxnSpPr>
        <p:spPr>
          <a:xfrm rot="16200000" flipH="1">
            <a:off x="5044464" y="5397652"/>
            <a:ext cx="66460" cy="593201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4 178"/>
          <p:cNvCxnSpPr>
            <a:stCxn id="177" idx="0"/>
            <a:endCxn id="176" idx="2"/>
          </p:cNvCxnSpPr>
          <p:nvPr/>
        </p:nvCxnSpPr>
        <p:spPr>
          <a:xfrm rot="5400000" flipH="1" flipV="1">
            <a:off x="5531791" y="5785607"/>
            <a:ext cx="104221" cy="382108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4 183"/>
          <p:cNvCxnSpPr>
            <a:stCxn id="177" idx="2"/>
            <a:endCxn id="187" idx="0"/>
          </p:cNvCxnSpPr>
          <p:nvPr/>
        </p:nvCxnSpPr>
        <p:spPr>
          <a:xfrm rot="10800000" flipV="1">
            <a:off x="4820363" y="6205534"/>
            <a:ext cx="380234" cy="145718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CasellaDiTesto 184"/>
          <p:cNvSpPr txBox="1"/>
          <p:nvPr/>
        </p:nvSpPr>
        <p:spPr>
          <a:xfrm>
            <a:off x="4451453" y="6035121"/>
            <a:ext cx="80021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Se inadempiente</a:t>
            </a:r>
            <a:endParaRPr lang="it-IT" sz="700" dirty="0"/>
          </a:p>
        </p:txBody>
      </p:sp>
      <p:sp>
        <p:nvSpPr>
          <p:cNvPr id="187" name="Processo 186"/>
          <p:cNvSpPr/>
          <p:nvPr/>
        </p:nvSpPr>
        <p:spPr>
          <a:xfrm>
            <a:off x="4419703" y="6351252"/>
            <a:ext cx="801319" cy="345955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ULTERIORI VERIFICHE DA EQUITALIA</a:t>
            </a:r>
            <a:endParaRPr lang="it-IT" sz="800" dirty="0"/>
          </a:p>
        </p:txBody>
      </p:sp>
      <p:cxnSp>
        <p:nvCxnSpPr>
          <p:cNvPr id="190" name="Connettore 4 189"/>
          <p:cNvCxnSpPr>
            <a:stCxn id="168" idx="6"/>
          </p:cNvCxnSpPr>
          <p:nvPr/>
        </p:nvCxnSpPr>
        <p:spPr>
          <a:xfrm>
            <a:off x="5573982" y="5289665"/>
            <a:ext cx="667548" cy="1568335"/>
          </a:xfrm>
          <a:prstGeom prst="bentConnector2">
            <a:avLst/>
          </a:prstGeom>
          <a:ln w="952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CasellaDiTesto 192"/>
          <p:cNvSpPr txBox="1"/>
          <p:nvPr/>
        </p:nvSpPr>
        <p:spPr>
          <a:xfrm>
            <a:off x="5611085" y="5121833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Altrimenti</a:t>
            </a:r>
            <a:endParaRPr lang="it-IT" sz="700" dirty="0"/>
          </a:p>
        </p:txBody>
      </p:sp>
      <p:cxnSp>
        <p:nvCxnSpPr>
          <p:cNvPr id="199" name="Connettore 4 198"/>
          <p:cNvCxnSpPr>
            <a:stCxn id="177" idx="6"/>
          </p:cNvCxnSpPr>
          <p:nvPr/>
        </p:nvCxnSpPr>
        <p:spPr>
          <a:xfrm>
            <a:off x="5585096" y="6205534"/>
            <a:ext cx="656434" cy="12700"/>
          </a:xfrm>
          <a:prstGeom prst="bentConnector3">
            <a:avLst>
              <a:gd name="adj1" fmla="val -302"/>
            </a:avLst>
          </a:prstGeom>
          <a:ln w="952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" name="CasellaDiTesto 205"/>
          <p:cNvSpPr txBox="1"/>
          <p:nvPr/>
        </p:nvSpPr>
        <p:spPr>
          <a:xfrm>
            <a:off x="5533979" y="6047822"/>
            <a:ext cx="7617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Se adempiente</a:t>
            </a:r>
            <a:endParaRPr lang="it-IT" sz="700" dirty="0"/>
          </a:p>
        </p:txBody>
      </p:sp>
      <p:sp>
        <p:nvSpPr>
          <p:cNvPr id="207" name="Ovale 206"/>
          <p:cNvSpPr/>
          <p:nvPr/>
        </p:nvSpPr>
        <p:spPr>
          <a:xfrm>
            <a:off x="5552366" y="4453731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208" name="Ovale 207"/>
          <p:cNvSpPr/>
          <p:nvPr/>
        </p:nvSpPr>
        <p:spPr>
          <a:xfrm>
            <a:off x="4415987" y="564637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6</a:t>
            </a:r>
            <a:endParaRPr lang="it-IT" sz="800" b="1" dirty="0" smtClean="0"/>
          </a:p>
        </p:txBody>
      </p:sp>
      <p:sp>
        <p:nvSpPr>
          <p:cNvPr id="103" name="Ovale 102"/>
          <p:cNvSpPr/>
          <p:nvPr/>
        </p:nvSpPr>
        <p:spPr>
          <a:xfrm>
            <a:off x="164050" y="148925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04" name="CasellaDiTesto 103"/>
          <p:cNvSpPr txBox="1"/>
          <p:nvPr/>
        </p:nvSpPr>
        <p:spPr>
          <a:xfrm>
            <a:off x="396135" y="1520198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Dopo aver effettuato la verifica formale dei documenti, gli stessi vengono registrati in OSRA, apponendo sui documenti originali il protocollo del registro IVA </a:t>
            </a:r>
            <a:r>
              <a:rPr lang="it-IT" sz="900" dirty="0" smtClean="0">
                <a:solidFill>
                  <a:srgbClr val="000000"/>
                </a:solidFill>
              </a:rPr>
              <a:t>corrispondente</a:t>
            </a:r>
            <a:r>
              <a:rPr lang="it-IT" sz="900" dirty="0">
                <a:solidFill>
                  <a:srgbClr val="000000"/>
                </a:solidFill>
              </a:rPr>
              <a:t>. Quindi, dopo aver </a:t>
            </a:r>
            <a:r>
              <a:rPr lang="it-IT" sz="900" dirty="0" smtClean="0">
                <a:solidFill>
                  <a:srgbClr val="000000"/>
                </a:solidFill>
              </a:rPr>
              <a:t>fatto </a:t>
            </a:r>
            <a:r>
              <a:rPr lang="it-IT" sz="900" dirty="0">
                <a:solidFill>
                  <a:srgbClr val="000000"/>
                </a:solidFill>
              </a:rPr>
              <a:t>le copie, si archiviano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106" name="Connettore 1 105"/>
          <p:cNvCxnSpPr>
            <a:stCxn id="61" idx="3"/>
            <a:endCxn id="62" idx="1"/>
          </p:cNvCxnSpPr>
          <p:nvPr/>
        </p:nvCxnSpPr>
        <p:spPr>
          <a:xfrm flipV="1">
            <a:off x="5118369" y="1546366"/>
            <a:ext cx="353487" cy="395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1 113"/>
          <p:cNvCxnSpPr>
            <a:stCxn id="64" idx="1"/>
            <a:endCxn id="62" idx="2"/>
          </p:cNvCxnSpPr>
          <p:nvPr/>
        </p:nvCxnSpPr>
        <p:spPr>
          <a:xfrm flipV="1">
            <a:off x="5865557" y="1732000"/>
            <a:ext cx="0" cy="21434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/>
          <p:cNvCxnSpPr>
            <a:stCxn id="127" idx="3"/>
            <a:endCxn id="64" idx="2"/>
          </p:cNvCxnSpPr>
          <p:nvPr/>
        </p:nvCxnSpPr>
        <p:spPr>
          <a:xfrm>
            <a:off x="5527598" y="2118670"/>
            <a:ext cx="128011" cy="4435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Documento multiplo 126"/>
          <p:cNvSpPr/>
          <p:nvPr/>
        </p:nvSpPr>
        <p:spPr>
          <a:xfrm>
            <a:off x="4817602" y="1910465"/>
            <a:ext cx="709996" cy="41641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800" dirty="0" smtClean="0"/>
              <a:t>FATTURA</a:t>
            </a:r>
            <a:endParaRPr lang="it-IT" sz="800" dirty="0"/>
          </a:p>
        </p:txBody>
      </p:sp>
      <p:cxnSp>
        <p:nvCxnSpPr>
          <p:cNvPr id="130" name="Connettore 1 129"/>
          <p:cNvCxnSpPr>
            <a:stCxn id="102" idx="3"/>
            <a:endCxn id="127" idx="1"/>
          </p:cNvCxnSpPr>
          <p:nvPr/>
        </p:nvCxnSpPr>
        <p:spPr>
          <a:xfrm flipV="1">
            <a:off x="4675240" y="2118670"/>
            <a:ext cx="142362" cy="4033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Processo 131"/>
          <p:cNvSpPr/>
          <p:nvPr/>
        </p:nvSpPr>
        <p:spPr>
          <a:xfrm>
            <a:off x="4692297" y="2445273"/>
            <a:ext cx="867988" cy="362937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pPr algn="ctr"/>
            <a:r>
              <a:rPr lang="it-IT" sz="800" dirty="0" smtClean="0"/>
              <a:t>TIMBRO</a:t>
            </a:r>
          </a:p>
          <a:p>
            <a:pPr algn="ctr"/>
            <a:r>
              <a:rPr lang="it-IT" sz="700" dirty="0" smtClean="0"/>
              <a:t>“VISTO! SI LIQUIDA”</a:t>
            </a:r>
          </a:p>
        </p:txBody>
      </p:sp>
      <p:cxnSp>
        <p:nvCxnSpPr>
          <p:cNvPr id="134" name="Connettore 1 133"/>
          <p:cNvCxnSpPr>
            <a:stCxn id="127" idx="2"/>
            <a:endCxn id="132" idx="0"/>
          </p:cNvCxnSpPr>
          <p:nvPr/>
        </p:nvCxnSpPr>
        <p:spPr>
          <a:xfrm>
            <a:off x="5123229" y="2311105"/>
            <a:ext cx="3062" cy="13416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Documento multiplo 139"/>
          <p:cNvSpPr/>
          <p:nvPr/>
        </p:nvSpPr>
        <p:spPr>
          <a:xfrm>
            <a:off x="6354154" y="2389433"/>
            <a:ext cx="709996" cy="479577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46800" anchor="ctr" anchorCtr="1"/>
          <a:lstStyle/>
          <a:p>
            <a:pPr algn="ctr"/>
            <a:r>
              <a:rPr lang="it-IT" sz="800" dirty="0" smtClean="0"/>
              <a:t>FATTURA</a:t>
            </a:r>
          </a:p>
          <a:p>
            <a:pPr algn="ctr"/>
            <a:r>
              <a:rPr lang="it-IT" sz="700" dirty="0" smtClean="0"/>
              <a:t>Visto! Si liquida</a:t>
            </a:r>
            <a:endParaRPr lang="it-IT" sz="700" dirty="0"/>
          </a:p>
        </p:txBody>
      </p:sp>
      <p:sp>
        <p:nvSpPr>
          <p:cNvPr id="141" name="Ovale 140"/>
          <p:cNvSpPr/>
          <p:nvPr/>
        </p:nvSpPr>
        <p:spPr>
          <a:xfrm>
            <a:off x="151698" y="317612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4</a:t>
            </a:r>
          </a:p>
        </p:txBody>
      </p:sp>
      <p:sp>
        <p:nvSpPr>
          <p:cNvPr id="142" name="CasellaDiTesto 141"/>
          <p:cNvSpPr txBox="1"/>
          <p:nvPr/>
        </p:nvSpPr>
        <p:spPr>
          <a:xfrm>
            <a:off x="390133" y="3207067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Se quanto è stato fatturato è conforme appone il numero dell’atto autorizzativo, la propria firma e verifica la presenza del CIG (Codice Identificativo Gara): se quest’ultimo manca provvede ad annotarlo. In presenza di difformità procede con la contestazione al fornitore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cxnSp>
        <p:nvCxnSpPr>
          <p:cNvPr id="143" name="Connettore 2 142"/>
          <p:cNvCxnSpPr>
            <a:stCxn id="132" idx="3"/>
            <a:endCxn id="140" idx="1"/>
          </p:cNvCxnSpPr>
          <p:nvPr/>
        </p:nvCxnSpPr>
        <p:spPr>
          <a:xfrm>
            <a:off x="5560285" y="2626742"/>
            <a:ext cx="793869" cy="248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Ovale 155"/>
          <p:cNvSpPr/>
          <p:nvPr/>
        </p:nvSpPr>
        <p:spPr>
          <a:xfrm>
            <a:off x="151698" y="423241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157" name="CasellaDiTesto 156"/>
          <p:cNvSpPr txBox="1"/>
          <p:nvPr/>
        </p:nvSpPr>
        <p:spPr>
          <a:xfrm>
            <a:off x="390133" y="4263356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/>
              <a:t>Se l’atto autorizzativo è del Direttore il documento  fiscale viene liquidato dal Responsabile dell’Area Amministrativa. Diversamente se l’atto autorizzativo è del CDC viene liquidato dal Direttore</a:t>
            </a:r>
            <a:r>
              <a:rPr lang="it-IT" sz="900" dirty="0" smtClean="0"/>
              <a:t>.</a:t>
            </a:r>
            <a:endParaRPr lang="it-IT" sz="900" dirty="0"/>
          </a:p>
        </p:txBody>
      </p:sp>
      <p:sp>
        <p:nvSpPr>
          <p:cNvPr id="158" name="Ovale 157"/>
          <p:cNvSpPr/>
          <p:nvPr/>
        </p:nvSpPr>
        <p:spPr>
          <a:xfrm>
            <a:off x="151698" y="501077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6</a:t>
            </a:r>
          </a:p>
        </p:txBody>
      </p:sp>
      <p:sp>
        <p:nvSpPr>
          <p:cNvPr id="159" name="CasellaDiTesto 158"/>
          <p:cNvSpPr txBox="1"/>
          <p:nvPr/>
        </p:nvSpPr>
        <p:spPr>
          <a:xfrm>
            <a:off x="390133" y="5041712"/>
            <a:ext cx="26883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/>
              <a:t>Per i documenti fiscali di importo superiore a 10.000 Euro è necessario effettuare la «verifica inadempienti» sul sito di </a:t>
            </a:r>
            <a:r>
              <a:rPr lang="it-IT" sz="900" dirty="0">
                <a:hlinkClick r:id="rId5"/>
              </a:rPr>
              <a:t>www.acquistiinretepa.it</a:t>
            </a:r>
            <a:r>
              <a:rPr lang="it-IT" sz="900" dirty="0"/>
              <a:t>.  Inserendo i dati identificativi del fornitore (tipo soggetto, partita iva o codice fiscale) e i dati del documento contabile (n° fattura e importo</a:t>
            </a:r>
            <a:r>
              <a:rPr lang="it-IT" sz="900" dirty="0" smtClean="0"/>
              <a:t>). </a:t>
            </a:r>
            <a:r>
              <a:rPr lang="it-IT" sz="900" dirty="0" err="1"/>
              <a:t>Equitalia</a:t>
            </a:r>
            <a:r>
              <a:rPr lang="it-IT" sz="900" dirty="0"/>
              <a:t> verifica in tempo reale se il soggetto è inadempiente o meno.</a:t>
            </a:r>
          </a:p>
          <a:p>
            <a:pPr algn="just"/>
            <a:r>
              <a:rPr lang="it-IT" sz="900" dirty="0"/>
              <a:t>Se è inadempiente, </a:t>
            </a:r>
            <a:r>
              <a:rPr lang="it-IT" sz="900" dirty="0" err="1"/>
              <a:t>Equitalia</a:t>
            </a:r>
            <a:r>
              <a:rPr lang="it-IT" sz="900" dirty="0"/>
              <a:t> si riserva di effettuare ulteriori verifiche</a:t>
            </a:r>
            <a:r>
              <a:rPr lang="it-IT" sz="900" dirty="0" smtClean="0"/>
              <a:t>.</a:t>
            </a:r>
            <a:endParaRPr lang="it-IT" sz="900" dirty="0"/>
          </a:p>
        </p:txBody>
      </p:sp>
      <p:cxnSp>
        <p:nvCxnSpPr>
          <p:cNvPr id="163" name="Connettore 1 162"/>
          <p:cNvCxnSpPr>
            <a:stCxn id="90" idx="2"/>
            <a:endCxn id="81" idx="0"/>
          </p:cNvCxnSpPr>
          <p:nvPr/>
        </p:nvCxnSpPr>
        <p:spPr>
          <a:xfrm flipH="1">
            <a:off x="7256039" y="2869010"/>
            <a:ext cx="2545" cy="104999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Processo 163"/>
          <p:cNvSpPr/>
          <p:nvPr/>
        </p:nvSpPr>
        <p:spPr>
          <a:xfrm>
            <a:off x="4399278" y="4595778"/>
            <a:ext cx="801319" cy="2561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LIQUIDAZIONE</a:t>
            </a:r>
            <a:endParaRPr lang="it-IT" sz="800" dirty="0"/>
          </a:p>
        </p:txBody>
      </p:sp>
      <p:sp>
        <p:nvSpPr>
          <p:cNvPr id="170" name="Processo 169"/>
          <p:cNvSpPr/>
          <p:nvPr/>
        </p:nvSpPr>
        <p:spPr>
          <a:xfrm>
            <a:off x="8352676" y="4586358"/>
            <a:ext cx="801319" cy="25619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LIQUIDAZIONE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2007488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/>
        </p:nvCxnSpPr>
        <p:spPr>
          <a:xfrm>
            <a:off x="126298" y="4447931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Documento 9"/>
          <p:cNvSpPr/>
          <p:nvPr/>
        </p:nvSpPr>
        <p:spPr>
          <a:xfrm>
            <a:off x="4711077" y="1081614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it-IT" sz="800" dirty="0" smtClean="0"/>
              <a:t>MANDATO DI PAGAMENTO</a:t>
            </a:r>
          </a:p>
        </p:txBody>
      </p:sp>
      <p:cxnSp>
        <p:nvCxnSpPr>
          <p:cNvPr id="51" name="Connettore 1 50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 flipH="1">
            <a:off x="119600" y="473682"/>
            <a:ext cx="2" cy="3974249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Processo 52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54" name="Connettore 1 53"/>
          <p:cNvCxnSpPr/>
          <p:nvPr/>
        </p:nvCxnSpPr>
        <p:spPr>
          <a:xfrm>
            <a:off x="3053300" y="480033"/>
            <a:ext cx="0" cy="396789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11. PROCESSO “CICLO PASSIVO: LIQUIDAZIONE FATTURE” (segue)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56" name="Connettore 1 55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7" name="Immagine 56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58" name="Connettore 1 57"/>
          <p:cNvCxnSpPr/>
          <p:nvPr/>
        </p:nvCxnSpPr>
        <p:spPr>
          <a:xfrm>
            <a:off x="4301920" y="464833"/>
            <a:ext cx="42398" cy="398309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298150" y="470278"/>
            <a:ext cx="0" cy="3977653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8141047" y="473683"/>
            <a:ext cx="0" cy="397424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Titolo 1"/>
          <p:cNvSpPr txBox="1">
            <a:spLocks/>
          </p:cNvSpPr>
          <p:nvPr/>
        </p:nvSpPr>
        <p:spPr>
          <a:xfrm>
            <a:off x="3063903" y="470483"/>
            <a:ext cx="1238017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Protocollo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4" name="Titolo 1"/>
          <p:cNvSpPr txBox="1">
            <a:spLocks/>
          </p:cNvSpPr>
          <p:nvPr/>
        </p:nvSpPr>
        <p:spPr>
          <a:xfrm>
            <a:off x="4301920" y="473683"/>
            <a:ext cx="1996230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Contabilità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5" name="Titolo 1"/>
          <p:cNvSpPr txBox="1">
            <a:spLocks/>
          </p:cNvSpPr>
          <p:nvPr/>
        </p:nvSpPr>
        <p:spPr>
          <a:xfrm>
            <a:off x="6308798" y="470482"/>
            <a:ext cx="1832249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Ufficio Acquisti Economato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66" name="Titolo 1"/>
          <p:cNvSpPr txBox="1">
            <a:spLocks/>
          </p:cNvSpPr>
          <p:nvPr/>
        </p:nvSpPr>
        <p:spPr>
          <a:xfrm>
            <a:off x="8141047" y="473683"/>
            <a:ext cx="1173476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Direzione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67" name="Connettore 1 66"/>
          <p:cNvCxnSpPr/>
          <p:nvPr/>
        </p:nvCxnSpPr>
        <p:spPr>
          <a:xfrm flipH="1">
            <a:off x="9308170" y="470483"/>
            <a:ext cx="6354" cy="397744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Ovale 69"/>
          <p:cNvSpPr/>
          <p:nvPr/>
        </p:nvSpPr>
        <p:spPr>
          <a:xfrm>
            <a:off x="164398" y="280662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sp>
        <p:nvSpPr>
          <p:cNvPr id="71" name="CasellaDiTesto 70"/>
          <p:cNvSpPr txBox="1"/>
          <p:nvPr/>
        </p:nvSpPr>
        <p:spPr>
          <a:xfrm>
            <a:off x="396483" y="2837568"/>
            <a:ext cx="268834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Se si tratta di documenti contabili relativi a prestazioni professionali, prima dell’elaborazione del mandato di pagamento, i dati relativi al professionista/collaboratore e al suo compenso vengono caricati nella piattaforma di elaborazione delle paghe, che rilascia ad elaborazione il cedolino del percipiente.</a:t>
            </a:r>
          </a:p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Una copia del cedolino del percipiente viene inviata a quest’ultimo per e-mail.</a:t>
            </a:r>
          </a:p>
        </p:txBody>
      </p:sp>
      <p:cxnSp>
        <p:nvCxnSpPr>
          <p:cNvPr id="72" name="Connettore 4 71"/>
          <p:cNvCxnSpPr>
            <a:endCxn id="88" idx="4"/>
          </p:cNvCxnSpPr>
          <p:nvPr/>
        </p:nvCxnSpPr>
        <p:spPr>
          <a:xfrm rot="5400000">
            <a:off x="5846645" y="903519"/>
            <a:ext cx="386611" cy="364126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Documento 94"/>
          <p:cNvSpPr/>
          <p:nvPr/>
        </p:nvSpPr>
        <p:spPr>
          <a:xfrm>
            <a:off x="5327772" y="1891296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FILE DEI MANDATI</a:t>
            </a:r>
            <a:endParaRPr lang="it-IT" sz="800" dirty="0"/>
          </a:p>
        </p:txBody>
      </p:sp>
      <p:sp>
        <p:nvSpPr>
          <p:cNvPr id="97" name="CasellaDiTesto 96"/>
          <p:cNvSpPr txBox="1"/>
          <p:nvPr/>
        </p:nvSpPr>
        <p:spPr>
          <a:xfrm>
            <a:off x="4703286" y="1920266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 BANCA</a:t>
            </a:r>
            <a:endParaRPr lang="it-IT" sz="700" b="1" dirty="0"/>
          </a:p>
        </p:txBody>
      </p:sp>
      <p:cxnSp>
        <p:nvCxnSpPr>
          <p:cNvPr id="98" name="Connettore 1 97"/>
          <p:cNvCxnSpPr/>
          <p:nvPr/>
        </p:nvCxnSpPr>
        <p:spPr>
          <a:xfrm flipV="1">
            <a:off x="4912652" y="1932966"/>
            <a:ext cx="0" cy="235373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endCxn id="95" idx="1"/>
          </p:cNvCxnSpPr>
          <p:nvPr/>
        </p:nvCxnSpPr>
        <p:spPr>
          <a:xfrm>
            <a:off x="4906302" y="2085680"/>
            <a:ext cx="421470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4891657" y="2035052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Sul sito</a:t>
            </a:r>
            <a:endParaRPr lang="it-IT" sz="700" dirty="0"/>
          </a:p>
        </p:txBody>
      </p:sp>
      <p:cxnSp>
        <p:nvCxnSpPr>
          <p:cNvPr id="122" name="Connettore 1 121"/>
          <p:cNvCxnSpPr/>
          <p:nvPr/>
        </p:nvCxnSpPr>
        <p:spPr>
          <a:xfrm>
            <a:off x="121702" y="2720731"/>
            <a:ext cx="9188567" cy="0"/>
          </a:xfrm>
          <a:prstGeom prst="line">
            <a:avLst/>
          </a:prstGeom>
          <a:ln w="3175" cmpd="sng">
            <a:prstDash val="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4" name="Ovale 123"/>
          <p:cNvSpPr/>
          <p:nvPr/>
        </p:nvSpPr>
        <p:spPr>
          <a:xfrm>
            <a:off x="4455728" y="2822548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cxnSp>
        <p:nvCxnSpPr>
          <p:cNvPr id="125" name="Connettore 4 124"/>
          <p:cNvCxnSpPr>
            <a:stCxn id="124" idx="6"/>
            <a:endCxn id="129" idx="0"/>
          </p:cNvCxnSpPr>
          <p:nvPr/>
        </p:nvCxnSpPr>
        <p:spPr>
          <a:xfrm>
            <a:off x="4840227" y="2999311"/>
            <a:ext cx="1028842" cy="172301"/>
          </a:xfrm>
          <a:prstGeom prst="bentConnector2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/>
          <p:nvPr/>
        </p:nvSpPr>
        <p:spPr>
          <a:xfrm>
            <a:off x="4640019" y="2727081"/>
            <a:ext cx="1498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Se documenti contabili relativi a prestazioni professionali</a:t>
            </a:r>
            <a:endParaRPr lang="it-IT" sz="700" dirty="0"/>
          </a:p>
        </p:txBody>
      </p:sp>
      <p:pic>
        <p:nvPicPr>
          <p:cNvPr id="129" name="Immagine 128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297" y="3171612"/>
            <a:ext cx="251543" cy="202352"/>
          </a:xfrm>
          <a:prstGeom prst="rect">
            <a:avLst/>
          </a:prstGeom>
        </p:spPr>
      </p:pic>
      <p:sp>
        <p:nvSpPr>
          <p:cNvPr id="131" name="Processo 130"/>
          <p:cNvSpPr/>
          <p:nvPr/>
        </p:nvSpPr>
        <p:spPr>
          <a:xfrm>
            <a:off x="5020370" y="3373964"/>
            <a:ext cx="692020" cy="305682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RICHIESTA CEDOLINO</a:t>
            </a:r>
            <a:endParaRPr lang="it-IT" sz="800" dirty="0"/>
          </a:p>
        </p:txBody>
      </p:sp>
      <p:sp>
        <p:nvSpPr>
          <p:cNvPr id="135" name="CasellaDiTesto 134"/>
          <p:cNvSpPr txBox="1"/>
          <p:nvPr/>
        </p:nvSpPr>
        <p:spPr>
          <a:xfrm>
            <a:off x="4301920" y="3278859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STUDIO ESTERNO</a:t>
            </a:r>
            <a:endParaRPr lang="it-IT" sz="700" b="1" dirty="0"/>
          </a:p>
        </p:txBody>
      </p:sp>
      <p:cxnSp>
        <p:nvCxnSpPr>
          <p:cNvPr id="136" name="Connettore 1 135"/>
          <p:cNvCxnSpPr/>
          <p:nvPr/>
        </p:nvCxnSpPr>
        <p:spPr>
          <a:xfrm flipV="1">
            <a:off x="4437781" y="3432748"/>
            <a:ext cx="0" cy="235373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Connettore 1 136"/>
          <p:cNvCxnSpPr/>
          <p:nvPr/>
        </p:nvCxnSpPr>
        <p:spPr>
          <a:xfrm flipH="1">
            <a:off x="4431431" y="3540023"/>
            <a:ext cx="588939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Connettore 4 138"/>
          <p:cNvCxnSpPr>
            <a:stCxn id="129" idx="2"/>
            <a:endCxn id="131" idx="3"/>
          </p:cNvCxnSpPr>
          <p:nvPr/>
        </p:nvCxnSpPr>
        <p:spPr>
          <a:xfrm rot="5400000">
            <a:off x="5714310" y="3372045"/>
            <a:ext cx="152841" cy="156679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/>
          <p:cNvSpPr txBox="1"/>
          <p:nvPr/>
        </p:nvSpPr>
        <p:spPr>
          <a:xfrm>
            <a:off x="4255916" y="3500229"/>
            <a:ext cx="949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Su piattaforma online</a:t>
            </a:r>
            <a:endParaRPr lang="it-IT" sz="700" dirty="0"/>
          </a:p>
        </p:txBody>
      </p:sp>
      <p:sp>
        <p:nvSpPr>
          <p:cNvPr id="144" name="Documento 143"/>
          <p:cNvSpPr/>
          <p:nvPr/>
        </p:nvSpPr>
        <p:spPr>
          <a:xfrm>
            <a:off x="5064709" y="3751845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CEDOLINO</a:t>
            </a:r>
            <a:endParaRPr lang="it-IT" sz="800" dirty="0"/>
          </a:p>
        </p:txBody>
      </p:sp>
      <p:cxnSp>
        <p:nvCxnSpPr>
          <p:cNvPr id="145" name="Connettore 4 144"/>
          <p:cNvCxnSpPr>
            <a:endCxn id="144" idx="1"/>
          </p:cNvCxnSpPr>
          <p:nvPr/>
        </p:nvCxnSpPr>
        <p:spPr>
          <a:xfrm>
            <a:off x="4437781" y="3540023"/>
            <a:ext cx="626928" cy="406206"/>
          </a:xfrm>
          <a:prstGeom prst="bentConnector3">
            <a:avLst>
              <a:gd name="adj1" fmla="val 369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ext Box 7"/>
          <p:cNvSpPr txBox="1">
            <a:spLocks noChangeArrowheads="1"/>
          </p:cNvSpPr>
          <p:nvPr/>
        </p:nvSpPr>
        <p:spPr bwMode="auto">
          <a:xfrm>
            <a:off x="19056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169" name="Ovale 168"/>
          <p:cNvSpPr/>
          <p:nvPr/>
        </p:nvSpPr>
        <p:spPr>
          <a:xfrm>
            <a:off x="5893028" y="92686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sp>
        <p:nvSpPr>
          <p:cNvPr id="171" name="Ovale 170"/>
          <p:cNvSpPr/>
          <p:nvPr/>
        </p:nvSpPr>
        <p:spPr>
          <a:xfrm>
            <a:off x="5968145" y="286361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b="1" dirty="0"/>
              <a:t>9</a:t>
            </a:r>
            <a:endParaRPr lang="it-IT" sz="800" b="1" dirty="0" smtClean="0"/>
          </a:p>
        </p:txBody>
      </p:sp>
      <p:sp>
        <p:nvSpPr>
          <p:cNvPr id="88" name="Disco magnetico 87"/>
          <p:cNvSpPr/>
          <p:nvPr/>
        </p:nvSpPr>
        <p:spPr>
          <a:xfrm>
            <a:off x="5437992" y="1102125"/>
            <a:ext cx="419895" cy="353525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OSRA</a:t>
            </a:r>
          </a:p>
          <a:p>
            <a:pPr algn="ctr"/>
            <a:r>
              <a:rPr lang="it-IT" sz="700" dirty="0" smtClean="0"/>
              <a:t>Contabile</a:t>
            </a:r>
            <a:endParaRPr lang="it-IT" sz="700" dirty="0"/>
          </a:p>
        </p:txBody>
      </p:sp>
      <p:cxnSp>
        <p:nvCxnSpPr>
          <p:cNvPr id="92" name="Connettore 1 91"/>
          <p:cNvCxnSpPr>
            <a:stCxn id="10" idx="3"/>
            <a:endCxn id="88" idx="2"/>
          </p:cNvCxnSpPr>
          <p:nvPr/>
        </p:nvCxnSpPr>
        <p:spPr>
          <a:xfrm>
            <a:off x="5346822" y="1275998"/>
            <a:ext cx="91170" cy="289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121" idx="0"/>
            <a:endCxn id="10" idx="2"/>
          </p:cNvCxnSpPr>
          <p:nvPr/>
        </p:nvCxnSpPr>
        <p:spPr>
          <a:xfrm flipH="1" flipV="1">
            <a:off x="5028950" y="1444680"/>
            <a:ext cx="316" cy="11043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Estrai 100"/>
          <p:cNvSpPr/>
          <p:nvPr/>
        </p:nvSpPr>
        <p:spPr>
          <a:xfrm>
            <a:off x="4321951" y="1125878"/>
            <a:ext cx="364065" cy="297165"/>
          </a:xfrm>
          <a:prstGeom prst="flowChartExtra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4" name="Connettore 1 103"/>
          <p:cNvCxnSpPr>
            <a:stCxn id="101" idx="3"/>
            <a:endCxn id="10" idx="1"/>
          </p:cNvCxnSpPr>
          <p:nvPr/>
        </p:nvCxnSpPr>
        <p:spPr>
          <a:xfrm>
            <a:off x="4595000" y="1274461"/>
            <a:ext cx="116077" cy="1537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Ovale 114"/>
          <p:cNvSpPr/>
          <p:nvPr/>
        </p:nvSpPr>
        <p:spPr>
          <a:xfrm>
            <a:off x="158048" y="9884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7</a:t>
            </a:r>
            <a:endParaRPr lang="it-IT" sz="800" b="1" dirty="0" smtClean="0"/>
          </a:p>
        </p:txBody>
      </p:sp>
      <p:sp>
        <p:nvSpPr>
          <p:cNvPr id="118" name="CasellaDiTesto 117"/>
          <p:cNvSpPr txBox="1"/>
          <p:nvPr/>
        </p:nvSpPr>
        <p:spPr>
          <a:xfrm>
            <a:off x="390133" y="1019386"/>
            <a:ext cx="26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Successivamente tramite OSRA l’Ufficio Contabilità elabora i mandati di pagamento, che firmati dal Direttore e dal Responsabile dell’Area Amministrativa, vengono archiviati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119" name="Ovale 118"/>
          <p:cNvSpPr/>
          <p:nvPr/>
        </p:nvSpPr>
        <p:spPr>
          <a:xfrm>
            <a:off x="158048" y="1769855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8</a:t>
            </a:r>
          </a:p>
        </p:txBody>
      </p:sp>
      <p:sp>
        <p:nvSpPr>
          <p:cNvPr id="120" name="CasellaDiTesto 119"/>
          <p:cNvSpPr txBox="1"/>
          <p:nvPr/>
        </p:nvSpPr>
        <p:spPr>
          <a:xfrm>
            <a:off x="390133" y="1800797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rgbClr val="000000"/>
                </a:solidFill>
              </a:rPr>
              <a:t>L’Ufficio Contabilità estrae il file dei mandati da OSRA in formato XML, che firmato digitalmente dal Direttore e dal Responsabile dell’Area Amministrativa, viene trasmesso, attraverso l’area  riservata del  sito, alla banca</a:t>
            </a:r>
            <a:r>
              <a:rPr lang="it-IT" sz="900" dirty="0" smtClean="0">
                <a:solidFill>
                  <a:srgbClr val="000000"/>
                </a:solidFill>
              </a:rPr>
              <a:t>.</a:t>
            </a:r>
            <a:endParaRPr lang="it-IT" sz="900" dirty="0">
              <a:solidFill>
                <a:srgbClr val="000000"/>
              </a:solidFill>
            </a:endParaRPr>
          </a:p>
        </p:txBody>
      </p:sp>
      <p:sp>
        <p:nvSpPr>
          <p:cNvPr id="121" name="Processo 120"/>
          <p:cNvSpPr/>
          <p:nvPr/>
        </p:nvSpPr>
        <p:spPr>
          <a:xfrm>
            <a:off x="4460232" y="1555118"/>
            <a:ext cx="1138068" cy="24568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Firmati da Direttore e </a:t>
            </a:r>
            <a:r>
              <a:rPr lang="it-IT" sz="700" dirty="0" err="1" smtClean="0"/>
              <a:t>Resp</a:t>
            </a:r>
            <a:r>
              <a:rPr lang="it-IT" sz="700" dirty="0" smtClean="0"/>
              <a:t>. Area Amministrativa</a:t>
            </a:r>
          </a:p>
        </p:txBody>
      </p:sp>
      <p:cxnSp>
        <p:nvCxnSpPr>
          <p:cNvPr id="123" name="Connettore 1 122"/>
          <p:cNvCxnSpPr/>
          <p:nvPr/>
        </p:nvCxnSpPr>
        <p:spPr>
          <a:xfrm>
            <a:off x="4491982" y="1556215"/>
            <a:ext cx="0" cy="24458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7" name="Connettore 1 126"/>
          <p:cNvCxnSpPr/>
          <p:nvPr/>
        </p:nvCxnSpPr>
        <p:spPr>
          <a:xfrm>
            <a:off x="5563880" y="1556215"/>
            <a:ext cx="0" cy="24458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8" name="Connettore 1 127"/>
          <p:cNvCxnSpPr>
            <a:stCxn id="95" idx="0"/>
            <a:endCxn id="88" idx="3"/>
          </p:cNvCxnSpPr>
          <p:nvPr/>
        </p:nvCxnSpPr>
        <p:spPr>
          <a:xfrm flipV="1">
            <a:off x="5645645" y="1455650"/>
            <a:ext cx="2295" cy="435646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Processo 131"/>
          <p:cNvSpPr/>
          <p:nvPr/>
        </p:nvSpPr>
        <p:spPr>
          <a:xfrm>
            <a:off x="5020602" y="2327712"/>
            <a:ext cx="1245421" cy="313888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Firmato digitalmente da Direttore e </a:t>
            </a:r>
            <a:r>
              <a:rPr lang="it-IT" sz="700" dirty="0" err="1" smtClean="0"/>
              <a:t>Resp</a:t>
            </a:r>
            <a:r>
              <a:rPr lang="it-IT" sz="700" dirty="0" smtClean="0"/>
              <a:t>. Area Amministrativa</a:t>
            </a:r>
          </a:p>
        </p:txBody>
      </p:sp>
      <p:cxnSp>
        <p:nvCxnSpPr>
          <p:cNvPr id="133" name="Connettore 1 132"/>
          <p:cNvCxnSpPr/>
          <p:nvPr/>
        </p:nvCxnSpPr>
        <p:spPr>
          <a:xfrm>
            <a:off x="5054350" y="2328809"/>
            <a:ext cx="0" cy="312791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4" name="Connettore 1 133"/>
          <p:cNvCxnSpPr/>
          <p:nvPr/>
        </p:nvCxnSpPr>
        <p:spPr>
          <a:xfrm>
            <a:off x="6234198" y="2328809"/>
            <a:ext cx="0" cy="312791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8" name="Connettore 1 137"/>
          <p:cNvCxnSpPr>
            <a:stCxn id="132" idx="0"/>
            <a:endCxn id="95" idx="2"/>
          </p:cNvCxnSpPr>
          <p:nvPr/>
        </p:nvCxnSpPr>
        <p:spPr>
          <a:xfrm flipV="1">
            <a:off x="5643313" y="2254362"/>
            <a:ext cx="2332" cy="7335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Documento 145"/>
          <p:cNvSpPr/>
          <p:nvPr/>
        </p:nvSpPr>
        <p:spPr>
          <a:xfrm>
            <a:off x="5186888" y="4032812"/>
            <a:ext cx="635745" cy="388768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CEDOLINO</a:t>
            </a:r>
            <a:endParaRPr lang="it-IT" sz="800" dirty="0"/>
          </a:p>
        </p:txBody>
      </p:sp>
      <p:cxnSp>
        <p:nvCxnSpPr>
          <p:cNvPr id="147" name="Connettore 1 146"/>
          <p:cNvCxnSpPr>
            <a:endCxn id="144" idx="3"/>
          </p:cNvCxnSpPr>
          <p:nvPr/>
        </p:nvCxnSpPr>
        <p:spPr>
          <a:xfrm flipH="1">
            <a:off x="5700454" y="3946229"/>
            <a:ext cx="490796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9" name="Estrai 148"/>
          <p:cNvSpPr/>
          <p:nvPr/>
        </p:nvSpPr>
        <p:spPr>
          <a:xfrm>
            <a:off x="5890628" y="4078613"/>
            <a:ext cx="364065" cy="297165"/>
          </a:xfrm>
          <a:prstGeom prst="flowChartExtra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0" name="Connettore 1 149"/>
          <p:cNvCxnSpPr>
            <a:stCxn id="146" idx="3"/>
            <a:endCxn id="149" idx="1"/>
          </p:cNvCxnSpPr>
          <p:nvPr/>
        </p:nvCxnSpPr>
        <p:spPr>
          <a:xfrm>
            <a:off x="5822633" y="4227196"/>
            <a:ext cx="159011" cy="0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1 152"/>
          <p:cNvCxnSpPr/>
          <p:nvPr/>
        </p:nvCxnSpPr>
        <p:spPr>
          <a:xfrm>
            <a:off x="6191250" y="3777245"/>
            <a:ext cx="0" cy="249217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8" name="CasellaDiTesto 157"/>
          <p:cNvSpPr txBox="1"/>
          <p:nvPr/>
        </p:nvSpPr>
        <p:spPr>
          <a:xfrm>
            <a:off x="5526286" y="3683347"/>
            <a:ext cx="835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</a:t>
            </a:r>
          </a:p>
          <a:p>
            <a:pPr algn="ctr"/>
            <a:r>
              <a:rPr lang="it-IT" sz="700" b="1" dirty="0" smtClean="0"/>
              <a:t>PERCIPIENTE</a:t>
            </a:r>
            <a:endParaRPr lang="it-IT" sz="700" b="1" dirty="0"/>
          </a:p>
        </p:txBody>
      </p:sp>
      <p:sp>
        <p:nvSpPr>
          <p:cNvPr id="194" name="Ovale 193"/>
          <p:cNvSpPr/>
          <p:nvPr/>
        </p:nvSpPr>
        <p:spPr>
          <a:xfrm>
            <a:off x="4560697" y="1918252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8</a:t>
            </a:r>
          </a:p>
        </p:txBody>
      </p:sp>
      <p:sp>
        <p:nvSpPr>
          <p:cNvPr id="195" name="CasellaDiTesto 194"/>
          <p:cNvSpPr txBox="1"/>
          <p:nvPr/>
        </p:nvSpPr>
        <p:spPr>
          <a:xfrm>
            <a:off x="5588199" y="1719820"/>
            <a:ext cx="56938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00" dirty="0" smtClean="0"/>
              <a:t>Estrazione</a:t>
            </a:r>
            <a:endParaRPr lang="it-IT" sz="700" dirty="0"/>
          </a:p>
        </p:txBody>
      </p:sp>
      <p:grpSp>
        <p:nvGrpSpPr>
          <p:cNvPr id="148" name="Gruppo 147"/>
          <p:cNvGrpSpPr/>
          <p:nvPr/>
        </p:nvGrpSpPr>
        <p:grpSpPr>
          <a:xfrm>
            <a:off x="3685" y="4703823"/>
            <a:ext cx="9438262" cy="213973"/>
            <a:chOff x="235277" y="6460846"/>
            <a:chExt cx="9438262" cy="213973"/>
          </a:xfrm>
        </p:grpSpPr>
        <p:sp>
          <p:nvSpPr>
            <p:cNvPr id="151" name="Elaborazione predefinita 150"/>
            <p:cNvSpPr/>
            <p:nvPr/>
          </p:nvSpPr>
          <p:spPr>
            <a:xfrm>
              <a:off x="2679765" y="6479199"/>
              <a:ext cx="234950" cy="168095"/>
            </a:xfrm>
            <a:prstGeom prst="flowChartPredefined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52" name="Gruppo 151"/>
            <p:cNvGrpSpPr/>
            <p:nvPr/>
          </p:nvGrpSpPr>
          <p:grpSpPr>
            <a:xfrm>
              <a:off x="235277" y="6460846"/>
              <a:ext cx="9438262" cy="213973"/>
              <a:chOff x="178127" y="6443811"/>
              <a:chExt cx="9438262" cy="218824"/>
            </a:xfrm>
          </p:grpSpPr>
          <p:sp>
            <p:nvSpPr>
              <p:cNvPr id="154" name="CasellaDiTesto 153"/>
              <p:cNvSpPr txBox="1"/>
              <p:nvPr/>
            </p:nvSpPr>
            <p:spPr>
              <a:xfrm>
                <a:off x="2820924" y="6449963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Specificazioni</a:t>
                </a:r>
                <a:endParaRPr lang="it-IT" sz="700" dirty="0"/>
              </a:p>
            </p:txBody>
          </p:sp>
          <p:grpSp>
            <p:nvGrpSpPr>
              <p:cNvPr id="155" name="Gruppo 154"/>
              <p:cNvGrpSpPr/>
              <p:nvPr/>
            </p:nvGrpSpPr>
            <p:grpSpPr>
              <a:xfrm>
                <a:off x="178127" y="6443811"/>
                <a:ext cx="9438262" cy="211958"/>
                <a:chOff x="96300" y="3366185"/>
                <a:chExt cx="9438262" cy="211958"/>
              </a:xfrm>
            </p:grpSpPr>
            <p:sp>
              <p:nvSpPr>
                <p:cNvPr id="157" name="Ovale 156"/>
                <p:cNvSpPr/>
                <p:nvPr/>
              </p:nvSpPr>
              <p:spPr>
                <a:xfrm>
                  <a:off x="4396709" y="3382763"/>
                  <a:ext cx="198558" cy="171907"/>
                </a:xfrm>
                <a:prstGeom prst="ellipse">
                  <a:avLst/>
                </a:pr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 sz="800" b="1" dirty="0" smtClean="0"/>
                </a:p>
              </p:txBody>
            </p:sp>
            <p:grpSp>
              <p:nvGrpSpPr>
                <p:cNvPr id="159" name="Gruppo 158"/>
                <p:cNvGrpSpPr/>
                <p:nvPr/>
              </p:nvGrpSpPr>
              <p:grpSpPr>
                <a:xfrm>
                  <a:off x="96300" y="3366185"/>
                  <a:ext cx="9438262" cy="211958"/>
                  <a:chOff x="96300" y="3366185"/>
                  <a:chExt cx="9438262" cy="211958"/>
                </a:xfrm>
              </p:grpSpPr>
              <p:sp>
                <p:nvSpPr>
                  <p:cNvPr id="161" name="CasellaDiTesto 160"/>
                  <p:cNvSpPr txBox="1"/>
                  <p:nvPr/>
                </p:nvSpPr>
                <p:spPr>
                  <a:xfrm>
                    <a:off x="4563520" y="3371772"/>
                    <a:ext cx="790975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Alternative</a:t>
                    </a:r>
                    <a:endParaRPr lang="it-IT" sz="700" dirty="0"/>
                  </a:p>
                </p:txBody>
              </p:sp>
              <p:grpSp>
                <p:nvGrpSpPr>
                  <p:cNvPr id="163" name="Gruppo 162"/>
                  <p:cNvGrpSpPr/>
                  <p:nvPr/>
                </p:nvGrpSpPr>
                <p:grpSpPr>
                  <a:xfrm>
                    <a:off x="96300" y="3366185"/>
                    <a:ext cx="9438262" cy="211958"/>
                    <a:chOff x="44851" y="6463401"/>
                    <a:chExt cx="9438262" cy="211958"/>
                  </a:xfrm>
                </p:grpSpPr>
                <p:sp>
                  <p:nvSpPr>
                    <p:cNvPr id="164" name="CasellaDiTesto 163"/>
                    <p:cNvSpPr txBox="1"/>
                    <p:nvPr/>
                  </p:nvSpPr>
                  <p:spPr>
                    <a:xfrm>
                      <a:off x="3681286" y="6467363"/>
                      <a:ext cx="54535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Data-base</a:t>
                      </a:r>
                      <a:endParaRPr lang="it-IT" sz="700" dirty="0"/>
                    </a:p>
                  </p:txBody>
                </p:sp>
                <p:grpSp>
                  <p:nvGrpSpPr>
                    <p:cNvPr id="165" name="Gruppo 164"/>
                    <p:cNvGrpSpPr/>
                    <p:nvPr/>
                  </p:nvGrpSpPr>
                  <p:grpSpPr>
                    <a:xfrm>
                      <a:off x="44851" y="6463401"/>
                      <a:ext cx="9438262" cy="211958"/>
                      <a:chOff x="-37699" y="6436327"/>
                      <a:chExt cx="9438262" cy="211958"/>
                    </a:xfrm>
                  </p:grpSpPr>
                  <p:pic>
                    <p:nvPicPr>
                      <p:cNvPr id="166" name="Immagine 165" descr="skd188257sdc.png"/>
                      <p:cNvPicPr>
                        <a:picLocks noChangeAspect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102630" y="6446541"/>
                        <a:ext cx="208652" cy="188216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167" name="CasellaDiTesto 166"/>
                      <p:cNvSpPr txBox="1"/>
                      <p:nvPr/>
                    </p:nvSpPr>
                    <p:spPr>
                      <a:xfrm>
                        <a:off x="7466442" y="6448230"/>
                        <a:ext cx="79097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Trasmissione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168" name="CasellaDiTesto 167"/>
                      <p:cNvSpPr txBox="1"/>
                      <p:nvPr/>
                    </p:nvSpPr>
                    <p:spPr>
                      <a:xfrm>
                        <a:off x="1683781" y="6441880"/>
                        <a:ext cx="79097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Documenti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170" name="CasellaDiTesto 169"/>
                      <p:cNvSpPr txBox="1"/>
                      <p:nvPr/>
                    </p:nvSpPr>
                    <p:spPr>
                      <a:xfrm>
                        <a:off x="-37699" y="6437114"/>
                        <a:ext cx="65043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b="1" dirty="0" smtClean="0"/>
                          <a:t>LEGENDA:</a:t>
                        </a:r>
                      </a:p>
                    </p:txBody>
                  </p:sp>
                  <p:sp>
                    <p:nvSpPr>
                      <p:cNvPr id="172" name="Processo 171"/>
                      <p:cNvSpPr/>
                      <p:nvPr/>
                    </p:nvSpPr>
                    <p:spPr>
                      <a:xfrm>
                        <a:off x="638352" y="6448229"/>
                        <a:ext cx="215154" cy="172823"/>
                      </a:xfrm>
                      <a:prstGeom prst="flowChartProcess">
                        <a:avLst/>
                      </a:prstGeom>
                    </p:spPr>
                    <p:style>
                      <a:lnRef idx="1">
                        <a:schemeClr val="accent3"/>
                      </a:lnRef>
                      <a:fillRef idx="2">
                        <a:schemeClr val="accent3"/>
                      </a:fillRef>
                      <a:effectRef idx="1">
                        <a:schemeClr val="accent3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endParaRPr lang="it-IT" sz="800" dirty="0" smtClean="0"/>
                      </a:p>
                    </p:txBody>
                  </p:sp>
                  <p:sp>
                    <p:nvSpPr>
                      <p:cNvPr id="173" name="CasellaDiTesto 172"/>
                      <p:cNvSpPr txBox="1"/>
                      <p:nvPr/>
                    </p:nvSpPr>
                    <p:spPr>
                      <a:xfrm>
                        <a:off x="819179" y="6445914"/>
                        <a:ext cx="60996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Azioni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174" name="Documento multiplo 173"/>
                      <p:cNvSpPr/>
                      <p:nvPr/>
                    </p:nvSpPr>
                    <p:spPr>
                      <a:xfrm>
                        <a:off x="1429144" y="6455096"/>
                        <a:ext cx="283382" cy="182073"/>
                      </a:xfrm>
                      <a:prstGeom prst="flowChartMultidocument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2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 sz="800" dirty="0"/>
                      </a:p>
                    </p:txBody>
                  </p:sp>
                  <p:sp>
                    <p:nvSpPr>
                      <p:cNvPr id="175" name="CasellaDiTesto 174"/>
                      <p:cNvSpPr txBox="1"/>
                      <p:nvPr/>
                    </p:nvSpPr>
                    <p:spPr>
                      <a:xfrm>
                        <a:off x="6237312" y="6436327"/>
                        <a:ext cx="1113022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Procedura informatica</a:t>
                        </a:r>
                        <a:endParaRPr lang="it-IT" sz="700" dirty="0"/>
                      </a:p>
                    </p:txBody>
                  </p:sp>
                  <p:cxnSp>
                    <p:nvCxnSpPr>
                      <p:cNvPr id="176" name="Connettore 1 175"/>
                      <p:cNvCxnSpPr/>
                      <p:nvPr/>
                    </p:nvCxnSpPr>
                    <p:spPr>
                      <a:xfrm>
                        <a:off x="8247472" y="6554874"/>
                        <a:ext cx="149025" cy="0"/>
                      </a:xfrm>
                      <a:prstGeom prst="line">
                        <a:avLst/>
                      </a:prstGeom>
                      <a:ln w="9525" cmpd="sng">
                        <a:prstDash val="sysDash"/>
                      </a:ln>
                      <a:effectLst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7" name="Connettore 1 176"/>
                      <p:cNvCxnSpPr/>
                      <p:nvPr/>
                    </p:nvCxnSpPr>
                    <p:spPr>
                      <a:xfrm>
                        <a:off x="7358531" y="6554874"/>
                        <a:ext cx="155536" cy="0"/>
                      </a:xfrm>
                      <a:prstGeom prst="line">
                        <a:avLst/>
                      </a:prstGeom>
                      <a:ln w="9525" cmpd="sng"/>
                      <a:effectLst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78" name="CasellaDiTesto 177"/>
                      <p:cNvSpPr txBox="1"/>
                      <p:nvPr/>
                    </p:nvSpPr>
                    <p:spPr>
                      <a:xfrm>
                        <a:off x="8342269" y="6439922"/>
                        <a:ext cx="1058294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Elaborazione/Sequenza</a:t>
                        </a:r>
                        <a:endParaRPr lang="it-IT" sz="700" dirty="0"/>
                      </a:p>
                    </p:txBody>
                  </p:sp>
                </p:grpSp>
              </p:grpSp>
            </p:grpSp>
          </p:grpSp>
          <p:sp>
            <p:nvSpPr>
              <p:cNvPr id="156" name="Disco magnetico 155"/>
              <p:cNvSpPr/>
              <p:nvPr/>
            </p:nvSpPr>
            <p:spPr>
              <a:xfrm>
                <a:off x="3643939" y="6459405"/>
                <a:ext cx="214243" cy="203230"/>
              </a:xfrm>
              <a:prstGeom prst="flowChartMagneticDisk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 sz="800" dirty="0"/>
              </a:p>
            </p:txBody>
          </p:sp>
        </p:grpSp>
      </p:grpSp>
      <p:sp>
        <p:nvSpPr>
          <p:cNvPr id="179" name="CasellaDiTesto 178"/>
          <p:cNvSpPr txBox="1"/>
          <p:nvPr/>
        </p:nvSpPr>
        <p:spPr>
          <a:xfrm>
            <a:off x="5274529" y="4715455"/>
            <a:ext cx="14643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dirty="0" smtClean="0"/>
              <a:t>Archivio /Intranet</a:t>
            </a:r>
            <a:endParaRPr lang="it-IT" sz="700" dirty="0"/>
          </a:p>
        </p:txBody>
      </p:sp>
      <p:sp>
        <p:nvSpPr>
          <p:cNvPr id="180" name="Estrai 179"/>
          <p:cNvSpPr/>
          <p:nvPr/>
        </p:nvSpPr>
        <p:spPr>
          <a:xfrm>
            <a:off x="5122370" y="4697473"/>
            <a:ext cx="216589" cy="195530"/>
          </a:xfrm>
          <a:prstGeom prst="flowChartExtra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0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3246</TotalTime>
  <Words>587</Words>
  <Application>Microsoft Macintosh PowerPoint</Application>
  <PresentationFormat>Personalizzato</PresentationFormat>
  <Paragraphs>107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Martina Oppedisano</cp:lastModifiedBy>
  <cp:revision>51</cp:revision>
  <dcterms:created xsi:type="dcterms:W3CDTF">2014-04-11T14:03:32Z</dcterms:created>
  <dcterms:modified xsi:type="dcterms:W3CDTF">2014-12-03T01:21:33Z</dcterms:modified>
</cp:coreProperties>
</file>