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399588" cy="6838950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200" d="100"/>
          <a:sy n="200" d="100"/>
        </p:scale>
        <p:origin x="552" y="24"/>
      </p:cViewPr>
      <p:guideLst>
        <p:guide orient="horz" pos="2154"/>
        <p:guide pos="296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62FBD3-C319-4A4D-98C6-FA75B6C88D8C}" type="datetimeFigureOut">
              <a:rPr lang="it-IT" smtClean="0"/>
              <a:t>30/11/14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073150" y="685800"/>
            <a:ext cx="4711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DA2083-3E73-934B-B48F-6CC46C64882F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970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1073150" y="685800"/>
            <a:ext cx="47117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baseline="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DA2083-3E73-934B-B48F-6CC46C64882F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8695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704969" y="2124507"/>
            <a:ext cx="7989650" cy="1465942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09938" y="3875405"/>
            <a:ext cx="6579712" cy="174773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2783-EF95-644F-BA1E-DF7A0D85A535}" type="datetimeFigureOut">
              <a:rPr lang="it-IT" smtClean="0"/>
              <a:t>30/11/14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B7E2-12BA-004C-82CC-E09C013AE9C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4951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2783-EF95-644F-BA1E-DF7A0D85A535}" type="datetimeFigureOut">
              <a:rPr lang="it-IT" smtClean="0"/>
              <a:t>30/11/14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B7E2-12BA-004C-82CC-E09C013AE9C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8674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7005631" y="273875"/>
            <a:ext cx="2173655" cy="5817856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83034" y="273875"/>
            <a:ext cx="6365937" cy="5817856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2783-EF95-644F-BA1E-DF7A0D85A535}" type="datetimeFigureOut">
              <a:rPr lang="it-IT" smtClean="0"/>
              <a:t>30/11/14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B7E2-12BA-004C-82CC-E09C013AE9C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9947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2783-EF95-644F-BA1E-DF7A0D85A535}" type="datetimeFigureOut">
              <a:rPr lang="it-IT" smtClean="0"/>
              <a:t>30/11/14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B7E2-12BA-004C-82CC-E09C013AE9C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7216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42503" y="4394659"/>
            <a:ext cx="7989650" cy="135829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42503" y="2898639"/>
            <a:ext cx="7989650" cy="149602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2783-EF95-644F-BA1E-DF7A0D85A535}" type="datetimeFigureOut">
              <a:rPr lang="it-IT" smtClean="0"/>
              <a:t>30/11/14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B7E2-12BA-004C-82CC-E09C013AE9C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1315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83034" y="1591006"/>
            <a:ext cx="4268980" cy="450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908674" y="1591006"/>
            <a:ext cx="4270612" cy="450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2783-EF95-644F-BA1E-DF7A0D85A535}" type="datetimeFigureOut">
              <a:rPr lang="it-IT" smtClean="0"/>
              <a:t>30/11/14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B7E2-12BA-004C-82CC-E09C013AE9C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9537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9980" y="273875"/>
            <a:ext cx="8459629" cy="1139825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9979" y="1530849"/>
            <a:ext cx="4153117" cy="63798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9979" y="2168834"/>
            <a:ext cx="4153117" cy="39403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774861" y="1530849"/>
            <a:ext cx="4154748" cy="63798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774861" y="2168834"/>
            <a:ext cx="4154748" cy="39403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2783-EF95-644F-BA1E-DF7A0D85A535}" type="datetimeFigureOut">
              <a:rPr lang="it-IT" smtClean="0"/>
              <a:t>30/11/14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B7E2-12BA-004C-82CC-E09C013AE9C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11294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2783-EF95-644F-BA1E-DF7A0D85A535}" type="datetimeFigureOut">
              <a:rPr lang="it-IT" smtClean="0"/>
              <a:t>30/11/14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B7E2-12BA-004C-82CC-E09C013AE9C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5061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2783-EF95-644F-BA1E-DF7A0D85A535}" type="datetimeFigureOut">
              <a:rPr lang="it-IT" smtClean="0"/>
              <a:t>30/11/14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B7E2-12BA-004C-82CC-E09C013AE9C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7135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9980" y="272292"/>
            <a:ext cx="3092400" cy="11588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674978" y="272292"/>
            <a:ext cx="5254631" cy="583685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69980" y="1431114"/>
            <a:ext cx="3092400" cy="46780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2783-EF95-644F-BA1E-DF7A0D85A535}" type="datetimeFigureOut">
              <a:rPr lang="it-IT" smtClean="0"/>
              <a:t>30/11/14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B7E2-12BA-004C-82CC-E09C013AE9C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8393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842385" y="4787265"/>
            <a:ext cx="5639753" cy="56516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842385" y="611073"/>
            <a:ext cx="5639753" cy="410337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842385" y="5352429"/>
            <a:ext cx="5639753" cy="8026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2783-EF95-644F-BA1E-DF7A0D85A535}" type="datetimeFigureOut">
              <a:rPr lang="it-IT" smtClean="0"/>
              <a:t>30/11/14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7B7E2-12BA-004C-82CC-E09C013AE9C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5117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69980" y="273875"/>
            <a:ext cx="8459629" cy="1139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9980" y="1595755"/>
            <a:ext cx="8459629" cy="45133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69980" y="6338694"/>
            <a:ext cx="2193237" cy="364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E2783-EF95-644F-BA1E-DF7A0D85A535}" type="datetimeFigureOut">
              <a:rPr lang="it-IT" smtClean="0"/>
              <a:t>30/11/14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211526" y="6338694"/>
            <a:ext cx="2976536" cy="364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736372" y="6338694"/>
            <a:ext cx="2193237" cy="364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7B7E2-12BA-004C-82CC-E09C013AE9C5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0961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CasellaDiTesto 143"/>
          <p:cNvSpPr txBox="1"/>
          <p:nvPr/>
        </p:nvSpPr>
        <p:spPr>
          <a:xfrm>
            <a:off x="3910743" y="1568688"/>
            <a:ext cx="66211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/>
              <a:t>Importato in</a:t>
            </a:r>
            <a:endParaRPr lang="it-IT" sz="700" dirty="0"/>
          </a:p>
        </p:txBody>
      </p:sp>
      <p:sp>
        <p:nvSpPr>
          <p:cNvPr id="128" name="CasellaDiTesto 127"/>
          <p:cNvSpPr txBox="1"/>
          <p:nvPr/>
        </p:nvSpPr>
        <p:spPr>
          <a:xfrm>
            <a:off x="5114241" y="3819061"/>
            <a:ext cx="66211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/>
              <a:t>Per PEC</a:t>
            </a:r>
            <a:endParaRPr lang="it-IT" sz="700" dirty="0"/>
          </a:p>
        </p:txBody>
      </p:sp>
      <p:sp>
        <p:nvSpPr>
          <p:cNvPr id="76" name="CasellaDiTesto 75"/>
          <p:cNvSpPr txBox="1"/>
          <p:nvPr/>
        </p:nvSpPr>
        <p:spPr>
          <a:xfrm>
            <a:off x="5040518" y="3681861"/>
            <a:ext cx="8357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b="1" dirty="0" smtClean="0"/>
              <a:t> </a:t>
            </a:r>
            <a:r>
              <a:rPr lang="it-IT" sz="700" b="1" dirty="0"/>
              <a:t>A</a:t>
            </a:r>
            <a:r>
              <a:rPr lang="it-IT" sz="700" b="1" dirty="0" smtClean="0"/>
              <a:t> CLIENTI</a:t>
            </a:r>
            <a:endParaRPr lang="it-IT" sz="700" b="1" dirty="0"/>
          </a:p>
        </p:txBody>
      </p:sp>
      <p:sp>
        <p:nvSpPr>
          <p:cNvPr id="111" name="Documento 110"/>
          <p:cNvSpPr/>
          <p:nvPr/>
        </p:nvSpPr>
        <p:spPr>
          <a:xfrm>
            <a:off x="3595304" y="1199419"/>
            <a:ext cx="709996" cy="393483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800" dirty="0" smtClean="0"/>
              <a:t>SOCI</a:t>
            </a:r>
            <a:endParaRPr lang="it-IT" sz="800" dirty="0"/>
          </a:p>
        </p:txBody>
      </p:sp>
      <p:cxnSp>
        <p:nvCxnSpPr>
          <p:cNvPr id="4" name="Connettore 1 3"/>
          <p:cNvCxnSpPr/>
          <p:nvPr/>
        </p:nvCxnSpPr>
        <p:spPr>
          <a:xfrm>
            <a:off x="119600" y="470482"/>
            <a:ext cx="9194918" cy="0"/>
          </a:xfrm>
          <a:prstGeom prst="line">
            <a:avLst/>
          </a:prstGeom>
          <a:ln w="3175" cmpd="sng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Processo 5"/>
          <p:cNvSpPr/>
          <p:nvPr/>
        </p:nvSpPr>
        <p:spPr>
          <a:xfrm>
            <a:off x="352935" y="531934"/>
            <a:ext cx="2454337" cy="291877"/>
          </a:xfrm>
          <a:prstGeom prst="flowChart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200" b="1" dirty="0" smtClean="0">
                <a:solidFill>
                  <a:srgbClr val="000000"/>
                </a:solidFill>
              </a:rPr>
              <a:t>ORGANIZZAZIONE DEL LAVORO</a:t>
            </a:r>
            <a:endParaRPr lang="it-IT" sz="1200" b="1" dirty="0">
              <a:solidFill>
                <a:srgbClr val="000000"/>
              </a:solidFill>
            </a:endParaRPr>
          </a:p>
        </p:txBody>
      </p:sp>
      <p:cxnSp>
        <p:nvCxnSpPr>
          <p:cNvPr id="7" name="Connettore 1 6"/>
          <p:cNvCxnSpPr/>
          <p:nvPr/>
        </p:nvCxnSpPr>
        <p:spPr>
          <a:xfrm>
            <a:off x="3053300" y="480033"/>
            <a:ext cx="0" cy="5771298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Titolo 1"/>
          <p:cNvSpPr txBox="1">
            <a:spLocks/>
          </p:cNvSpPr>
          <p:nvPr/>
        </p:nvSpPr>
        <p:spPr>
          <a:xfrm>
            <a:off x="0" y="-25592"/>
            <a:ext cx="8961239" cy="4738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400" b="1" dirty="0" smtClean="0">
                <a:solidFill>
                  <a:srgbClr val="000000"/>
                </a:solidFill>
              </a:rPr>
              <a:t>Scheda 10. PROCESSO “CICLO ATTIVO”</a:t>
            </a:r>
            <a:endParaRPr lang="it-IT" sz="1400" b="1" dirty="0">
              <a:solidFill>
                <a:srgbClr val="000000"/>
              </a:solidFill>
            </a:endParaRPr>
          </a:p>
        </p:txBody>
      </p:sp>
      <p:cxnSp>
        <p:nvCxnSpPr>
          <p:cNvPr id="9" name="Connettore 1 8"/>
          <p:cNvCxnSpPr/>
          <p:nvPr/>
        </p:nvCxnSpPr>
        <p:spPr>
          <a:xfrm>
            <a:off x="119603" y="893623"/>
            <a:ext cx="9188567" cy="0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0" name="Immagine 9" descr="logo_cai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1239" y="-21317"/>
            <a:ext cx="443012" cy="477212"/>
          </a:xfrm>
          <a:prstGeom prst="rect">
            <a:avLst/>
          </a:prstGeom>
        </p:spPr>
      </p:pic>
      <p:cxnSp>
        <p:nvCxnSpPr>
          <p:cNvPr id="11" name="Connettore 1 10"/>
          <p:cNvCxnSpPr/>
          <p:nvPr/>
        </p:nvCxnSpPr>
        <p:spPr>
          <a:xfrm flipH="1">
            <a:off x="9308167" y="470483"/>
            <a:ext cx="6359" cy="5780848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Connettore 1 12"/>
          <p:cNvCxnSpPr/>
          <p:nvPr/>
        </p:nvCxnSpPr>
        <p:spPr>
          <a:xfrm flipH="1">
            <a:off x="119600" y="467332"/>
            <a:ext cx="2" cy="5787418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Ovale 13"/>
          <p:cNvSpPr/>
          <p:nvPr/>
        </p:nvSpPr>
        <p:spPr>
          <a:xfrm>
            <a:off x="164398" y="988444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 smtClean="0"/>
              <a:t>1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396483" y="1019386"/>
            <a:ext cx="26883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 smtClean="0">
                <a:solidFill>
                  <a:srgbClr val="000000"/>
                </a:solidFill>
              </a:rPr>
              <a:t>Per ogni mese si procede alla fatturazione il primo giorno lavorativo del mese successivo. L’Ufficio Contabilità esporta dalla Nuova Piattaforma del Tesseramento (NPT) i file relativi ai soci tesserati nel mese precedente e alle assicurazioni a domanda. Quindi li importa sul programma di contabilità.</a:t>
            </a:r>
          </a:p>
        </p:txBody>
      </p:sp>
      <p:sp>
        <p:nvSpPr>
          <p:cNvPr id="16" name="Ovale 15"/>
          <p:cNvSpPr/>
          <p:nvPr/>
        </p:nvSpPr>
        <p:spPr>
          <a:xfrm>
            <a:off x="164398" y="2027804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2</a:t>
            </a:r>
            <a:endParaRPr lang="it-IT" sz="800" b="1" dirty="0" smtClean="0"/>
          </a:p>
        </p:txBody>
      </p:sp>
      <p:sp>
        <p:nvSpPr>
          <p:cNvPr id="17" name="CasellaDiTesto 16"/>
          <p:cNvSpPr txBox="1"/>
          <p:nvPr/>
        </p:nvSpPr>
        <p:spPr>
          <a:xfrm>
            <a:off x="396483" y="2058746"/>
            <a:ext cx="268834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 smtClean="0">
                <a:solidFill>
                  <a:srgbClr val="000000"/>
                </a:solidFill>
              </a:rPr>
              <a:t>Il programma automaticamente genera le bolle relative ai magazzini Tesseramento e Assicurazioni (entrambe attività istituzionali).</a:t>
            </a:r>
          </a:p>
        </p:txBody>
      </p:sp>
      <p:sp>
        <p:nvSpPr>
          <p:cNvPr id="19" name="Disco magnetico 18"/>
          <p:cNvSpPr/>
          <p:nvPr/>
        </p:nvSpPr>
        <p:spPr>
          <a:xfrm>
            <a:off x="4530566" y="943186"/>
            <a:ext cx="419895" cy="353525"/>
          </a:xfrm>
          <a:prstGeom prst="flowChartMagneticDisk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dirty="0" smtClean="0"/>
              <a:t>NPT</a:t>
            </a:r>
            <a:endParaRPr lang="it-IT" sz="800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396483" y="2679654"/>
            <a:ext cx="268834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 smtClean="0">
                <a:solidFill>
                  <a:srgbClr val="000000"/>
                </a:solidFill>
              </a:rPr>
              <a:t>Si procede successivamente in OSRA  alla fatturazione automatica da bolle per magazzino e per registro IVA, cioè Tesseramento e Assicurazioni (attività istituzionale registro </a:t>
            </a:r>
            <a:r>
              <a:rPr lang="it-IT" sz="900" dirty="0">
                <a:solidFill>
                  <a:srgbClr val="000000"/>
                </a:solidFill>
              </a:rPr>
              <a:t>IVA </a:t>
            </a:r>
            <a:r>
              <a:rPr lang="it-IT" sz="900" dirty="0" smtClean="0">
                <a:solidFill>
                  <a:srgbClr val="000000"/>
                </a:solidFill>
              </a:rPr>
              <a:t>1) e Materiali e Libri (attività </a:t>
            </a:r>
            <a:r>
              <a:rPr lang="it-IT" sz="900" dirty="0">
                <a:solidFill>
                  <a:srgbClr val="000000"/>
                </a:solidFill>
              </a:rPr>
              <a:t>commerciale </a:t>
            </a:r>
            <a:r>
              <a:rPr lang="it-IT" sz="900" dirty="0" smtClean="0">
                <a:solidFill>
                  <a:srgbClr val="000000"/>
                </a:solidFill>
              </a:rPr>
              <a:t>registro </a:t>
            </a:r>
            <a:r>
              <a:rPr lang="it-IT" sz="900" dirty="0">
                <a:solidFill>
                  <a:srgbClr val="000000"/>
                </a:solidFill>
              </a:rPr>
              <a:t>IVA </a:t>
            </a:r>
            <a:r>
              <a:rPr lang="it-IT" sz="900" dirty="0" smtClean="0">
                <a:solidFill>
                  <a:srgbClr val="000000"/>
                </a:solidFill>
              </a:rPr>
              <a:t>2).</a:t>
            </a:r>
          </a:p>
        </p:txBody>
      </p:sp>
      <p:sp>
        <p:nvSpPr>
          <p:cNvPr id="24" name="Ovale 23"/>
          <p:cNvSpPr/>
          <p:nvPr/>
        </p:nvSpPr>
        <p:spPr>
          <a:xfrm>
            <a:off x="164398" y="2643754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3</a:t>
            </a:r>
            <a:endParaRPr lang="it-IT" sz="800" b="1" dirty="0" smtClean="0"/>
          </a:p>
        </p:txBody>
      </p:sp>
      <p:sp>
        <p:nvSpPr>
          <p:cNvPr id="25" name="Ovale 24"/>
          <p:cNvSpPr/>
          <p:nvPr/>
        </p:nvSpPr>
        <p:spPr>
          <a:xfrm>
            <a:off x="164398" y="3539749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4</a:t>
            </a:r>
            <a:endParaRPr lang="it-IT" sz="800" b="1" dirty="0" smtClean="0"/>
          </a:p>
        </p:txBody>
      </p:sp>
      <p:sp>
        <p:nvSpPr>
          <p:cNvPr id="26" name="Ovale 25"/>
          <p:cNvSpPr/>
          <p:nvPr/>
        </p:nvSpPr>
        <p:spPr>
          <a:xfrm>
            <a:off x="164398" y="4173283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5</a:t>
            </a:r>
            <a:endParaRPr lang="it-IT" sz="800" b="1" dirty="0" smtClean="0"/>
          </a:p>
        </p:txBody>
      </p:sp>
      <p:cxnSp>
        <p:nvCxnSpPr>
          <p:cNvPr id="27" name="Connettore 1 26"/>
          <p:cNvCxnSpPr/>
          <p:nvPr/>
        </p:nvCxnSpPr>
        <p:spPr>
          <a:xfrm>
            <a:off x="6507700" y="469941"/>
            <a:ext cx="10603" cy="5784809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CasellaDiTesto 27"/>
          <p:cNvSpPr txBox="1"/>
          <p:nvPr/>
        </p:nvSpPr>
        <p:spPr>
          <a:xfrm>
            <a:off x="402833" y="4210183"/>
            <a:ext cx="268834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 smtClean="0">
                <a:solidFill>
                  <a:srgbClr val="000000"/>
                </a:solidFill>
              </a:rPr>
              <a:t>Terminata la fatturazione, l’Ufficio Contabilità estrae da OSRA il file per la generazione dei MAV che viene trasmesso per e-mail alla Banca.</a:t>
            </a:r>
          </a:p>
          <a:p>
            <a:pPr algn="just"/>
            <a:r>
              <a:rPr lang="it-IT" sz="900" dirty="0" smtClean="0">
                <a:solidFill>
                  <a:srgbClr val="000000"/>
                </a:solidFill>
              </a:rPr>
              <a:t>La banca genera un MAV per ciascun cliente che trasmette agli stessi per PEC.</a:t>
            </a:r>
          </a:p>
        </p:txBody>
      </p:sp>
      <p:sp>
        <p:nvSpPr>
          <p:cNvPr id="29" name="Ovale 28"/>
          <p:cNvSpPr/>
          <p:nvPr/>
        </p:nvSpPr>
        <p:spPr>
          <a:xfrm>
            <a:off x="164398" y="5077563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 smtClean="0"/>
              <a:t>6</a:t>
            </a:r>
          </a:p>
        </p:txBody>
      </p:sp>
      <p:sp>
        <p:nvSpPr>
          <p:cNvPr id="30" name="CasellaDiTesto 29"/>
          <p:cNvSpPr txBox="1"/>
          <p:nvPr/>
        </p:nvSpPr>
        <p:spPr>
          <a:xfrm>
            <a:off x="397502" y="3584102"/>
            <a:ext cx="268834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 smtClean="0">
                <a:solidFill>
                  <a:srgbClr val="000000"/>
                </a:solidFill>
              </a:rPr>
              <a:t>Con la fatturazione automatica viene generata una fattura per cliente e per magazzino, tali fatture vengono trasmesse tramite OSRA per PEC ai clienti.</a:t>
            </a:r>
          </a:p>
        </p:txBody>
      </p:sp>
      <p:sp>
        <p:nvSpPr>
          <p:cNvPr id="32" name="Documento 31"/>
          <p:cNvSpPr/>
          <p:nvPr/>
        </p:nvSpPr>
        <p:spPr>
          <a:xfrm>
            <a:off x="5163821" y="1186719"/>
            <a:ext cx="755523" cy="393727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800" dirty="0" smtClean="0"/>
              <a:t>ASSICURAZIONI </a:t>
            </a:r>
            <a:r>
              <a:rPr lang="it-IT" sz="800" dirty="0"/>
              <a:t> </a:t>
            </a:r>
            <a:r>
              <a:rPr lang="it-IT" sz="800" dirty="0" smtClean="0"/>
              <a:t>A DOMANDA</a:t>
            </a:r>
            <a:endParaRPr lang="it-IT" sz="800" dirty="0"/>
          </a:p>
        </p:txBody>
      </p:sp>
      <p:sp>
        <p:nvSpPr>
          <p:cNvPr id="33" name="Documento multiplo 32"/>
          <p:cNvSpPr/>
          <p:nvPr/>
        </p:nvSpPr>
        <p:spPr>
          <a:xfrm>
            <a:off x="3672912" y="2131193"/>
            <a:ext cx="709996" cy="416410"/>
          </a:xfrm>
          <a:prstGeom prst="flowChartMultidocumen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anchor="ctr" anchorCtr="1"/>
          <a:lstStyle/>
          <a:p>
            <a:pPr algn="ctr"/>
            <a:r>
              <a:rPr lang="it-IT" sz="800" dirty="0" smtClean="0"/>
              <a:t>DDT </a:t>
            </a:r>
            <a:r>
              <a:rPr lang="it-IT" sz="700" dirty="0" smtClean="0"/>
              <a:t>Tesseramento</a:t>
            </a:r>
            <a:endParaRPr lang="it-IT" sz="700" dirty="0"/>
          </a:p>
        </p:txBody>
      </p:sp>
      <p:sp>
        <p:nvSpPr>
          <p:cNvPr id="34" name="Documento multiplo 33"/>
          <p:cNvSpPr/>
          <p:nvPr/>
        </p:nvSpPr>
        <p:spPr>
          <a:xfrm>
            <a:off x="5236045" y="2117194"/>
            <a:ext cx="709996" cy="416410"/>
          </a:xfrm>
          <a:prstGeom prst="flowChartMultidocumen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anchor="ctr" anchorCtr="1"/>
          <a:lstStyle/>
          <a:p>
            <a:pPr algn="ctr"/>
            <a:r>
              <a:rPr lang="it-IT" sz="800" dirty="0" smtClean="0"/>
              <a:t>DDT</a:t>
            </a:r>
          </a:p>
          <a:p>
            <a:pPr algn="ctr"/>
            <a:r>
              <a:rPr lang="it-IT" sz="700" dirty="0" smtClean="0"/>
              <a:t>Assicurazioni</a:t>
            </a:r>
            <a:endParaRPr lang="it-IT" sz="700" dirty="0"/>
          </a:p>
        </p:txBody>
      </p:sp>
      <p:sp>
        <p:nvSpPr>
          <p:cNvPr id="35" name="Processo 34"/>
          <p:cNvSpPr/>
          <p:nvPr/>
        </p:nvSpPr>
        <p:spPr>
          <a:xfrm>
            <a:off x="4226697" y="2972813"/>
            <a:ext cx="841875" cy="296371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dirty="0" smtClean="0"/>
              <a:t>FATTURAZIONEAUTOMATICA</a:t>
            </a:r>
            <a:endParaRPr lang="it-IT" sz="800" dirty="0"/>
          </a:p>
        </p:txBody>
      </p:sp>
      <p:pic>
        <p:nvPicPr>
          <p:cNvPr id="36" name="Immagine 35" descr="skd188257sdc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8701" y="1927542"/>
            <a:ext cx="251543" cy="202352"/>
          </a:xfrm>
          <a:prstGeom prst="rect">
            <a:avLst/>
          </a:prstGeom>
        </p:spPr>
      </p:pic>
      <p:sp>
        <p:nvSpPr>
          <p:cNvPr id="39" name="Processo 38"/>
          <p:cNvSpPr/>
          <p:nvPr/>
        </p:nvSpPr>
        <p:spPr>
          <a:xfrm>
            <a:off x="5236045" y="3207570"/>
            <a:ext cx="1138068" cy="363929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700" dirty="0" smtClean="0"/>
              <a:t>Meccanismo di contabilità separata per il trattamento dell’IVA</a:t>
            </a:r>
          </a:p>
        </p:txBody>
      </p:sp>
      <p:cxnSp>
        <p:nvCxnSpPr>
          <p:cNvPr id="40" name="Connettore 1 39"/>
          <p:cNvCxnSpPr/>
          <p:nvPr/>
        </p:nvCxnSpPr>
        <p:spPr>
          <a:xfrm>
            <a:off x="5267795" y="3208668"/>
            <a:ext cx="0" cy="362831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1" name="Connettore 1 40"/>
          <p:cNvCxnSpPr/>
          <p:nvPr/>
        </p:nvCxnSpPr>
        <p:spPr>
          <a:xfrm>
            <a:off x="6339693" y="3208668"/>
            <a:ext cx="0" cy="362831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42" name="Documento multiplo 41"/>
          <p:cNvSpPr/>
          <p:nvPr/>
        </p:nvSpPr>
        <p:spPr>
          <a:xfrm>
            <a:off x="4340861" y="2444704"/>
            <a:ext cx="709996" cy="472173"/>
          </a:xfrm>
          <a:prstGeom prst="flowChartMultidocumen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anchor="t" anchorCtr="0"/>
          <a:lstStyle/>
          <a:p>
            <a:pPr algn="ctr"/>
            <a:r>
              <a:rPr lang="it-IT" sz="800" dirty="0" smtClean="0"/>
              <a:t>DDT</a:t>
            </a:r>
          </a:p>
          <a:p>
            <a:pPr algn="ctr"/>
            <a:r>
              <a:rPr lang="it-IT" sz="700" dirty="0" smtClean="0"/>
              <a:t>Materiale e Pubblicazioni</a:t>
            </a:r>
            <a:endParaRPr lang="it-IT" sz="700" dirty="0"/>
          </a:p>
        </p:txBody>
      </p:sp>
      <p:cxnSp>
        <p:nvCxnSpPr>
          <p:cNvPr id="46" name="Connettore 4 45"/>
          <p:cNvCxnSpPr>
            <a:stCxn id="19" idx="4"/>
            <a:endCxn id="32" idx="0"/>
          </p:cNvCxnSpPr>
          <p:nvPr/>
        </p:nvCxnSpPr>
        <p:spPr>
          <a:xfrm>
            <a:off x="4950461" y="1119949"/>
            <a:ext cx="591122" cy="66770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4 48"/>
          <p:cNvCxnSpPr>
            <a:stCxn id="19" idx="2"/>
            <a:endCxn id="111" idx="0"/>
          </p:cNvCxnSpPr>
          <p:nvPr/>
        </p:nvCxnSpPr>
        <p:spPr>
          <a:xfrm rot="10800000" flipV="1">
            <a:off x="3950302" y="1119949"/>
            <a:ext cx="580264" cy="79470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4 51"/>
          <p:cNvCxnSpPr>
            <a:stCxn id="111" idx="2"/>
            <a:endCxn id="130" idx="2"/>
          </p:cNvCxnSpPr>
          <p:nvPr/>
        </p:nvCxnSpPr>
        <p:spPr>
          <a:xfrm rot="16200000" flipH="1">
            <a:off x="4160384" y="1356806"/>
            <a:ext cx="164291" cy="584454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nettore 4 54"/>
          <p:cNvCxnSpPr>
            <a:stCxn id="32" idx="2"/>
            <a:endCxn id="130" idx="4"/>
          </p:cNvCxnSpPr>
          <p:nvPr/>
        </p:nvCxnSpPr>
        <p:spPr>
          <a:xfrm rot="5400000">
            <a:off x="5159736" y="1349331"/>
            <a:ext cx="176763" cy="586932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4 61"/>
          <p:cNvCxnSpPr>
            <a:endCxn id="36" idx="1"/>
          </p:cNvCxnSpPr>
          <p:nvPr/>
        </p:nvCxnSpPr>
        <p:spPr>
          <a:xfrm rot="16200000" flipH="1">
            <a:off x="5286289" y="1366306"/>
            <a:ext cx="116636" cy="1208187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4 64"/>
          <p:cNvCxnSpPr>
            <a:stCxn id="34" idx="3"/>
            <a:endCxn id="36" idx="2"/>
          </p:cNvCxnSpPr>
          <p:nvPr/>
        </p:nvCxnSpPr>
        <p:spPr>
          <a:xfrm flipV="1">
            <a:off x="5946041" y="2129894"/>
            <a:ext cx="128432" cy="195505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5" name="Immagine 44" descr="skd188257sdc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4103" y="1928464"/>
            <a:ext cx="251543" cy="202352"/>
          </a:xfrm>
          <a:prstGeom prst="rect">
            <a:avLst/>
          </a:prstGeom>
        </p:spPr>
      </p:pic>
      <p:cxnSp>
        <p:nvCxnSpPr>
          <p:cNvPr id="47" name="Connettore 4 46"/>
          <p:cNvCxnSpPr>
            <a:stCxn id="33" idx="1"/>
            <a:endCxn id="45" idx="2"/>
          </p:cNvCxnSpPr>
          <p:nvPr/>
        </p:nvCxnSpPr>
        <p:spPr>
          <a:xfrm rot="10800000">
            <a:off x="3519876" y="2130816"/>
            <a:ext cx="153037" cy="208582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4 49"/>
          <p:cNvCxnSpPr>
            <a:endCxn id="45" idx="3"/>
          </p:cNvCxnSpPr>
          <p:nvPr/>
        </p:nvCxnSpPr>
        <p:spPr>
          <a:xfrm rot="5400000">
            <a:off x="4134301" y="1423427"/>
            <a:ext cx="117558" cy="1094868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1 56"/>
          <p:cNvCxnSpPr>
            <a:stCxn id="130" idx="3"/>
            <a:endCxn id="42" idx="0"/>
          </p:cNvCxnSpPr>
          <p:nvPr/>
        </p:nvCxnSpPr>
        <p:spPr>
          <a:xfrm>
            <a:off x="4744704" y="1907941"/>
            <a:ext cx="0" cy="536763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4 60"/>
          <p:cNvCxnSpPr>
            <a:stCxn id="35" idx="1"/>
            <a:endCxn id="33" idx="2"/>
          </p:cNvCxnSpPr>
          <p:nvPr/>
        </p:nvCxnSpPr>
        <p:spPr>
          <a:xfrm rot="10800000">
            <a:off x="3978539" y="2531833"/>
            <a:ext cx="248158" cy="589166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4 67"/>
          <p:cNvCxnSpPr>
            <a:stCxn id="35" idx="3"/>
            <a:endCxn id="34" idx="2"/>
          </p:cNvCxnSpPr>
          <p:nvPr/>
        </p:nvCxnSpPr>
        <p:spPr>
          <a:xfrm flipV="1">
            <a:off x="5068572" y="2517834"/>
            <a:ext cx="473100" cy="603165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1 70"/>
          <p:cNvCxnSpPr>
            <a:stCxn id="35" idx="0"/>
            <a:endCxn id="42" idx="2"/>
          </p:cNvCxnSpPr>
          <p:nvPr/>
        </p:nvCxnSpPr>
        <p:spPr>
          <a:xfrm flipH="1" flipV="1">
            <a:off x="4646488" y="2898996"/>
            <a:ext cx="1147" cy="73817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4" name="Documento multiplo 73"/>
          <p:cNvSpPr/>
          <p:nvPr/>
        </p:nvSpPr>
        <p:spPr>
          <a:xfrm>
            <a:off x="4476572" y="3650111"/>
            <a:ext cx="709996" cy="416410"/>
          </a:xfrm>
          <a:prstGeom prst="flowChartMultidocumen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anchor="ctr" anchorCtr="1"/>
          <a:lstStyle/>
          <a:p>
            <a:pPr algn="ctr"/>
            <a:r>
              <a:rPr lang="it-IT" sz="800" dirty="0" smtClean="0"/>
              <a:t>FATTURE</a:t>
            </a:r>
            <a:endParaRPr lang="it-IT" sz="800" dirty="0"/>
          </a:p>
        </p:txBody>
      </p:sp>
      <p:cxnSp>
        <p:nvCxnSpPr>
          <p:cNvPr id="77" name="Connettore 1 76"/>
          <p:cNvCxnSpPr/>
          <p:nvPr/>
        </p:nvCxnSpPr>
        <p:spPr>
          <a:xfrm flipV="1">
            <a:off x="5773657" y="3734280"/>
            <a:ext cx="1" cy="273290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8" name="Connettore 1 77"/>
          <p:cNvCxnSpPr>
            <a:endCxn id="74" idx="3"/>
          </p:cNvCxnSpPr>
          <p:nvPr/>
        </p:nvCxnSpPr>
        <p:spPr>
          <a:xfrm flipH="1">
            <a:off x="5186568" y="3858316"/>
            <a:ext cx="580555" cy="0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6" name="Connettore 4 85"/>
          <p:cNvCxnSpPr>
            <a:stCxn id="35" idx="2"/>
            <a:endCxn id="133" idx="1"/>
          </p:cNvCxnSpPr>
          <p:nvPr/>
        </p:nvCxnSpPr>
        <p:spPr>
          <a:xfrm rot="5400000">
            <a:off x="3991561" y="3027742"/>
            <a:ext cx="414632" cy="897517"/>
          </a:xfrm>
          <a:prstGeom prst="bentConnector3">
            <a:avLst>
              <a:gd name="adj1" fmla="val 50000"/>
            </a:avLst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4 89"/>
          <p:cNvCxnSpPr>
            <a:stCxn id="35" idx="2"/>
            <a:endCxn id="39" idx="1"/>
          </p:cNvCxnSpPr>
          <p:nvPr/>
        </p:nvCxnSpPr>
        <p:spPr>
          <a:xfrm rot="16200000" flipH="1">
            <a:off x="4881665" y="3035154"/>
            <a:ext cx="120351" cy="588410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1" name="CasellaDiTesto 100"/>
          <p:cNvSpPr txBox="1"/>
          <p:nvPr/>
        </p:nvSpPr>
        <p:spPr>
          <a:xfrm>
            <a:off x="4646487" y="3233284"/>
            <a:ext cx="66211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/>
              <a:t>Prevede</a:t>
            </a:r>
            <a:endParaRPr lang="it-IT" sz="700" dirty="0"/>
          </a:p>
        </p:txBody>
      </p:sp>
      <p:sp>
        <p:nvSpPr>
          <p:cNvPr id="102" name="Ovale 101"/>
          <p:cNvSpPr/>
          <p:nvPr/>
        </p:nvSpPr>
        <p:spPr>
          <a:xfrm>
            <a:off x="3173090" y="999917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 smtClean="0"/>
              <a:t>1</a:t>
            </a:r>
          </a:p>
        </p:txBody>
      </p:sp>
      <p:sp>
        <p:nvSpPr>
          <p:cNvPr id="106" name="CasellaDiTesto 105"/>
          <p:cNvSpPr txBox="1"/>
          <p:nvPr/>
        </p:nvSpPr>
        <p:spPr>
          <a:xfrm>
            <a:off x="4643600" y="2172999"/>
            <a:ext cx="6621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/>
              <a:t>Già sul</a:t>
            </a:r>
          </a:p>
          <a:p>
            <a:pPr algn="ctr"/>
            <a:r>
              <a:rPr lang="it-IT" sz="700" dirty="0" smtClean="0"/>
              <a:t>programma</a:t>
            </a:r>
            <a:endParaRPr lang="it-IT" sz="700" dirty="0"/>
          </a:p>
        </p:txBody>
      </p:sp>
      <p:sp>
        <p:nvSpPr>
          <p:cNvPr id="115" name="Documento 114"/>
          <p:cNvSpPr/>
          <p:nvPr/>
        </p:nvSpPr>
        <p:spPr>
          <a:xfrm>
            <a:off x="4536855" y="4276563"/>
            <a:ext cx="709996" cy="393483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rtlCol="0" anchor="ctr" anchorCtr="1"/>
          <a:lstStyle/>
          <a:p>
            <a:pPr algn="just"/>
            <a:r>
              <a:rPr lang="it-IT" sz="800" dirty="0" smtClean="0"/>
              <a:t>FILE MAV</a:t>
            </a:r>
            <a:endParaRPr lang="it-IT" sz="800" dirty="0"/>
          </a:p>
        </p:txBody>
      </p:sp>
      <p:pic>
        <p:nvPicPr>
          <p:cNvPr id="118" name="Immagine 117" descr="skd188257sdc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1274" y="4552882"/>
            <a:ext cx="251543" cy="202352"/>
          </a:xfrm>
          <a:prstGeom prst="rect">
            <a:avLst/>
          </a:prstGeom>
        </p:spPr>
      </p:pic>
      <p:sp>
        <p:nvSpPr>
          <p:cNvPr id="121" name="Documento multiplo 120"/>
          <p:cNvSpPr/>
          <p:nvPr/>
        </p:nvSpPr>
        <p:spPr>
          <a:xfrm>
            <a:off x="7776971" y="4847703"/>
            <a:ext cx="709996" cy="416410"/>
          </a:xfrm>
          <a:prstGeom prst="flowChartMultidocumen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anchor="ctr" anchorCtr="1"/>
          <a:lstStyle/>
          <a:p>
            <a:pPr algn="ctr"/>
            <a:r>
              <a:rPr lang="it-IT" sz="800" dirty="0" smtClean="0"/>
              <a:t>MAV</a:t>
            </a:r>
            <a:endParaRPr lang="it-IT" sz="800" dirty="0"/>
          </a:p>
        </p:txBody>
      </p:sp>
      <p:sp>
        <p:nvSpPr>
          <p:cNvPr id="122" name="CasellaDiTesto 121"/>
          <p:cNvSpPr txBox="1"/>
          <p:nvPr/>
        </p:nvSpPr>
        <p:spPr>
          <a:xfrm>
            <a:off x="8359967" y="4879453"/>
            <a:ext cx="8357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b="1" dirty="0" smtClean="0"/>
              <a:t>A CLIENTI</a:t>
            </a:r>
            <a:endParaRPr lang="it-IT" sz="700" b="1" dirty="0"/>
          </a:p>
        </p:txBody>
      </p:sp>
      <p:cxnSp>
        <p:nvCxnSpPr>
          <p:cNvPr id="123" name="Connettore 1 122"/>
          <p:cNvCxnSpPr/>
          <p:nvPr/>
        </p:nvCxnSpPr>
        <p:spPr>
          <a:xfrm flipV="1">
            <a:off x="9067522" y="4963623"/>
            <a:ext cx="0" cy="357677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4" name="Connettore 1 123"/>
          <p:cNvCxnSpPr>
            <a:endCxn id="121" idx="3"/>
          </p:cNvCxnSpPr>
          <p:nvPr/>
        </p:nvCxnSpPr>
        <p:spPr>
          <a:xfrm flipH="1">
            <a:off x="8486967" y="5055908"/>
            <a:ext cx="580555" cy="0"/>
          </a:xfrm>
          <a:prstGeom prst="line">
            <a:avLst/>
          </a:prstGeom>
          <a:ln w="12700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5" name="CasellaDiTesto 144"/>
          <p:cNvSpPr txBox="1"/>
          <p:nvPr/>
        </p:nvSpPr>
        <p:spPr>
          <a:xfrm>
            <a:off x="4879559" y="1566888"/>
            <a:ext cx="66211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/>
              <a:t>Importato in</a:t>
            </a:r>
            <a:endParaRPr lang="it-IT" sz="700" dirty="0"/>
          </a:p>
        </p:txBody>
      </p:sp>
      <p:sp>
        <p:nvSpPr>
          <p:cNvPr id="153" name="Documento 152"/>
          <p:cNvSpPr/>
          <p:nvPr/>
        </p:nvSpPr>
        <p:spPr>
          <a:xfrm>
            <a:off x="6927701" y="4273497"/>
            <a:ext cx="709996" cy="393483"/>
          </a:xfrm>
          <a:prstGeom prst="flowChartDocumen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rIns="36000" rtlCol="0" anchor="ctr" anchorCtr="1"/>
          <a:lstStyle/>
          <a:p>
            <a:pPr algn="ctr"/>
            <a:r>
              <a:rPr lang="it-IT" sz="800" dirty="0" smtClean="0"/>
              <a:t>FILE MAV</a:t>
            </a:r>
            <a:endParaRPr lang="it-IT" sz="800" dirty="0"/>
          </a:p>
        </p:txBody>
      </p:sp>
      <p:sp>
        <p:nvSpPr>
          <p:cNvPr id="171" name="CasellaDiTesto 170"/>
          <p:cNvSpPr txBox="1"/>
          <p:nvPr/>
        </p:nvSpPr>
        <p:spPr>
          <a:xfrm>
            <a:off x="3895640" y="950344"/>
            <a:ext cx="66211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/>
              <a:t>Si esporta</a:t>
            </a:r>
            <a:endParaRPr lang="it-IT" sz="700" dirty="0"/>
          </a:p>
        </p:txBody>
      </p:sp>
      <p:sp>
        <p:nvSpPr>
          <p:cNvPr id="172" name="CasellaDiTesto 171"/>
          <p:cNvSpPr txBox="1"/>
          <p:nvPr/>
        </p:nvSpPr>
        <p:spPr>
          <a:xfrm>
            <a:off x="4898638" y="950344"/>
            <a:ext cx="66211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/>
              <a:t>Si esporta</a:t>
            </a:r>
            <a:endParaRPr lang="it-IT" sz="700" dirty="0"/>
          </a:p>
        </p:txBody>
      </p:sp>
      <p:sp>
        <p:nvSpPr>
          <p:cNvPr id="173" name="Ovale 172"/>
          <p:cNvSpPr/>
          <p:nvPr/>
        </p:nvSpPr>
        <p:spPr>
          <a:xfrm>
            <a:off x="3108925" y="2135754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2</a:t>
            </a:r>
            <a:endParaRPr lang="it-IT" sz="800" b="1" dirty="0" smtClean="0"/>
          </a:p>
        </p:txBody>
      </p:sp>
      <p:sp>
        <p:nvSpPr>
          <p:cNvPr id="174" name="Ovale 173"/>
          <p:cNvSpPr/>
          <p:nvPr/>
        </p:nvSpPr>
        <p:spPr>
          <a:xfrm>
            <a:off x="3625565" y="2940548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3</a:t>
            </a:r>
            <a:endParaRPr lang="it-IT" sz="800" b="1" dirty="0" smtClean="0"/>
          </a:p>
        </p:txBody>
      </p:sp>
      <p:sp>
        <p:nvSpPr>
          <p:cNvPr id="175" name="Ovale 174"/>
          <p:cNvSpPr/>
          <p:nvPr/>
        </p:nvSpPr>
        <p:spPr>
          <a:xfrm>
            <a:off x="5890123" y="3726246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4</a:t>
            </a:r>
            <a:endParaRPr lang="it-IT" sz="800" b="1" dirty="0" smtClean="0"/>
          </a:p>
        </p:txBody>
      </p:sp>
      <p:cxnSp>
        <p:nvCxnSpPr>
          <p:cNvPr id="183" name="Connettore 4 182"/>
          <p:cNvCxnSpPr>
            <a:stCxn id="153" idx="3"/>
            <a:endCxn id="118" idx="0"/>
          </p:cNvCxnSpPr>
          <p:nvPr/>
        </p:nvCxnSpPr>
        <p:spPr>
          <a:xfrm>
            <a:off x="7637697" y="4470239"/>
            <a:ext cx="539349" cy="82643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6" name="Connettore 2 185"/>
          <p:cNvCxnSpPr>
            <a:stCxn id="115" idx="3"/>
            <a:endCxn id="153" idx="1"/>
          </p:cNvCxnSpPr>
          <p:nvPr/>
        </p:nvCxnSpPr>
        <p:spPr>
          <a:xfrm flipV="1">
            <a:off x="5246851" y="4470239"/>
            <a:ext cx="1680850" cy="3066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9" name="CasellaDiTesto 188"/>
          <p:cNvSpPr txBox="1"/>
          <p:nvPr/>
        </p:nvSpPr>
        <p:spPr>
          <a:xfrm>
            <a:off x="8448867" y="5023702"/>
            <a:ext cx="66211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/>
              <a:t>Via PEC</a:t>
            </a:r>
            <a:endParaRPr lang="it-IT" sz="700" dirty="0"/>
          </a:p>
        </p:txBody>
      </p:sp>
      <p:sp>
        <p:nvSpPr>
          <p:cNvPr id="203" name="CasellaDiTesto 202"/>
          <p:cNvSpPr txBox="1"/>
          <p:nvPr/>
        </p:nvSpPr>
        <p:spPr>
          <a:xfrm>
            <a:off x="3665293" y="4196546"/>
            <a:ext cx="93119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/>
              <a:t>Dopo aver fatturato</a:t>
            </a:r>
          </a:p>
          <a:p>
            <a:pPr algn="ctr"/>
            <a:r>
              <a:rPr lang="it-IT" sz="700" dirty="0"/>
              <a:t>s</a:t>
            </a:r>
            <a:r>
              <a:rPr lang="it-IT" sz="700" dirty="0" smtClean="0"/>
              <a:t>i estrae </a:t>
            </a:r>
            <a:endParaRPr lang="it-IT" sz="700" dirty="0"/>
          </a:p>
        </p:txBody>
      </p:sp>
      <p:sp>
        <p:nvSpPr>
          <p:cNvPr id="204" name="Ovale 203"/>
          <p:cNvSpPr/>
          <p:nvPr/>
        </p:nvSpPr>
        <p:spPr>
          <a:xfrm>
            <a:off x="3377286" y="4321680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/>
              <a:t>5</a:t>
            </a:r>
            <a:endParaRPr lang="it-IT" sz="800" b="1" dirty="0" smtClean="0"/>
          </a:p>
        </p:txBody>
      </p:sp>
      <p:sp>
        <p:nvSpPr>
          <p:cNvPr id="205" name="CasellaDiTesto 204"/>
          <p:cNvSpPr txBox="1"/>
          <p:nvPr/>
        </p:nvSpPr>
        <p:spPr>
          <a:xfrm>
            <a:off x="402833" y="5115952"/>
            <a:ext cx="268834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900" dirty="0" smtClean="0">
                <a:solidFill>
                  <a:srgbClr val="000000"/>
                </a:solidFill>
              </a:rPr>
              <a:t>Per le vendite che non prevedono l’emissione delle bolle si procede alla fatturazione manuale direttamente in OSRA, selezionando il registro IVA secondo la tipologia di attività, cioè istituzionale </a:t>
            </a:r>
            <a:r>
              <a:rPr lang="it-IT" sz="900" smtClean="0">
                <a:solidFill>
                  <a:srgbClr val="000000"/>
                </a:solidFill>
              </a:rPr>
              <a:t>o commerciale.</a:t>
            </a:r>
            <a:endParaRPr lang="it-IT" sz="900" dirty="0" smtClean="0">
              <a:solidFill>
                <a:srgbClr val="000000"/>
              </a:solidFill>
            </a:endParaRPr>
          </a:p>
        </p:txBody>
      </p:sp>
      <p:sp>
        <p:nvSpPr>
          <p:cNvPr id="208" name="CasellaDiTesto 207"/>
          <p:cNvSpPr txBox="1"/>
          <p:nvPr/>
        </p:nvSpPr>
        <p:spPr>
          <a:xfrm>
            <a:off x="3652261" y="5317428"/>
            <a:ext cx="14254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00" dirty="0" smtClean="0"/>
              <a:t>Se vendite che non prevedono l’emissione delle bolle</a:t>
            </a:r>
            <a:endParaRPr lang="it-IT" sz="700" dirty="0"/>
          </a:p>
        </p:txBody>
      </p:sp>
      <p:sp>
        <p:nvSpPr>
          <p:cNvPr id="209" name="Processo 208"/>
          <p:cNvSpPr/>
          <p:nvPr/>
        </p:nvSpPr>
        <p:spPr>
          <a:xfrm>
            <a:off x="4927454" y="5871108"/>
            <a:ext cx="885467" cy="302724"/>
          </a:xfrm>
          <a:prstGeom prst="flowChart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dirty="0" smtClean="0"/>
              <a:t>FATTURAZIONE MANUALE</a:t>
            </a:r>
            <a:endParaRPr lang="it-IT" sz="800" dirty="0"/>
          </a:p>
        </p:txBody>
      </p:sp>
      <p:sp>
        <p:nvSpPr>
          <p:cNvPr id="210" name="Ovale 209"/>
          <p:cNvSpPr/>
          <p:nvPr/>
        </p:nvSpPr>
        <p:spPr>
          <a:xfrm>
            <a:off x="3326128" y="5413694"/>
            <a:ext cx="384499" cy="353525"/>
          </a:xfrm>
          <a:prstGeom prst="ellips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800" b="1" dirty="0" smtClean="0"/>
          </a:p>
        </p:txBody>
      </p:sp>
      <p:cxnSp>
        <p:nvCxnSpPr>
          <p:cNvPr id="211" name="Connettore 2 210"/>
          <p:cNvCxnSpPr>
            <a:stCxn id="210" idx="6"/>
            <a:endCxn id="136" idx="2"/>
          </p:cNvCxnSpPr>
          <p:nvPr/>
        </p:nvCxnSpPr>
        <p:spPr>
          <a:xfrm>
            <a:off x="3710627" y="5590457"/>
            <a:ext cx="1443240" cy="3721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9" name="Ovale 218"/>
          <p:cNvSpPr/>
          <p:nvPr/>
        </p:nvSpPr>
        <p:spPr>
          <a:xfrm>
            <a:off x="3109248" y="5175160"/>
            <a:ext cx="285178" cy="296794"/>
          </a:xfrm>
          <a:prstGeom prst="ellipse">
            <a:avLst/>
          </a:prstGeom>
          <a:ln w="19050" cmpd="sng">
            <a:solidFill>
              <a:schemeClr val="tx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800" b="1" dirty="0" smtClean="0"/>
              <a:t>6</a:t>
            </a:r>
          </a:p>
        </p:txBody>
      </p:sp>
      <p:sp>
        <p:nvSpPr>
          <p:cNvPr id="225" name="Titolo 1"/>
          <p:cNvSpPr>
            <a:spLocks noGrp="1"/>
          </p:cNvSpPr>
          <p:nvPr>
            <p:ph type="ctrTitle"/>
          </p:nvPr>
        </p:nvSpPr>
        <p:spPr>
          <a:xfrm>
            <a:off x="3063901" y="470483"/>
            <a:ext cx="3454401" cy="421795"/>
          </a:xfrm>
        </p:spPr>
        <p:txBody>
          <a:bodyPr>
            <a:normAutofit/>
          </a:bodyPr>
          <a:lstStyle/>
          <a:p>
            <a:r>
              <a:rPr lang="it-IT" sz="1200" b="1" dirty="0" smtClean="0">
                <a:solidFill>
                  <a:srgbClr val="000000"/>
                </a:solidFill>
              </a:rPr>
              <a:t>Ufficio Contabilità</a:t>
            </a:r>
            <a:endParaRPr lang="it-IT" sz="1200" b="1" dirty="0">
              <a:solidFill>
                <a:srgbClr val="000000"/>
              </a:solidFill>
            </a:endParaRPr>
          </a:p>
        </p:txBody>
      </p:sp>
      <p:sp>
        <p:nvSpPr>
          <p:cNvPr id="226" name="Titolo 1"/>
          <p:cNvSpPr txBox="1">
            <a:spLocks/>
          </p:cNvSpPr>
          <p:nvPr/>
        </p:nvSpPr>
        <p:spPr>
          <a:xfrm>
            <a:off x="6507700" y="470483"/>
            <a:ext cx="2806825" cy="4217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1200" b="1" dirty="0" smtClean="0">
                <a:solidFill>
                  <a:srgbClr val="000000"/>
                </a:solidFill>
              </a:rPr>
              <a:t>Banca</a:t>
            </a:r>
            <a:endParaRPr lang="it-IT" sz="1200" b="1" dirty="0">
              <a:solidFill>
                <a:srgbClr val="000000"/>
              </a:solidFill>
            </a:endParaRPr>
          </a:p>
        </p:txBody>
      </p:sp>
      <p:sp>
        <p:nvSpPr>
          <p:cNvPr id="227" name="Text Box 7"/>
          <p:cNvSpPr txBox="1">
            <a:spLocks noChangeArrowheads="1"/>
          </p:cNvSpPr>
          <p:nvPr/>
        </p:nvSpPr>
        <p:spPr bwMode="auto">
          <a:xfrm>
            <a:off x="25400" y="6681685"/>
            <a:ext cx="9404251" cy="2000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700" dirty="0"/>
              <a:t>Elaborato da Soa S.r.l. – Strategie e </a:t>
            </a:r>
            <a:r>
              <a:rPr lang="it-IT" sz="700" dirty="0" smtClean="0"/>
              <a:t>Organizzazione Aziendale                  </a:t>
            </a:r>
            <a:r>
              <a:rPr lang="it-IT" sz="700" b="1" dirty="0" smtClean="0"/>
              <a:t>Anno 2014</a:t>
            </a:r>
            <a:endParaRPr lang="it-IT" sz="700" b="1" dirty="0"/>
          </a:p>
        </p:txBody>
      </p:sp>
      <p:cxnSp>
        <p:nvCxnSpPr>
          <p:cNvPr id="129" name="Connettore 1 128"/>
          <p:cNvCxnSpPr/>
          <p:nvPr/>
        </p:nvCxnSpPr>
        <p:spPr>
          <a:xfrm>
            <a:off x="119600" y="6251331"/>
            <a:ext cx="9188567" cy="0"/>
          </a:xfrm>
          <a:prstGeom prst="line">
            <a:avLst/>
          </a:prstGeom>
          <a:ln w="3175" cmpd="sng"/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54" name="Gruppo 253"/>
          <p:cNvGrpSpPr/>
          <p:nvPr/>
        </p:nvGrpSpPr>
        <p:grpSpPr>
          <a:xfrm>
            <a:off x="165427" y="6441796"/>
            <a:ext cx="8447662" cy="213973"/>
            <a:chOff x="235277" y="6460846"/>
            <a:chExt cx="8447662" cy="213973"/>
          </a:xfrm>
        </p:grpSpPr>
        <p:sp>
          <p:nvSpPr>
            <p:cNvPr id="251" name="Elaborazione predefinita 250"/>
            <p:cNvSpPr/>
            <p:nvPr/>
          </p:nvSpPr>
          <p:spPr>
            <a:xfrm>
              <a:off x="2679765" y="6479199"/>
              <a:ext cx="234950" cy="168095"/>
            </a:xfrm>
            <a:prstGeom prst="flowChartPredefinedProcess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grpSp>
          <p:nvGrpSpPr>
            <p:cNvPr id="252" name="Gruppo 251"/>
            <p:cNvGrpSpPr/>
            <p:nvPr/>
          </p:nvGrpSpPr>
          <p:grpSpPr>
            <a:xfrm>
              <a:off x="235277" y="6460846"/>
              <a:ext cx="8447662" cy="213973"/>
              <a:chOff x="178127" y="6443811"/>
              <a:chExt cx="8447662" cy="218824"/>
            </a:xfrm>
          </p:grpSpPr>
          <p:sp>
            <p:nvSpPr>
              <p:cNvPr id="250" name="CasellaDiTesto 249"/>
              <p:cNvSpPr txBox="1"/>
              <p:nvPr/>
            </p:nvSpPr>
            <p:spPr>
              <a:xfrm>
                <a:off x="2820924" y="6449963"/>
                <a:ext cx="790975" cy="200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700" dirty="0" smtClean="0"/>
                  <a:t>Specificazioni</a:t>
                </a:r>
                <a:endParaRPr lang="it-IT" sz="700" dirty="0"/>
              </a:p>
            </p:txBody>
          </p:sp>
          <p:grpSp>
            <p:nvGrpSpPr>
              <p:cNvPr id="230" name="Gruppo 229"/>
              <p:cNvGrpSpPr/>
              <p:nvPr/>
            </p:nvGrpSpPr>
            <p:grpSpPr>
              <a:xfrm>
                <a:off x="178127" y="6443811"/>
                <a:ext cx="8447662" cy="211958"/>
                <a:chOff x="96300" y="3366185"/>
                <a:chExt cx="8447662" cy="211958"/>
              </a:xfrm>
            </p:grpSpPr>
            <p:sp>
              <p:nvSpPr>
                <p:cNvPr id="232" name="Ovale 231"/>
                <p:cNvSpPr/>
                <p:nvPr/>
              </p:nvSpPr>
              <p:spPr>
                <a:xfrm>
                  <a:off x="4396709" y="3382763"/>
                  <a:ext cx="198558" cy="171907"/>
                </a:xfrm>
                <a:prstGeom prst="ellipse">
                  <a:avLst/>
                </a:prstGeom>
                <a:ln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it-IT" sz="800" b="1" dirty="0" smtClean="0"/>
                </a:p>
              </p:txBody>
            </p:sp>
            <p:grpSp>
              <p:nvGrpSpPr>
                <p:cNvPr id="233" name="Gruppo 232"/>
                <p:cNvGrpSpPr/>
                <p:nvPr/>
              </p:nvGrpSpPr>
              <p:grpSpPr>
                <a:xfrm>
                  <a:off x="96300" y="3366185"/>
                  <a:ext cx="8447662" cy="211958"/>
                  <a:chOff x="96300" y="3366185"/>
                  <a:chExt cx="8447662" cy="211958"/>
                </a:xfrm>
              </p:grpSpPr>
              <p:sp>
                <p:nvSpPr>
                  <p:cNvPr id="234" name="CasellaDiTesto 233"/>
                  <p:cNvSpPr txBox="1"/>
                  <p:nvPr/>
                </p:nvSpPr>
                <p:spPr>
                  <a:xfrm>
                    <a:off x="4563520" y="3371772"/>
                    <a:ext cx="790975" cy="20005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it-IT" sz="700" dirty="0" smtClean="0"/>
                      <a:t>Alternative</a:t>
                    </a:r>
                    <a:endParaRPr lang="it-IT" sz="700" dirty="0"/>
                  </a:p>
                </p:txBody>
              </p:sp>
              <p:grpSp>
                <p:nvGrpSpPr>
                  <p:cNvPr id="235" name="Gruppo 234"/>
                  <p:cNvGrpSpPr/>
                  <p:nvPr/>
                </p:nvGrpSpPr>
                <p:grpSpPr>
                  <a:xfrm>
                    <a:off x="96300" y="3366185"/>
                    <a:ext cx="8447662" cy="211958"/>
                    <a:chOff x="44851" y="6463401"/>
                    <a:chExt cx="8447662" cy="211958"/>
                  </a:xfrm>
                </p:grpSpPr>
                <p:sp>
                  <p:nvSpPr>
                    <p:cNvPr id="236" name="CasellaDiTesto 235"/>
                    <p:cNvSpPr txBox="1"/>
                    <p:nvPr/>
                  </p:nvSpPr>
                  <p:spPr>
                    <a:xfrm>
                      <a:off x="3681286" y="6467363"/>
                      <a:ext cx="545350" cy="200055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it-IT" sz="700" dirty="0" smtClean="0"/>
                        <a:t>Data-base</a:t>
                      </a:r>
                      <a:endParaRPr lang="it-IT" sz="700" dirty="0"/>
                    </a:p>
                  </p:txBody>
                </p:sp>
                <p:grpSp>
                  <p:nvGrpSpPr>
                    <p:cNvPr id="237" name="Gruppo 236"/>
                    <p:cNvGrpSpPr/>
                    <p:nvPr/>
                  </p:nvGrpSpPr>
                  <p:grpSpPr>
                    <a:xfrm>
                      <a:off x="44851" y="6463401"/>
                      <a:ext cx="8447662" cy="211958"/>
                      <a:chOff x="-37699" y="6436327"/>
                      <a:chExt cx="8447662" cy="211958"/>
                    </a:xfrm>
                  </p:grpSpPr>
                  <p:pic>
                    <p:nvPicPr>
                      <p:cNvPr id="238" name="Immagine 237" descr="skd188257sdc.png"/>
                      <p:cNvPicPr>
                        <a:picLocks noChangeAspect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tretch>
                        <a:fillRect/>
                      </a:stretch>
                    </p:blipFill>
                    <p:spPr>
                      <a:xfrm>
                        <a:off x="5112030" y="6446541"/>
                        <a:ext cx="208652" cy="188216"/>
                      </a:xfrm>
                      <a:prstGeom prst="rect">
                        <a:avLst/>
                      </a:prstGeom>
                    </p:spPr>
                  </p:pic>
                  <p:sp>
                    <p:nvSpPr>
                      <p:cNvPr id="239" name="CasellaDiTesto 238"/>
                      <p:cNvSpPr txBox="1"/>
                      <p:nvPr/>
                    </p:nvSpPr>
                    <p:spPr>
                      <a:xfrm>
                        <a:off x="6475842" y="6448230"/>
                        <a:ext cx="790975" cy="20005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it-IT" sz="700" dirty="0" smtClean="0"/>
                          <a:t>Trasmissione</a:t>
                        </a:r>
                        <a:endParaRPr lang="it-IT" sz="700" dirty="0"/>
                      </a:p>
                    </p:txBody>
                  </p:sp>
                  <p:sp>
                    <p:nvSpPr>
                      <p:cNvPr id="240" name="CasellaDiTesto 239"/>
                      <p:cNvSpPr txBox="1"/>
                      <p:nvPr/>
                    </p:nvSpPr>
                    <p:spPr>
                      <a:xfrm>
                        <a:off x="1683781" y="6441880"/>
                        <a:ext cx="790975" cy="20005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it-IT" sz="700" dirty="0" smtClean="0"/>
                          <a:t>Documenti</a:t>
                        </a:r>
                        <a:endParaRPr lang="it-IT" sz="700" dirty="0"/>
                      </a:p>
                    </p:txBody>
                  </p:sp>
                  <p:sp>
                    <p:nvSpPr>
                      <p:cNvPr id="241" name="CasellaDiTesto 240"/>
                      <p:cNvSpPr txBox="1"/>
                      <p:nvPr/>
                    </p:nvSpPr>
                    <p:spPr>
                      <a:xfrm>
                        <a:off x="-37699" y="6437114"/>
                        <a:ext cx="650435" cy="20005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it-IT" sz="700" b="1" dirty="0" smtClean="0"/>
                          <a:t>LEGENDA:</a:t>
                        </a:r>
                      </a:p>
                    </p:txBody>
                  </p:sp>
                  <p:sp>
                    <p:nvSpPr>
                      <p:cNvPr id="242" name="Processo 241"/>
                      <p:cNvSpPr/>
                      <p:nvPr/>
                    </p:nvSpPr>
                    <p:spPr>
                      <a:xfrm>
                        <a:off x="638352" y="6448229"/>
                        <a:ext cx="215154" cy="172823"/>
                      </a:xfrm>
                      <a:prstGeom prst="flowChartProcess">
                        <a:avLst/>
                      </a:prstGeom>
                    </p:spPr>
                    <p:style>
                      <a:lnRef idx="1">
                        <a:schemeClr val="accent3"/>
                      </a:lnRef>
                      <a:fillRef idx="2">
                        <a:schemeClr val="accent3"/>
                      </a:fillRef>
                      <a:effectRef idx="1">
                        <a:schemeClr val="accent3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endParaRPr lang="it-IT" sz="800" dirty="0" smtClean="0"/>
                      </a:p>
                    </p:txBody>
                  </p:sp>
                  <p:sp>
                    <p:nvSpPr>
                      <p:cNvPr id="243" name="CasellaDiTesto 242"/>
                      <p:cNvSpPr txBox="1"/>
                      <p:nvPr/>
                    </p:nvSpPr>
                    <p:spPr>
                      <a:xfrm>
                        <a:off x="819179" y="6445914"/>
                        <a:ext cx="609965" cy="20005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it-IT" sz="700" dirty="0" smtClean="0"/>
                          <a:t>Azioni</a:t>
                        </a:r>
                        <a:endParaRPr lang="it-IT" sz="700" dirty="0"/>
                      </a:p>
                    </p:txBody>
                  </p:sp>
                  <p:sp>
                    <p:nvSpPr>
                      <p:cNvPr id="244" name="Documento multiplo 243"/>
                      <p:cNvSpPr/>
                      <p:nvPr/>
                    </p:nvSpPr>
                    <p:spPr>
                      <a:xfrm>
                        <a:off x="1429144" y="6455096"/>
                        <a:ext cx="283382" cy="182073"/>
                      </a:xfrm>
                      <a:prstGeom prst="flowChartMultidocument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2">
                        <a:schemeClr val="accent1"/>
                      </a:fillRef>
                      <a:effectRef idx="1">
                        <a:schemeClr val="accent1"/>
                      </a:effectRef>
                      <a:fontRef idx="minor">
                        <a:schemeClr val="dk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 sz="800" dirty="0"/>
                      </a:p>
                    </p:txBody>
                  </p:sp>
                  <p:sp>
                    <p:nvSpPr>
                      <p:cNvPr id="245" name="CasellaDiTesto 244"/>
                      <p:cNvSpPr txBox="1"/>
                      <p:nvPr/>
                    </p:nvSpPr>
                    <p:spPr>
                      <a:xfrm>
                        <a:off x="5246712" y="6436327"/>
                        <a:ext cx="1113022" cy="20005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it-IT" sz="700" dirty="0" smtClean="0"/>
                          <a:t>Procedura informatica</a:t>
                        </a:r>
                        <a:endParaRPr lang="it-IT" sz="700" dirty="0"/>
                      </a:p>
                    </p:txBody>
                  </p:sp>
                  <p:cxnSp>
                    <p:nvCxnSpPr>
                      <p:cNvPr id="246" name="Connettore 1 245"/>
                      <p:cNvCxnSpPr/>
                      <p:nvPr/>
                    </p:nvCxnSpPr>
                    <p:spPr>
                      <a:xfrm>
                        <a:off x="7256872" y="6554874"/>
                        <a:ext cx="149025" cy="0"/>
                      </a:xfrm>
                      <a:prstGeom prst="line">
                        <a:avLst/>
                      </a:prstGeom>
                      <a:ln w="9525" cmpd="sng">
                        <a:prstDash val="sysDash"/>
                      </a:ln>
                      <a:effectLst/>
                    </p:spPr>
                    <p:style>
                      <a:lnRef idx="2">
                        <a:schemeClr val="dk1"/>
                      </a:lnRef>
                      <a:fillRef idx="0">
                        <a:schemeClr val="dk1"/>
                      </a:fillRef>
                      <a:effectRef idx="1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247" name="Connettore 1 246"/>
                      <p:cNvCxnSpPr/>
                      <p:nvPr/>
                    </p:nvCxnSpPr>
                    <p:spPr>
                      <a:xfrm>
                        <a:off x="6367931" y="6554874"/>
                        <a:ext cx="155536" cy="0"/>
                      </a:xfrm>
                      <a:prstGeom prst="line">
                        <a:avLst/>
                      </a:prstGeom>
                      <a:ln w="9525" cmpd="sng"/>
                      <a:effectLst/>
                    </p:spPr>
                    <p:style>
                      <a:lnRef idx="2">
                        <a:schemeClr val="dk1"/>
                      </a:lnRef>
                      <a:fillRef idx="0">
                        <a:schemeClr val="dk1"/>
                      </a:fillRef>
                      <a:effectRef idx="1">
                        <a:schemeClr val="dk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248" name="CasellaDiTesto 247"/>
                      <p:cNvSpPr txBox="1"/>
                      <p:nvPr/>
                    </p:nvSpPr>
                    <p:spPr>
                      <a:xfrm>
                        <a:off x="7351669" y="6439922"/>
                        <a:ext cx="1058294" cy="200055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square" rtlCol="0">
                        <a:spAutoFit/>
                      </a:bodyPr>
                      <a:lstStyle/>
                      <a:p>
                        <a:r>
                          <a:rPr lang="it-IT" sz="700" dirty="0" smtClean="0"/>
                          <a:t>Elaborazione/Sequenza</a:t>
                        </a:r>
                        <a:endParaRPr lang="it-IT" sz="700" dirty="0"/>
                      </a:p>
                    </p:txBody>
                  </p:sp>
                </p:grpSp>
              </p:grpSp>
            </p:grpSp>
          </p:grpSp>
          <p:sp>
            <p:nvSpPr>
              <p:cNvPr id="249" name="Disco magnetico 248"/>
              <p:cNvSpPr/>
              <p:nvPr/>
            </p:nvSpPr>
            <p:spPr>
              <a:xfrm>
                <a:off x="3643939" y="6459405"/>
                <a:ext cx="214243" cy="203230"/>
              </a:xfrm>
              <a:prstGeom prst="flowChartMagneticDisk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it-IT" sz="800" dirty="0"/>
              </a:p>
            </p:txBody>
          </p:sp>
        </p:grpSp>
      </p:grpSp>
      <p:sp>
        <p:nvSpPr>
          <p:cNvPr id="2" name="CasellaDiTesto 1"/>
          <p:cNvSpPr txBox="1"/>
          <p:nvPr/>
        </p:nvSpPr>
        <p:spPr>
          <a:xfrm>
            <a:off x="8204200" y="625475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/>
          </a:p>
        </p:txBody>
      </p:sp>
      <p:sp>
        <p:nvSpPr>
          <p:cNvPr id="130" name="Disco magnetico 129"/>
          <p:cNvSpPr/>
          <p:nvPr/>
        </p:nvSpPr>
        <p:spPr>
          <a:xfrm>
            <a:off x="4534756" y="1554416"/>
            <a:ext cx="419895" cy="353525"/>
          </a:xfrm>
          <a:prstGeom prst="flowChartMagneticDisk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700" dirty="0" smtClean="0"/>
              <a:t>OSRA</a:t>
            </a:r>
          </a:p>
          <a:p>
            <a:pPr algn="ctr"/>
            <a:r>
              <a:rPr lang="it-IT" sz="700" dirty="0" smtClean="0"/>
              <a:t>Contabile</a:t>
            </a:r>
            <a:endParaRPr lang="it-IT" sz="700" dirty="0"/>
          </a:p>
        </p:txBody>
      </p:sp>
      <p:sp>
        <p:nvSpPr>
          <p:cNvPr id="136" name="Disco magnetico 135"/>
          <p:cNvSpPr/>
          <p:nvPr/>
        </p:nvSpPr>
        <p:spPr>
          <a:xfrm>
            <a:off x="5153867" y="5417415"/>
            <a:ext cx="419895" cy="353525"/>
          </a:xfrm>
          <a:prstGeom prst="flowChartMagneticDisk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700" dirty="0" smtClean="0"/>
              <a:t>OSRA</a:t>
            </a:r>
          </a:p>
          <a:p>
            <a:pPr algn="ctr"/>
            <a:r>
              <a:rPr lang="it-IT" sz="700" dirty="0" smtClean="0"/>
              <a:t>Contabile</a:t>
            </a:r>
            <a:endParaRPr lang="it-IT" sz="700" dirty="0"/>
          </a:p>
        </p:txBody>
      </p:sp>
      <p:sp>
        <p:nvSpPr>
          <p:cNvPr id="133" name="Disco magnetico 132"/>
          <p:cNvSpPr/>
          <p:nvPr/>
        </p:nvSpPr>
        <p:spPr>
          <a:xfrm>
            <a:off x="3540170" y="3683816"/>
            <a:ext cx="419895" cy="353525"/>
          </a:xfrm>
          <a:prstGeom prst="flowChartMagneticDisk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700" dirty="0" smtClean="0"/>
              <a:t>OSRA</a:t>
            </a:r>
          </a:p>
          <a:p>
            <a:pPr algn="ctr"/>
            <a:r>
              <a:rPr lang="it-IT" sz="700" dirty="0" smtClean="0"/>
              <a:t>Contabile</a:t>
            </a:r>
            <a:endParaRPr lang="it-IT" sz="700" dirty="0"/>
          </a:p>
        </p:txBody>
      </p:sp>
      <p:cxnSp>
        <p:nvCxnSpPr>
          <p:cNvPr id="135" name="Connettore 1 134"/>
          <p:cNvCxnSpPr>
            <a:stCxn id="133" idx="4"/>
            <a:endCxn id="74" idx="1"/>
          </p:cNvCxnSpPr>
          <p:nvPr/>
        </p:nvCxnSpPr>
        <p:spPr>
          <a:xfrm flipV="1">
            <a:off x="3960065" y="3858316"/>
            <a:ext cx="516507" cy="2263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1" name="Connettore 4 140"/>
          <p:cNvCxnSpPr>
            <a:stCxn id="133" idx="3"/>
            <a:endCxn id="115" idx="1"/>
          </p:cNvCxnSpPr>
          <p:nvPr/>
        </p:nvCxnSpPr>
        <p:spPr>
          <a:xfrm rot="16200000" flipH="1">
            <a:off x="3925504" y="3861954"/>
            <a:ext cx="435964" cy="786737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8" name="Connettore 1 147"/>
          <p:cNvCxnSpPr>
            <a:stCxn id="121" idx="0"/>
            <a:endCxn id="118" idx="2"/>
          </p:cNvCxnSpPr>
          <p:nvPr/>
        </p:nvCxnSpPr>
        <p:spPr>
          <a:xfrm flipH="1" flipV="1">
            <a:off x="8177046" y="4755234"/>
            <a:ext cx="3768" cy="92469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1" name="Connettore 1 130"/>
          <p:cNvCxnSpPr>
            <a:stCxn id="209" idx="0"/>
            <a:endCxn id="136" idx="3"/>
          </p:cNvCxnSpPr>
          <p:nvPr/>
        </p:nvCxnSpPr>
        <p:spPr>
          <a:xfrm flipH="1" flipV="1">
            <a:off x="5363815" y="5770940"/>
            <a:ext cx="6373" cy="100168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4" name="Processo 133"/>
          <p:cNvSpPr/>
          <p:nvPr/>
        </p:nvSpPr>
        <p:spPr>
          <a:xfrm>
            <a:off x="3586405" y="5884626"/>
            <a:ext cx="1197903" cy="268524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it-IT" sz="700" dirty="0" smtClean="0"/>
              <a:t>Selezionando il registro IVA secondo la tipologia di attività</a:t>
            </a:r>
            <a:endParaRPr lang="it-IT" sz="700" dirty="0" smtClean="0"/>
          </a:p>
        </p:txBody>
      </p:sp>
      <p:cxnSp>
        <p:nvCxnSpPr>
          <p:cNvPr id="137" name="Connettore 1 136"/>
          <p:cNvCxnSpPr/>
          <p:nvPr/>
        </p:nvCxnSpPr>
        <p:spPr>
          <a:xfrm flipH="1">
            <a:off x="3609027" y="5885723"/>
            <a:ext cx="2779" cy="267427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8" name="Connettore 1 137"/>
          <p:cNvCxnSpPr/>
          <p:nvPr/>
        </p:nvCxnSpPr>
        <p:spPr>
          <a:xfrm>
            <a:off x="4753554" y="5885723"/>
            <a:ext cx="0" cy="267427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9" name="Connettore 1 138"/>
          <p:cNvCxnSpPr>
            <a:stCxn id="134" idx="3"/>
            <a:endCxn id="209" idx="1"/>
          </p:cNvCxnSpPr>
          <p:nvPr/>
        </p:nvCxnSpPr>
        <p:spPr>
          <a:xfrm>
            <a:off x="4784308" y="6018888"/>
            <a:ext cx="143146" cy="3582"/>
          </a:xfrm>
          <a:prstGeom prst="line">
            <a:avLst/>
          </a:prstGeom>
          <a:ln w="9525" cmpd="sng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4 141"/>
          <p:cNvCxnSpPr>
            <a:endCxn id="210" idx="0"/>
          </p:cNvCxnSpPr>
          <p:nvPr/>
        </p:nvCxnSpPr>
        <p:spPr>
          <a:xfrm rot="10800000" flipV="1">
            <a:off x="3518378" y="5289550"/>
            <a:ext cx="5549144" cy="124144"/>
          </a:xfrm>
          <a:prstGeom prst="bentConnector2">
            <a:avLst/>
          </a:prstGeom>
          <a:ln w="9525">
            <a:solidFill>
              <a:schemeClr val="tx1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3666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762</TotalTime>
  <Words>339</Words>
  <Application>Microsoft Macintosh PowerPoint</Application>
  <PresentationFormat>Personalizzato</PresentationFormat>
  <Paragraphs>70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Ufficio Contabilità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Martina Oppedisano</dc:creator>
  <cp:lastModifiedBy>Martina Oppedisano</cp:lastModifiedBy>
  <cp:revision>34</cp:revision>
  <dcterms:created xsi:type="dcterms:W3CDTF">2014-04-11T17:04:42Z</dcterms:created>
  <dcterms:modified xsi:type="dcterms:W3CDTF">2014-11-30T14:22:28Z</dcterms:modified>
</cp:coreProperties>
</file>