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399588" cy="683895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80" y="-120"/>
      </p:cViewPr>
      <p:guideLst>
        <p:guide orient="horz" pos="2154"/>
        <p:guide pos="29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DA3CC-A713-F24B-BC69-F21C4DA82BD3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685800"/>
            <a:ext cx="4711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F089F-F23C-3F4C-A0F5-59B80E8D761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92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/>
              <a:buNone/>
            </a:pPr>
            <a:r>
              <a:rPr lang="it-IT" sz="1200" dirty="0" smtClean="0"/>
              <a:t>	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F089F-F23C-3F4C-A0F5-59B80E8D761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021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969" y="2124507"/>
            <a:ext cx="7989650" cy="146594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9938" y="3875405"/>
            <a:ext cx="6579712" cy="17477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85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19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5631" y="273875"/>
            <a:ext cx="2173655" cy="581785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3034" y="273875"/>
            <a:ext cx="6365937" cy="5817856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04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38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503" y="4394659"/>
            <a:ext cx="7989650" cy="1358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2503" y="2898639"/>
            <a:ext cx="7989650" cy="1496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58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3034" y="1591006"/>
            <a:ext cx="4268980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08674" y="1591006"/>
            <a:ext cx="4270612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39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79" y="1530849"/>
            <a:ext cx="4153117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9979" y="2168834"/>
            <a:ext cx="4153117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4861" y="1530849"/>
            <a:ext cx="4154748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74861" y="2168834"/>
            <a:ext cx="4154748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616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10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07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2292"/>
            <a:ext cx="3092400" cy="1158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74978" y="272292"/>
            <a:ext cx="5254631" cy="5836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9980" y="1431114"/>
            <a:ext cx="3092400" cy="467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768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385" y="4787265"/>
            <a:ext cx="5639753" cy="5651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42385" y="611073"/>
            <a:ext cx="5639753" cy="4103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42385" y="5352429"/>
            <a:ext cx="5639753" cy="802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555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0" y="1595755"/>
            <a:ext cx="8459629" cy="451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69980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9C1C-6047-2B4A-8B85-9EBCFFC8A242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11526" y="6338694"/>
            <a:ext cx="2976536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736372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5E173-D775-0141-BD6C-B1957519E65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44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119600" y="465215"/>
            <a:ext cx="2" cy="601809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H="1">
            <a:off x="9308168" y="470482"/>
            <a:ext cx="6350" cy="601283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" name="Immagine 10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91405" y="991104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L’Ufficio Contabilità ogni anno, ad ottobre, richiede la programmazione degli acquisti all’Ufficio Acquisti </a:t>
            </a:r>
            <a:r>
              <a:rPr lang="it-IT" sz="900" dirty="0" smtClean="0"/>
              <a:t>Economato che, </a:t>
            </a:r>
            <a:r>
              <a:rPr lang="it-IT" sz="900" dirty="0" smtClean="0"/>
              <a:t>a sua volta, per la parte di competenza, la trasmette all’’Ufficio Ambiente Patrimonio.</a:t>
            </a:r>
          </a:p>
        </p:txBody>
      </p:sp>
      <p:cxnSp>
        <p:nvCxnSpPr>
          <p:cNvPr id="13" name="Connettore 1 12"/>
          <p:cNvCxnSpPr/>
          <p:nvPr/>
        </p:nvCxnSpPr>
        <p:spPr>
          <a:xfrm>
            <a:off x="3053300" y="473682"/>
            <a:ext cx="0" cy="600963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5217600" y="473682"/>
            <a:ext cx="10648" cy="600963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7345900" y="470482"/>
            <a:ext cx="18375" cy="601283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vale 16"/>
          <p:cNvSpPr/>
          <p:nvPr/>
        </p:nvSpPr>
        <p:spPr>
          <a:xfrm>
            <a:off x="164398" y="183175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19" name="CasellaDiTesto 18"/>
          <p:cNvSpPr txBox="1"/>
          <p:nvPr/>
        </p:nvSpPr>
        <p:spPr>
          <a:xfrm>
            <a:off x="391405" y="1867741"/>
            <a:ext cx="26883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L’Ufficio Acquisti Economato, ricevuta tale richiesta, redige un documento </a:t>
            </a:r>
            <a:r>
              <a:rPr lang="it-IT" sz="900" dirty="0" err="1" smtClean="0"/>
              <a:t>excel</a:t>
            </a:r>
            <a:r>
              <a:rPr lang="it-IT" sz="900" dirty="0" smtClean="0"/>
              <a:t> che contiene le spese previste per l’economato e il magazzino, per la manutenzione ordinaria e straordinaria della sede centrale, e per il piano editoriale. </a:t>
            </a:r>
            <a:r>
              <a:rPr lang="it-IT" sz="900" dirty="0"/>
              <a:t>P</a:t>
            </a:r>
            <a:r>
              <a:rPr lang="it-IT" sz="900" dirty="0" smtClean="0"/>
              <a:t>er far ciò, si basa sui dati dell’anno precedente, sui preventivi delle ditte fornitrici e sui prezziari della Camera di Commercio, conducendo ricerche desk. Quindi il documento viene trasmesso all’Ufficio Contabilità entro il 31 ottobre.</a:t>
            </a:r>
          </a:p>
        </p:txBody>
      </p:sp>
      <p:sp>
        <p:nvSpPr>
          <p:cNvPr id="20" name="Ovale 19"/>
          <p:cNvSpPr/>
          <p:nvPr/>
        </p:nvSpPr>
        <p:spPr>
          <a:xfrm>
            <a:off x="164398" y="340130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391405" y="3436464"/>
            <a:ext cx="268834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Contestualmente, anche l’Ufficio Ambiente e Patrimonio</a:t>
            </a:r>
            <a:r>
              <a:rPr lang="it-IT" sz="900" dirty="0"/>
              <a:t> </a:t>
            </a:r>
            <a:r>
              <a:rPr lang="it-IT" sz="900" dirty="0" smtClean="0"/>
              <a:t>redige un documento </a:t>
            </a:r>
            <a:r>
              <a:rPr lang="it-IT" sz="900" dirty="0" err="1" smtClean="0"/>
              <a:t>excel</a:t>
            </a:r>
            <a:r>
              <a:rPr lang="it-IT" sz="900" dirty="0" smtClean="0"/>
              <a:t>, contenente la sintesi e la stima degli interventi di manutenzione ordinaria e straordinaria previsti per tutti gli immobili di proprietà dell’Ente, escluso l’immobile di via Petrella. </a:t>
            </a:r>
            <a:r>
              <a:rPr lang="it-IT" sz="900" dirty="0"/>
              <a:t>P</a:t>
            </a:r>
            <a:r>
              <a:rPr lang="it-IT" sz="900" dirty="0" smtClean="0"/>
              <a:t>er far ciò, si basa sui dati storici, su adeguamenti normativi, su un monitoraggio diretto laddove possibile e sulle richieste provenienti dalle sezioni o dai gestori delle proprietà. Quindi il documento viene trasmesso all’Ufficio Contabilità </a:t>
            </a:r>
            <a:r>
              <a:rPr lang="it-IT" sz="900" dirty="0" smtClean="0">
                <a:solidFill>
                  <a:srgbClr val="000000"/>
                </a:solidFill>
              </a:rPr>
              <a:t>entro il 31 ottobre.</a:t>
            </a:r>
          </a:p>
        </p:txBody>
      </p:sp>
      <p:sp>
        <p:nvSpPr>
          <p:cNvPr id="22" name="Ovale 21"/>
          <p:cNvSpPr/>
          <p:nvPr/>
        </p:nvSpPr>
        <p:spPr>
          <a:xfrm>
            <a:off x="164398" y="511796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23" name="CasellaDiTesto 22"/>
          <p:cNvSpPr txBox="1"/>
          <p:nvPr/>
        </p:nvSpPr>
        <p:spPr>
          <a:xfrm>
            <a:off x="391405" y="6015281"/>
            <a:ext cx="26883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/>
              <a:t>L</a:t>
            </a:r>
            <a:r>
              <a:rPr lang="it-IT" sz="900" dirty="0" smtClean="0"/>
              <a:t>’Ufficio Contabilità</a:t>
            </a:r>
            <a:r>
              <a:rPr lang="it-IT" sz="900" dirty="0"/>
              <a:t> </a:t>
            </a:r>
            <a:r>
              <a:rPr lang="it-IT" sz="900" dirty="0" smtClean="0"/>
              <a:t>inserisce tutti i documenti ricevuti a budget al fine di verificarne la copertura finanziaria.</a:t>
            </a:r>
          </a:p>
        </p:txBody>
      </p:sp>
      <p:cxnSp>
        <p:nvCxnSpPr>
          <p:cNvPr id="24" name="Connettore 1 23"/>
          <p:cNvCxnSpPr/>
          <p:nvPr/>
        </p:nvCxnSpPr>
        <p:spPr>
          <a:xfrm>
            <a:off x="119601" y="648331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itolo 1"/>
          <p:cNvSpPr txBox="1">
            <a:spLocks/>
          </p:cNvSpPr>
          <p:nvPr/>
        </p:nvSpPr>
        <p:spPr>
          <a:xfrm>
            <a:off x="1" y="-25593"/>
            <a:ext cx="8961238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smtClean="0">
                <a:solidFill>
                  <a:srgbClr val="000000"/>
                </a:solidFill>
              </a:rPr>
              <a:t>Scheda 01. </a:t>
            </a:r>
            <a:r>
              <a:rPr lang="it-IT" sz="1400" b="1" dirty="0" smtClean="0">
                <a:solidFill>
                  <a:srgbClr val="000000"/>
                </a:solidFill>
              </a:rPr>
              <a:t>PROCESSO “PROGRAMMAZIONE ACQUISTI”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34" name="Titolo 1"/>
          <p:cNvSpPr txBox="1">
            <a:spLocks/>
          </p:cNvSpPr>
          <p:nvPr/>
        </p:nvSpPr>
        <p:spPr>
          <a:xfrm>
            <a:off x="5217600" y="483151"/>
            <a:ext cx="2128300" cy="434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Acquisti Economato 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35" name="Titolo 1"/>
          <p:cNvSpPr txBox="1">
            <a:spLocks/>
          </p:cNvSpPr>
          <p:nvPr/>
        </p:nvSpPr>
        <p:spPr>
          <a:xfrm>
            <a:off x="7311361" y="483151"/>
            <a:ext cx="2037427" cy="431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Ambiente Patrimonio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36" name="Processo 35"/>
          <p:cNvSpPr/>
          <p:nvPr/>
        </p:nvSpPr>
        <p:spPr>
          <a:xfrm>
            <a:off x="3308350" y="1090085"/>
            <a:ext cx="1060449" cy="36543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RICHIESTA PROGRAMMAZIONE ACQUISTI</a:t>
            </a:r>
            <a:endParaRPr lang="it-IT" sz="800" dirty="0"/>
          </a:p>
        </p:txBody>
      </p:sp>
      <p:sp>
        <p:nvSpPr>
          <p:cNvPr id="37" name="Processo 36"/>
          <p:cNvSpPr/>
          <p:nvPr/>
        </p:nvSpPr>
        <p:spPr>
          <a:xfrm>
            <a:off x="5772150" y="1463452"/>
            <a:ext cx="1061757" cy="36543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RICHIESTA PROGRAMMAZIONE ACQUISTI</a:t>
            </a:r>
            <a:endParaRPr lang="it-IT" sz="800" dirty="0"/>
          </a:p>
        </p:txBody>
      </p:sp>
      <p:sp>
        <p:nvSpPr>
          <p:cNvPr id="46" name="Documento 45"/>
          <p:cNvSpPr/>
          <p:nvPr/>
        </p:nvSpPr>
        <p:spPr>
          <a:xfrm>
            <a:off x="5949950" y="2194725"/>
            <a:ext cx="711200" cy="374907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PROGRAM. ACQUISTI</a:t>
            </a:r>
            <a:endParaRPr lang="it-IT" sz="800" dirty="0"/>
          </a:p>
        </p:txBody>
      </p:sp>
      <p:sp>
        <p:nvSpPr>
          <p:cNvPr id="54" name="Processo 53"/>
          <p:cNvSpPr/>
          <p:nvPr/>
        </p:nvSpPr>
        <p:spPr>
          <a:xfrm>
            <a:off x="7689848" y="3149188"/>
            <a:ext cx="1061757" cy="36543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RICHIESTA PROGRAMMAZIONE ACQUISTI</a:t>
            </a:r>
            <a:endParaRPr lang="it-IT" sz="800" dirty="0"/>
          </a:p>
        </p:txBody>
      </p:sp>
      <p:sp>
        <p:nvSpPr>
          <p:cNvPr id="63" name="Documento multiplo 62"/>
          <p:cNvSpPr/>
          <p:nvPr/>
        </p:nvSpPr>
        <p:spPr>
          <a:xfrm>
            <a:off x="3943991" y="5183778"/>
            <a:ext cx="762000" cy="41148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sz="800" dirty="0" smtClean="0"/>
              <a:t>PROGRAM.</a:t>
            </a:r>
          </a:p>
          <a:p>
            <a:pPr algn="ctr"/>
            <a:r>
              <a:rPr lang="it-IT" sz="800" dirty="0" smtClean="0"/>
              <a:t>ACQUISTI</a:t>
            </a:r>
            <a:endParaRPr lang="it-IT" sz="800" dirty="0"/>
          </a:p>
        </p:txBody>
      </p:sp>
      <p:sp>
        <p:nvSpPr>
          <p:cNvPr id="65" name="Documento 64"/>
          <p:cNvSpPr/>
          <p:nvPr/>
        </p:nvSpPr>
        <p:spPr>
          <a:xfrm>
            <a:off x="8131982" y="3874111"/>
            <a:ext cx="688166" cy="350121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PROGRAM. ACQUISTI</a:t>
            </a:r>
            <a:endParaRPr lang="it-IT" sz="800" dirty="0"/>
          </a:p>
        </p:txBody>
      </p:sp>
      <p:sp>
        <p:nvSpPr>
          <p:cNvPr id="66" name="Documento 65"/>
          <p:cNvSpPr/>
          <p:nvPr/>
        </p:nvSpPr>
        <p:spPr>
          <a:xfrm>
            <a:off x="3975098" y="4332421"/>
            <a:ext cx="660401" cy="374907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PROGRAM. ACQUISTI</a:t>
            </a:r>
            <a:endParaRPr lang="it-IT" sz="800" dirty="0"/>
          </a:p>
        </p:txBody>
      </p:sp>
      <p:sp>
        <p:nvSpPr>
          <p:cNvPr id="67" name="Documento 66"/>
          <p:cNvSpPr/>
          <p:nvPr/>
        </p:nvSpPr>
        <p:spPr>
          <a:xfrm>
            <a:off x="4044950" y="4485079"/>
            <a:ext cx="663288" cy="339964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PROGRAM. ACQUISTI</a:t>
            </a:r>
            <a:endParaRPr lang="it-IT" sz="800" dirty="0"/>
          </a:p>
        </p:txBody>
      </p:sp>
      <p:sp>
        <p:nvSpPr>
          <p:cNvPr id="68" name="Processo 67"/>
          <p:cNvSpPr/>
          <p:nvPr/>
        </p:nvSpPr>
        <p:spPr>
          <a:xfrm>
            <a:off x="4361343" y="6097983"/>
            <a:ext cx="824084" cy="353927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08000" tIns="25200" bIns="25200" rtlCol="0" anchor="ctr"/>
          <a:lstStyle/>
          <a:p>
            <a:pPr algn="ctr"/>
            <a:r>
              <a:rPr lang="it-IT" sz="800" dirty="0" smtClean="0"/>
              <a:t>VERIFICA COPERTURA FINANZIARIA</a:t>
            </a:r>
            <a:endParaRPr lang="it-IT" sz="800" dirty="0"/>
          </a:p>
        </p:txBody>
      </p:sp>
      <p:sp>
        <p:nvSpPr>
          <p:cNvPr id="69" name="Documento 68"/>
          <p:cNvSpPr/>
          <p:nvPr/>
        </p:nvSpPr>
        <p:spPr>
          <a:xfrm>
            <a:off x="3764061" y="5788032"/>
            <a:ext cx="584582" cy="331892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BUDGET</a:t>
            </a:r>
            <a:endParaRPr lang="it-IT" sz="800" dirty="0"/>
          </a:p>
        </p:txBody>
      </p:sp>
      <p:sp>
        <p:nvSpPr>
          <p:cNvPr id="70" name="CasellaDiTesto 69"/>
          <p:cNvSpPr txBox="1"/>
          <p:nvPr/>
        </p:nvSpPr>
        <p:spPr>
          <a:xfrm>
            <a:off x="2904061" y="5220827"/>
            <a:ext cx="11095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OTCO</a:t>
            </a:r>
            <a:endParaRPr lang="it-IT" sz="700" dirty="0" smtClean="0"/>
          </a:p>
        </p:txBody>
      </p:sp>
      <p:cxnSp>
        <p:nvCxnSpPr>
          <p:cNvPr id="71" name="Connettore 1 70"/>
          <p:cNvCxnSpPr/>
          <p:nvPr/>
        </p:nvCxnSpPr>
        <p:spPr>
          <a:xfrm flipH="1">
            <a:off x="3053300" y="5389518"/>
            <a:ext cx="839952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Connettore 1 71"/>
          <p:cNvCxnSpPr/>
          <p:nvPr/>
        </p:nvCxnSpPr>
        <p:spPr>
          <a:xfrm flipV="1">
            <a:off x="3893252" y="5208543"/>
            <a:ext cx="0" cy="393646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Documento multiplo 77"/>
          <p:cNvSpPr/>
          <p:nvPr/>
        </p:nvSpPr>
        <p:spPr>
          <a:xfrm>
            <a:off x="6216650" y="5183778"/>
            <a:ext cx="762000" cy="41148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sz="800" dirty="0" smtClean="0"/>
              <a:t>PROGRAM.</a:t>
            </a:r>
          </a:p>
          <a:p>
            <a:pPr algn="ctr"/>
            <a:r>
              <a:rPr lang="it-IT" sz="800" dirty="0" smtClean="0"/>
              <a:t>ACQUISTI</a:t>
            </a:r>
            <a:endParaRPr lang="it-IT" sz="800" dirty="0"/>
          </a:p>
        </p:txBody>
      </p:sp>
      <p:cxnSp>
        <p:nvCxnSpPr>
          <p:cNvPr id="80" name="Connettore 1 79"/>
          <p:cNvCxnSpPr/>
          <p:nvPr/>
        </p:nvCxnSpPr>
        <p:spPr>
          <a:xfrm flipH="1">
            <a:off x="5218872" y="5389518"/>
            <a:ext cx="931412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Connettore 1 80"/>
          <p:cNvCxnSpPr/>
          <p:nvPr/>
        </p:nvCxnSpPr>
        <p:spPr>
          <a:xfrm flipV="1">
            <a:off x="6150284" y="5227593"/>
            <a:ext cx="0" cy="393646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Connettore 4 82"/>
          <p:cNvCxnSpPr>
            <a:stCxn id="37" idx="2"/>
            <a:endCxn id="95" idx="0"/>
          </p:cNvCxnSpPr>
          <p:nvPr/>
        </p:nvCxnSpPr>
        <p:spPr>
          <a:xfrm rot="16200000" flipH="1">
            <a:off x="6264140" y="1867770"/>
            <a:ext cx="80986" cy="3209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4 88"/>
          <p:cNvCxnSpPr>
            <a:stCxn id="65" idx="0"/>
            <a:endCxn id="101" idx="2"/>
          </p:cNvCxnSpPr>
          <p:nvPr/>
        </p:nvCxnSpPr>
        <p:spPr>
          <a:xfrm rot="5400000" flipH="1" flipV="1">
            <a:off x="8635381" y="3531823"/>
            <a:ext cx="182972" cy="501605"/>
          </a:xfrm>
          <a:prstGeom prst="bentConnector3">
            <a:avLst>
              <a:gd name="adj1" fmla="val 67352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4 91"/>
          <p:cNvCxnSpPr>
            <a:endCxn id="54" idx="3"/>
          </p:cNvCxnSpPr>
          <p:nvPr/>
        </p:nvCxnSpPr>
        <p:spPr>
          <a:xfrm rot="16200000" flipV="1">
            <a:off x="8735396" y="3348112"/>
            <a:ext cx="258484" cy="226065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CasellaDiTesto 97"/>
          <p:cNvSpPr txBox="1"/>
          <p:nvPr/>
        </p:nvSpPr>
        <p:spPr>
          <a:xfrm>
            <a:off x="7912906" y="4236406"/>
            <a:ext cx="62068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C</a:t>
            </a:r>
            <a:r>
              <a:rPr lang="it-IT" sz="700" dirty="0" smtClean="0"/>
              <a:t>ontenente</a:t>
            </a:r>
            <a:endParaRPr lang="it-IT" sz="700" dirty="0"/>
          </a:p>
        </p:txBody>
      </p:sp>
      <p:sp>
        <p:nvSpPr>
          <p:cNvPr id="100" name="CasellaDiTesto 99"/>
          <p:cNvSpPr txBox="1"/>
          <p:nvPr/>
        </p:nvSpPr>
        <p:spPr>
          <a:xfrm>
            <a:off x="5734026" y="2545805"/>
            <a:ext cx="62068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/>
              <a:t>C</a:t>
            </a:r>
            <a:r>
              <a:rPr lang="it-IT" sz="700" dirty="0" smtClean="0"/>
              <a:t>ontenente</a:t>
            </a:r>
            <a:endParaRPr lang="it-IT" sz="700" dirty="0"/>
          </a:p>
        </p:txBody>
      </p:sp>
      <p:cxnSp>
        <p:nvCxnSpPr>
          <p:cNvPr id="106" name="Connettore 4 105"/>
          <p:cNvCxnSpPr>
            <a:stCxn id="46" idx="1"/>
            <a:endCxn id="66" idx="0"/>
          </p:cNvCxnSpPr>
          <p:nvPr/>
        </p:nvCxnSpPr>
        <p:spPr>
          <a:xfrm rot="10800000" flipV="1">
            <a:off x="4305300" y="2382179"/>
            <a:ext cx="1644651" cy="1950242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4 108"/>
          <p:cNvCxnSpPr>
            <a:stCxn id="65" idx="1"/>
            <a:endCxn id="67" idx="3"/>
          </p:cNvCxnSpPr>
          <p:nvPr/>
        </p:nvCxnSpPr>
        <p:spPr>
          <a:xfrm rot="10800000" flipV="1">
            <a:off x="4708238" y="4049171"/>
            <a:ext cx="3423744" cy="605889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4 116"/>
          <p:cNvCxnSpPr>
            <a:stCxn id="112" idx="0"/>
            <a:endCxn id="67" idx="2"/>
          </p:cNvCxnSpPr>
          <p:nvPr/>
        </p:nvCxnSpPr>
        <p:spPr>
          <a:xfrm rot="16200000" flipV="1">
            <a:off x="4196402" y="4982760"/>
            <a:ext cx="1053720" cy="693335"/>
          </a:xfrm>
          <a:prstGeom prst="bentConnector3">
            <a:avLst>
              <a:gd name="adj1" fmla="val 88568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4 120"/>
          <p:cNvCxnSpPr>
            <a:stCxn id="36" idx="3"/>
            <a:endCxn id="37" idx="0"/>
          </p:cNvCxnSpPr>
          <p:nvPr/>
        </p:nvCxnSpPr>
        <p:spPr>
          <a:xfrm>
            <a:off x="4368799" y="1272800"/>
            <a:ext cx="1934230" cy="190652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CasellaDiTesto 146"/>
          <p:cNvSpPr txBox="1"/>
          <p:nvPr/>
        </p:nvSpPr>
        <p:spPr>
          <a:xfrm>
            <a:off x="4341058" y="5783209"/>
            <a:ext cx="5241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Inserite a</a:t>
            </a:r>
            <a:endParaRPr lang="it-IT" sz="700" dirty="0"/>
          </a:p>
        </p:txBody>
      </p:sp>
      <p:sp>
        <p:nvSpPr>
          <p:cNvPr id="189" name="CasellaDiTesto 188"/>
          <p:cNvSpPr txBox="1"/>
          <p:nvPr/>
        </p:nvSpPr>
        <p:spPr>
          <a:xfrm>
            <a:off x="4556629" y="1102115"/>
            <a:ext cx="47540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Via mail</a:t>
            </a:r>
            <a:endParaRPr lang="it-IT" sz="700" dirty="0"/>
          </a:p>
        </p:txBody>
      </p:sp>
      <p:sp>
        <p:nvSpPr>
          <p:cNvPr id="190" name="CasellaDiTesto 189"/>
          <p:cNvSpPr txBox="1"/>
          <p:nvPr/>
        </p:nvSpPr>
        <p:spPr>
          <a:xfrm>
            <a:off x="7491275" y="3878509"/>
            <a:ext cx="47540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Via mail</a:t>
            </a:r>
            <a:endParaRPr lang="it-IT" sz="700" dirty="0"/>
          </a:p>
        </p:txBody>
      </p:sp>
      <p:sp>
        <p:nvSpPr>
          <p:cNvPr id="196" name="CasellaDiTesto 195"/>
          <p:cNvSpPr txBox="1"/>
          <p:nvPr/>
        </p:nvSpPr>
        <p:spPr>
          <a:xfrm>
            <a:off x="5408727" y="2207426"/>
            <a:ext cx="47540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Via mail</a:t>
            </a:r>
            <a:endParaRPr lang="it-IT" sz="700" dirty="0"/>
          </a:p>
        </p:txBody>
      </p:sp>
      <p:grpSp>
        <p:nvGrpSpPr>
          <p:cNvPr id="257" name="Gruppo 256"/>
          <p:cNvGrpSpPr/>
          <p:nvPr/>
        </p:nvGrpSpPr>
        <p:grpSpPr>
          <a:xfrm>
            <a:off x="166061" y="6529272"/>
            <a:ext cx="6824239" cy="211171"/>
            <a:chOff x="44851" y="6464188"/>
            <a:chExt cx="6824239" cy="211171"/>
          </a:xfrm>
        </p:grpSpPr>
        <p:grpSp>
          <p:nvGrpSpPr>
            <p:cNvPr id="256" name="Gruppo 255"/>
            <p:cNvGrpSpPr/>
            <p:nvPr/>
          </p:nvGrpSpPr>
          <p:grpSpPr>
            <a:xfrm>
              <a:off x="44851" y="6464188"/>
              <a:ext cx="6824239" cy="211171"/>
              <a:chOff x="44851" y="6464188"/>
              <a:chExt cx="6824239" cy="211171"/>
            </a:xfrm>
          </p:grpSpPr>
          <p:sp>
            <p:nvSpPr>
              <p:cNvPr id="255" name="CasellaDiTesto 254"/>
              <p:cNvSpPr txBox="1"/>
              <p:nvPr/>
            </p:nvSpPr>
            <p:spPr>
              <a:xfrm>
                <a:off x="2722435" y="6467363"/>
                <a:ext cx="7909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700" dirty="0" smtClean="0"/>
                  <a:t>Specificazioni</a:t>
                </a:r>
                <a:endParaRPr lang="it-IT" sz="700" dirty="0"/>
              </a:p>
            </p:txBody>
          </p:sp>
          <p:grpSp>
            <p:nvGrpSpPr>
              <p:cNvPr id="170" name="Gruppo 169"/>
              <p:cNvGrpSpPr/>
              <p:nvPr/>
            </p:nvGrpSpPr>
            <p:grpSpPr>
              <a:xfrm>
                <a:off x="44851" y="6464188"/>
                <a:ext cx="6824239" cy="211171"/>
                <a:chOff x="-37699" y="6437114"/>
                <a:chExt cx="6824239" cy="211171"/>
              </a:xfrm>
            </p:grpSpPr>
            <p:pic>
              <p:nvPicPr>
                <p:cNvPr id="171" name="Immagine 170" descr="skd188257sdc.png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86600" y="6452128"/>
                  <a:ext cx="208652" cy="188216"/>
                </a:xfrm>
                <a:prstGeom prst="rect">
                  <a:avLst/>
                </a:prstGeom>
              </p:spPr>
            </p:pic>
            <p:sp>
              <p:nvSpPr>
                <p:cNvPr id="172" name="CasellaDiTesto 171"/>
                <p:cNvSpPr txBox="1"/>
                <p:nvPr/>
              </p:nvSpPr>
              <p:spPr>
                <a:xfrm>
                  <a:off x="4852419" y="6448230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Trasmissione</a:t>
                  </a:r>
                  <a:endParaRPr lang="it-IT" sz="700" dirty="0"/>
                </a:p>
              </p:txBody>
            </p:sp>
            <p:sp>
              <p:nvSpPr>
                <p:cNvPr id="173" name="CasellaDiTesto 172"/>
                <p:cNvSpPr txBox="1"/>
                <p:nvPr/>
              </p:nvSpPr>
              <p:spPr>
                <a:xfrm>
                  <a:off x="1683781" y="6441880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Documenti</a:t>
                  </a:r>
                  <a:endParaRPr lang="it-IT" sz="700" dirty="0"/>
                </a:p>
              </p:txBody>
            </p:sp>
            <p:sp>
              <p:nvSpPr>
                <p:cNvPr id="174" name="CasellaDiTesto 173"/>
                <p:cNvSpPr txBox="1"/>
                <p:nvPr/>
              </p:nvSpPr>
              <p:spPr>
                <a:xfrm>
                  <a:off x="-37699" y="6437114"/>
                  <a:ext cx="65043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b="1" dirty="0" smtClean="0"/>
                    <a:t>LEGENDA:</a:t>
                  </a:r>
                </a:p>
              </p:txBody>
            </p:sp>
            <p:sp>
              <p:nvSpPr>
                <p:cNvPr id="175" name="Processo 174"/>
                <p:cNvSpPr/>
                <p:nvPr/>
              </p:nvSpPr>
              <p:spPr>
                <a:xfrm>
                  <a:off x="638352" y="6448229"/>
                  <a:ext cx="215154" cy="172823"/>
                </a:xfrm>
                <a:prstGeom prst="flowChartProcess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it-IT" sz="800" dirty="0" smtClean="0"/>
                </a:p>
              </p:txBody>
            </p:sp>
            <p:sp>
              <p:nvSpPr>
                <p:cNvPr id="176" name="CasellaDiTesto 175"/>
                <p:cNvSpPr txBox="1"/>
                <p:nvPr/>
              </p:nvSpPr>
              <p:spPr>
                <a:xfrm>
                  <a:off x="819179" y="6445914"/>
                  <a:ext cx="60996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Azioni</a:t>
                  </a:r>
                  <a:endParaRPr lang="it-IT" sz="700" dirty="0"/>
                </a:p>
              </p:txBody>
            </p:sp>
            <p:sp>
              <p:nvSpPr>
                <p:cNvPr id="177" name="Documento multiplo 176"/>
                <p:cNvSpPr/>
                <p:nvPr/>
              </p:nvSpPr>
              <p:spPr>
                <a:xfrm>
                  <a:off x="1429144" y="6455096"/>
                  <a:ext cx="283382" cy="182073"/>
                </a:xfrm>
                <a:prstGeom prst="flowChartMultidocumen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 sz="800" dirty="0"/>
                </a:p>
              </p:txBody>
            </p:sp>
            <p:sp>
              <p:nvSpPr>
                <p:cNvPr id="178" name="CasellaDiTesto 177"/>
                <p:cNvSpPr txBox="1"/>
                <p:nvPr/>
              </p:nvSpPr>
              <p:spPr>
                <a:xfrm>
                  <a:off x="3621282" y="6441914"/>
                  <a:ext cx="1113022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Procedura informatica</a:t>
                  </a:r>
                  <a:endParaRPr lang="it-IT" sz="700" dirty="0"/>
                </a:p>
              </p:txBody>
            </p:sp>
            <p:cxnSp>
              <p:nvCxnSpPr>
                <p:cNvPr id="181" name="Connettore 1 180"/>
                <p:cNvCxnSpPr/>
                <p:nvPr/>
              </p:nvCxnSpPr>
              <p:spPr>
                <a:xfrm>
                  <a:off x="5633449" y="6554874"/>
                  <a:ext cx="149025" cy="0"/>
                </a:xfrm>
                <a:prstGeom prst="line">
                  <a:avLst/>
                </a:prstGeom>
                <a:ln w="9525" cmpd="sng">
                  <a:prstDash val="sysDash"/>
                </a:ln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Connettore 1 181"/>
                <p:cNvCxnSpPr/>
                <p:nvPr/>
              </p:nvCxnSpPr>
              <p:spPr>
                <a:xfrm>
                  <a:off x="4744508" y="6554874"/>
                  <a:ext cx="155536" cy="0"/>
                </a:xfrm>
                <a:prstGeom prst="line">
                  <a:avLst/>
                </a:prstGeom>
                <a:ln w="9525" cmpd="sng"/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CasellaDiTesto 182"/>
                <p:cNvSpPr txBox="1"/>
                <p:nvPr/>
              </p:nvSpPr>
              <p:spPr>
                <a:xfrm>
                  <a:off x="5728246" y="6439922"/>
                  <a:ext cx="1058294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Elaborazione/Sequenza</a:t>
                  </a:r>
                  <a:endParaRPr lang="it-IT" sz="700" dirty="0"/>
                </a:p>
              </p:txBody>
            </p:sp>
          </p:grpSp>
        </p:grpSp>
        <p:sp>
          <p:nvSpPr>
            <p:cNvPr id="254" name="Elaborazione predefinita 253"/>
            <p:cNvSpPr/>
            <p:nvPr/>
          </p:nvSpPr>
          <p:spPr>
            <a:xfrm>
              <a:off x="2524126" y="6479980"/>
              <a:ext cx="234950" cy="171906"/>
            </a:xfrm>
            <a:prstGeom prst="flowChartPredefined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58" name="Text Box 7"/>
          <p:cNvSpPr txBox="1">
            <a:spLocks noChangeArrowheads="1"/>
          </p:cNvSpPr>
          <p:nvPr/>
        </p:nvSpPr>
        <p:spPr bwMode="auto">
          <a:xfrm>
            <a:off x="254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sp>
        <p:nvSpPr>
          <p:cNvPr id="259" name="Ovale 258"/>
          <p:cNvSpPr/>
          <p:nvPr/>
        </p:nvSpPr>
        <p:spPr>
          <a:xfrm>
            <a:off x="4449031" y="142734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260" name="Ovale 259"/>
          <p:cNvSpPr/>
          <p:nvPr/>
        </p:nvSpPr>
        <p:spPr>
          <a:xfrm>
            <a:off x="6735768" y="233313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261" name="Ovale 260"/>
          <p:cNvSpPr/>
          <p:nvPr/>
        </p:nvSpPr>
        <p:spPr>
          <a:xfrm>
            <a:off x="8914541" y="385062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262" name="Ovale 261"/>
          <p:cNvSpPr/>
          <p:nvPr/>
        </p:nvSpPr>
        <p:spPr>
          <a:xfrm>
            <a:off x="4751244" y="525981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116" name="CasellaDiTesto 115"/>
          <p:cNvSpPr txBox="1"/>
          <p:nvPr/>
        </p:nvSpPr>
        <p:spPr>
          <a:xfrm>
            <a:off x="3265242" y="5781049"/>
            <a:ext cx="5241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Inserite a</a:t>
            </a:r>
            <a:endParaRPr lang="it-IT" sz="700" dirty="0"/>
          </a:p>
        </p:txBody>
      </p:sp>
      <p:sp>
        <p:nvSpPr>
          <p:cNvPr id="102" name="Processo 101"/>
          <p:cNvSpPr/>
          <p:nvPr/>
        </p:nvSpPr>
        <p:spPr>
          <a:xfrm>
            <a:off x="5678459" y="2747348"/>
            <a:ext cx="1257931" cy="339482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Spese  </a:t>
            </a:r>
            <a:r>
              <a:rPr lang="it-IT" sz="700" dirty="0" smtClean="0"/>
              <a:t>economato/magazzino </a:t>
            </a:r>
            <a:r>
              <a:rPr lang="it-IT" sz="700" dirty="0" smtClean="0"/>
              <a:t>– </a:t>
            </a:r>
          </a:p>
          <a:p>
            <a:pPr algn="ctr"/>
            <a:r>
              <a:rPr lang="it-IT" sz="700" dirty="0" smtClean="0"/>
              <a:t>Spese  manutenzione  sede –</a:t>
            </a:r>
          </a:p>
          <a:p>
            <a:pPr algn="ctr"/>
            <a:r>
              <a:rPr lang="it-IT" sz="700" dirty="0" smtClean="0"/>
              <a:t>Spese piano editoriale</a:t>
            </a:r>
            <a:endParaRPr lang="it-IT" sz="700" dirty="0"/>
          </a:p>
        </p:txBody>
      </p:sp>
      <p:cxnSp>
        <p:nvCxnSpPr>
          <p:cNvPr id="104" name="Connettore 1 103"/>
          <p:cNvCxnSpPr/>
          <p:nvPr/>
        </p:nvCxnSpPr>
        <p:spPr>
          <a:xfrm>
            <a:off x="5714039" y="2750692"/>
            <a:ext cx="0" cy="33613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4" name="Connettore 1 113"/>
          <p:cNvCxnSpPr/>
          <p:nvPr/>
        </p:nvCxnSpPr>
        <p:spPr>
          <a:xfrm>
            <a:off x="6903138" y="2744342"/>
            <a:ext cx="0" cy="3424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65" idx="2"/>
            <a:endCxn id="105" idx="0"/>
          </p:cNvCxnSpPr>
          <p:nvPr/>
        </p:nvCxnSpPr>
        <p:spPr>
          <a:xfrm>
            <a:off x="8476065" y="4201085"/>
            <a:ext cx="868" cy="22642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1 140"/>
          <p:cNvCxnSpPr>
            <a:stCxn id="46" idx="2"/>
            <a:endCxn id="102" idx="0"/>
          </p:cNvCxnSpPr>
          <p:nvPr/>
        </p:nvCxnSpPr>
        <p:spPr>
          <a:xfrm>
            <a:off x="6305550" y="2544846"/>
            <a:ext cx="1875" cy="202502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Processo 104"/>
          <p:cNvSpPr/>
          <p:nvPr/>
        </p:nvSpPr>
        <p:spPr>
          <a:xfrm>
            <a:off x="7847967" y="4427513"/>
            <a:ext cx="1257931" cy="339482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Ins="36000" bIns="46800" rtlCol="0" anchor="ctr"/>
          <a:lstStyle/>
          <a:p>
            <a:pPr algn="ctr"/>
            <a:r>
              <a:rPr lang="it-IT" sz="700" dirty="0"/>
              <a:t>Spese  manutenzione </a:t>
            </a:r>
            <a:r>
              <a:rPr lang="it-IT" sz="700" dirty="0" smtClean="0"/>
              <a:t>ordinaria  </a:t>
            </a:r>
            <a:r>
              <a:rPr lang="it-IT" sz="700" dirty="0"/>
              <a:t>e straordinaria immobili </a:t>
            </a:r>
            <a:r>
              <a:rPr lang="it-IT" sz="700" dirty="0" smtClean="0"/>
              <a:t>dell’Ente eccetto uno </a:t>
            </a:r>
            <a:endParaRPr lang="it-IT" sz="700" dirty="0"/>
          </a:p>
        </p:txBody>
      </p:sp>
      <p:cxnSp>
        <p:nvCxnSpPr>
          <p:cNvPr id="107" name="Connettore 1 106"/>
          <p:cNvCxnSpPr/>
          <p:nvPr/>
        </p:nvCxnSpPr>
        <p:spPr>
          <a:xfrm>
            <a:off x="7883547" y="4430857"/>
            <a:ext cx="0" cy="33613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8" name="Connettore 1 107"/>
          <p:cNvCxnSpPr/>
          <p:nvPr/>
        </p:nvCxnSpPr>
        <p:spPr>
          <a:xfrm>
            <a:off x="9072646" y="4424507"/>
            <a:ext cx="0" cy="3424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9" name="Connettore 1 98"/>
          <p:cNvCxnSpPr/>
          <p:nvPr/>
        </p:nvCxnSpPr>
        <p:spPr>
          <a:xfrm>
            <a:off x="119602" y="917685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0" name="Titolo 1"/>
          <p:cNvSpPr txBox="1">
            <a:spLocks/>
          </p:cNvSpPr>
          <p:nvPr/>
        </p:nvSpPr>
        <p:spPr>
          <a:xfrm>
            <a:off x="3063901" y="483151"/>
            <a:ext cx="2164347" cy="43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Contabilità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11" name="Processo 110"/>
          <p:cNvSpPr/>
          <p:nvPr/>
        </p:nvSpPr>
        <p:spPr>
          <a:xfrm>
            <a:off x="352934" y="546257"/>
            <a:ext cx="2454337" cy="299736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15" name="Ovale 114"/>
          <p:cNvSpPr/>
          <p:nvPr/>
        </p:nvSpPr>
        <p:spPr>
          <a:xfrm>
            <a:off x="164398" y="95457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cxnSp>
        <p:nvCxnSpPr>
          <p:cNvPr id="118" name="Connettore 4 117"/>
          <p:cNvCxnSpPr>
            <a:stCxn id="63" idx="2"/>
            <a:endCxn id="119" idx="0"/>
          </p:cNvCxnSpPr>
          <p:nvPr/>
        </p:nvCxnSpPr>
        <p:spPr>
          <a:xfrm rot="5400000">
            <a:off x="3595136" y="5179819"/>
            <a:ext cx="277013" cy="1076725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1 122"/>
          <p:cNvCxnSpPr>
            <a:stCxn id="69" idx="3"/>
            <a:endCxn id="112" idx="1"/>
          </p:cNvCxnSpPr>
          <p:nvPr/>
        </p:nvCxnSpPr>
        <p:spPr>
          <a:xfrm>
            <a:off x="4348643" y="5953978"/>
            <a:ext cx="595514" cy="3486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5" name="Immagine 94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466" y="1909868"/>
            <a:ext cx="251543" cy="202352"/>
          </a:xfrm>
          <a:prstGeom prst="rect">
            <a:avLst/>
          </a:prstGeom>
        </p:spPr>
      </p:pic>
      <p:pic>
        <p:nvPicPr>
          <p:cNvPr id="101" name="Immagine 100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898" y="3488787"/>
            <a:ext cx="251543" cy="202352"/>
          </a:xfrm>
          <a:prstGeom prst="rect">
            <a:avLst/>
          </a:prstGeom>
        </p:spPr>
      </p:pic>
      <p:pic>
        <p:nvPicPr>
          <p:cNvPr id="112" name="Immagine 111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157" y="5856288"/>
            <a:ext cx="251543" cy="202352"/>
          </a:xfrm>
          <a:prstGeom prst="rect">
            <a:avLst/>
          </a:prstGeom>
        </p:spPr>
      </p:pic>
      <p:pic>
        <p:nvPicPr>
          <p:cNvPr id="119" name="Immagine 118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507" y="5856688"/>
            <a:ext cx="251543" cy="202352"/>
          </a:xfrm>
          <a:prstGeom prst="rect">
            <a:avLst/>
          </a:prstGeom>
        </p:spPr>
      </p:pic>
      <p:cxnSp>
        <p:nvCxnSpPr>
          <p:cNvPr id="120" name="Connettore 4 119"/>
          <p:cNvCxnSpPr>
            <a:stCxn id="37" idx="3"/>
            <a:endCxn id="54" idx="0"/>
          </p:cNvCxnSpPr>
          <p:nvPr/>
        </p:nvCxnSpPr>
        <p:spPr>
          <a:xfrm>
            <a:off x="6833907" y="1646167"/>
            <a:ext cx="1386820" cy="150302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95" idx="2"/>
            <a:endCxn id="46" idx="0"/>
          </p:cNvCxnSpPr>
          <p:nvPr/>
        </p:nvCxnSpPr>
        <p:spPr>
          <a:xfrm flipH="1">
            <a:off x="6305550" y="2112220"/>
            <a:ext cx="688" cy="82505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asellaDiTesto 112"/>
          <p:cNvSpPr txBox="1"/>
          <p:nvPr/>
        </p:nvSpPr>
        <p:spPr>
          <a:xfrm>
            <a:off x="393516" y="5146810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Successivamente all’approvazione dei programmi OTCO da parte del Comitato Centrale di Indirizzo e Controllo, gli Organi Tecnici Centrali trasmettono la propria programmazione acquisti sia all’Ufficio Contabilità sia all’Ufficio Acquisti.</a:t>
            </a:r>
          </a:p>
        </p:txBody>
      </p:sp>
      <p:sp>
        <p:nvSpPr>
          <p:cNvPr id="125" name="Ovale 124"/>
          <p:cNvSpPr/>
          <p:nvPr/>
        </p:nvSpPr>
        <p:spPr>
          <a:xfrm>
            <a:off x="164398" y="598019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cxnSp>
        <p:nvCxnSpPr>
          <p:cNvPr id="126" name="Connettore 1 125"/>
          <p:cNvCxnSpPr>
            <a:stCxn id="119" idx="3"/>
            <a:endCxn id="69" idx="1"/>
          </p:cNvCxnSpPr>
          <p:nvPr/>
        </p:nvCxnSpPr>
        <p:spPr>
          <a:xfrm flipV="1">
            <a:off x="3321050" y="5953978"/>
            <a:ext cx="443011" cy="3886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4 126"/>
          <p:cNvCxnSpPr>
            <a:stCxn id="68" idx="1"/>
            <a:endCxn id="69" idx="2"/>
          </p:cNvCxnSpPr>
          <p:nvPr/>
        </p:nvCxnSpPr>
        <p:spPr>
          <a:xfrm rot="10800000">
            <a:off x="4056353" y="6097983"/>
            <a:ext cx="304991" cy="176965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Ovale 127"/>
          <p:cNvSpPr/>
          <p:nvPr/>
        </p:nvSpPr>
        <p:spPr>
          <a:xfrm>
            <a:off x="3410043" y="601778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sp>
        <p:nvSpPr>
          <p:cNvPr id="97" name="CasellaDiTesto 96"/>
          <p:cNvSpPr txBox="1"/>
          <p:nvPr/>
        </p:nvSpPr>
        <p:spPr>
          <a:xfrm>
            <a:off x="4537579" y="1229115"/>
            <a:ext cx="54373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A ottobre</a:t>
            </a:r>
            <a:endParaRPr lang="it-IT" sz="700" dirty="0"/>
          </a:p>
        </p:txBody>
      </p:sp>
      <p:sp>
        <p:nvSpPr>
          <p:cNvPr id="103" name="CasellaDiTesto 102"/>
          <p:cNvSpPr txBox="1"/>
          <p:nvPr/>
        </p:nvSpPr>
        <p:spPr>
          <a:xfrm>
            <a:off x="5162500" y="2345835"/>
            <a:ext cx="86433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Entro il 31 ottobre</a:t>
            </a:r>
            <a:endParaRPr lang="it-IT" sz="700" dirty="0"/>
          </a:p>
        </p:txBody>
      </p:sp>
      <p:sp>
        <p:nvSpPr>
          <p:cNvPr id="122" name="CasellaDiTesto 121"/>
          <p:cNvSpPr txBox="1"/>
          <p:nvPr/>
        </p:nvSpPr>
        <p:spPr>
          <a:xfrm>
            <a:off x="7326897" y="4024177"/>
            <a:ext cx="86433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Entro il 31 ottobre</a:t>
            </a:r>
            <a:endParaRPr lang="it-IT" sz="700" dirty="0"/>
          </a:p>
        </p:txBody>
      </p:sp>
      <p:sp>
        <p:nvSpPr>
          <p:cNvPr id="129" name="CasellaDiTesto 128"/>
          <p:cNvSpPr txBox="1"/>
          <p:nvPr/>
        </p:nvSpPr>
        <p:spPr>
          <a:xfrm>
            <a:off x="5159278" y="5227593"/>
            <a:ext cx="11095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OTCO</a:t>
            </a:r>
            <a:endParaRPr lang="it-IT" sz="700" dirty="0" smtClean="0"/>
          </a:p>
        </p:txBody>
      </p:sp>
      <p:sp>
        <p:nvSpPr>
          <p:cNvPr id="130" name="CasellaDiTesto 129"/>
          <p:cNvSpPr txBox="1"/>
          <p:nvPr/>
        </p:nvSpPr>
        <p:spPr>
          <a:xfrm>
            <a:off x="3025057" y="533263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700" dirty="0" smtClean="0"/>
              <a:t>Dopo approvazione</a:t>
            </a:r>
          </a:p>
          <a:p>
            <a:pPr algn="ctr"/>
            <a:r>
              <a:rPr lang="it-IT" sz="700" dirty="0" smtClean="0"/>
              <a:t>del CC</a:t>
            </a:r>
            <a:endParaRPr lang="it-IT" sz="700" dirty="0"/>
          </a:p>
        </p:txBody>
      </p:sp>
      <p:sp>
        <p:nvSpPr>
          <p:cNvPr id="131" name="CasellaDiTesto 130"/>
          <p:cNvSpPr txBox="1"/>
          <p:nvPr/>
        </p:nvSpPr>
        <p:spPr>
          <a:xfrm>
            <a:off x="5255192" y="533138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700" dirty="0" smtClean="0"/>
              <a:t>Dopo approvazione</a:t>
            </a:r>
          </a:p>
          <a:p>
            <a:pPr algn="ctr"/>
            <a:r>
              <a:rPr lang="it-IT" sz="700" dirty="0" smtClean="0"/>
              <a:t>del CC</a:t>
            </a:r>
            <a:endParaRPr lang="it-IT" sz="700" dirty="0"/>
          </a:p>
        </p:txBody>
      </p:sp>
    </p:spTree>
    <p:extLst>
      <p:ext uri="{BB962C8B-B14F-4D97-AF65-F5344CB8AC3E}">
        <p14:creationId xmlns:p14="http://schemas.microsoft.com/office/powerpoint/2010/main" val="1078772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387</Words>
  <Application>Microsoft Macintosh PowerPoint</Application>
  <PresentationFormat>Personalizzato</PresentationFormat>
  <Paragraphs>63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 “ACQUISIZIONE DI BENI E SERVIZI”</dc:title>
  <dc:creator>Martina Oppedisano</dc:creator>
  <cp:lastModifiedBy>Martina Oppedisano</cp:lastModifiedBy>
  <cp:revision>66</cp:revision>
  <dcterms:created xsi:type="dcterms:W3CDTF">2014-03-31T14:55:58Z</dcterms:created>
  <dcterms:modified xsi:type="dcterms:W3CDTF">2014-11-26T23:34:23Z</dcterms:modified>
</cp:coreProperties>
</file>