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7" r:id="rId2"/>
    <p:sldId id="258" r:id="rId3"/>
    <p:sldId id="259" r:id="rId4"/>
    <p:sldId id="260" r:id="rId5"/>
  </p:sldIdLst>
  <p:sldSz cx="9399588" cy="6838950"/>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p15:clr>
            <a:srgbClr val="A4A3A4"/>
          </p15:clr>
        </p15:guide>
        <p15:guide id="2" pos="296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65" autoAdjust="0"/>
    <p:restoredTop sz="91238" autoAdjust="0"/>
  </p:normalViewPr>
  <p:slideViewPr>
    <p:cSldViewPr snapToGrid="0" snapToObjects="1">
      <p:cViewPr varScale="1">
        <p:scale>
          <a:sx n="105" d="100"/>
          <a:sy n="105" d="100"/>
        </p:scale>
        <p:origin x="1830" y="108"/>
      </p:cViewPr>
      <p:guideLst>
        <p:guide orient="horz" pos="2154"/>
        <p:guide pos="2961"/>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671961-A0C4-9D40-BC52-8E6F31E4B67D}" type="datetimeFigureOut">
              <a:rPr lang="it-IT" smtClean="0"/>
              <a:t>25/06/2020</a:t>
            </a:fld>
            <a:endParaRPr lang="it-IT"/>
          </a:p>
        </p:txBody>
      </p:sp>
      <p:sp>
        <p:nvSpPr>
          <p:cNvPr id="4" name="Segnaposto immagine diapositiva 3"/>
          <p:cNvSpPr>
            <a:spLocks noGrp="1" noRot="1" noChangeAspect="1"/>
          </p:cNvSpPr>
          <p:nvPr>
            <p:ph type="sldImg" idx="2"/>
          </p:nvPr>
        </p:nvSpPr>
        <p:spPr>
          <a:xfrm>
            <a:off x="1073150" y="685800"/>
            <a:ext cx="47117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1BA737-1A7F-E943-9472-AF629C13E4E9}" type="slidenum">
              <a:rPr lang="it-IT" smtClean="0"/>
              <a:t>‹N›</a:t>
            </a:fld>
            <a:endParaRPr lang="it-IT"/>
          </a:p>
        </p:txBody>
      </p:sp>
    </p:spTree>
    <p:extLst>
      <p:ext uri="{BB962C8B-B14F-4D97-AF65-F5344CB8AC3E}">
        <p14:creationId xmlns:p14="http://schemas.microsoft.com/office/powerpoint/2010/main" val="30800154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21BA737-1A7F-E943-9472-AF629C13E4E9}" type="slidenum">
              <a:rPr lang="it-IT" smtClean="0"/>
              <a:t>1</a:t>
            </a:fld>
            <a:endParaRPr lang="it-IT"/>
          </a:p>
        </p:txBody>
      </p:sp>
    </p:spTree>
    <p:extLst>
      <p:ext uri="{BB962C8B-B14F-4D97-AF65-F5344CB8AC3E}">
        <p14:creationId xmlns:p14="http://schemas.microsoft.com/office/powerpoint/2010/main" val="2697391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21BA737-1A7F-E943-9472-AF629C13E4E9}" type="slidenum">
              <a:rPr lang="it-IT" smtClean="0"/>
              <a:t>2</a:t>
            </a:fld>
            <a:endParaRPr lang="it-IT"/>
          </a:p>
        </p:txBody>
      </p:sp>
    </p:spTree>
    <p:extLst>
      <p:ext uri="{BB962C8B-B14F-4D97-AF65-F5344CB8AC3E}">
        <p14:creationId xmlns:p14="http://schemas.microsoft.com/office/powerpoint/2010/main" val="2697391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21BA737-1A7F-E943-9472-AF629C13E4E9}" type="slidenum">
              <a:rPr lang="it-IT" smtClean="0"/>
              <a:t>3</a:t>
            </a:fld>
            <a:endParaRPr lang="it-IT"/>
          </a:p>
        </p:txBody>
      </p:sp>
    </p:spTree>
    <p:extLst>
      <p:ext uri="{BB962C8B-B14F-4D97-AF65-F5344CB8AC3E}">
        <p14:creationId xmlns:p14="http://schemas.microsoft.com/office/powerpoint/2010/main" val="2697391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21BA737-1A7F-E943-9472-AF629C13E4E9}" type="slidenum">
              <a:rPr lang="it-IT" smtClean="0"/>
              <a:t>4</a:t>
            </a:fld>
            <a:endParaRPr lang="it-IT"/>
          </a:p>
        </p:txBody>
      </p:sp>
    </p:spTree>
    <p:extLst>
      <p:ext uri="{BB962C8B-B14F-4D97-AF65-F5344CB8AC3E}">
        <p14:creationId xmlns:p14="http://schemas.microsoft.com/office/powerpoint/2010/main" val="2697391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04969" y="2124507"/>
            <a:ext cx="7989650" cy="1465942"/>
          </a:xfrm>
        </p:spPr>
        <p:txBody>
          <a:bodyPr/>
          <a:lstStyle/>
          <a:p>
            <a:r>
              <a:rPr lang="it-IT" smtClean="0"/>
              <a:t>Fare clic per modificare stile</a:t>
            </a:r>
            <a:endParaRPr lang="it-IT"/>
          </a:p>
        </p:txBody>
      </p:sp>
      <p:sp>
        <p:nvSpPr>
          <p:cNvPr id="3" name="Sottotitolo 2"/>
          <p:cNvSpPr>
            <a:spLocks noGrp="1"/>
          </p:cNvSpPr>
          <p:nvPr>
            <p:ph type="subTitle" idx="1"/>
          </p:nvPr>
        </p:nvSpPr>
        <p:spPr>
          <a:xfrm>
            <a:off x="1409938" y="3875405"/>
            <a:ext cx="6579712" cy="174773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t>25/06/2020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186390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t>25/06/2020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940368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005631" y="273875"/>
            <a:ext cx="2173655" cy="5817856"/>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83034" y="273875"/>
            <a:ext cx="6365937" cy="5817856"/>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t>25/06/2020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1385548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63D1EF-24C6-DA44-BC58-5A30AADA7E28}" type="datetimeFigureOut">
              <a:rPr lang="it-IT" smtClean="0"/>
              <a:t>25/06/2020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66433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42503" y="4394659"/>
            <a:ext cx="7989650" cy="1358291"/>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42503" y="2898639"/>
            <a:ext cx="7989650" cy="149602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0263D1EF-24C6-DA44-BC58-5A30AADA7E28}" type="datetimeFigureOut">
              <a:rPr lang="it-IT" smtClean="0"/>
              <a:t>25/06/2020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4062558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83034" y="1591006"/>
            <a:ext cx="4268980" cy="450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908674" y="1591006"/>
            <a:ext cx="4270612" cy="450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263D1EF-24C6-DA44-BC58-5A30AADA7E28}" type="datetimeFigureOut">
              <a:rPr lang="it-IT" smtClean="0"/>
              <a:t>25/06/2020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68429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69980" y="273875"/>
            <a:ext cx="8459629" cy="1139825"/>
          </a:xfrm>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69979" y="1530849"/>
            <a:ext cx="4153117" cy="63798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69979" y="2168834"/>
            <a:ext cx="4153117" cy="39403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774861" y="1530849"/>
            <a:ext cx="4154748" cy="63798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774861" y="2168834"/>
            <a:ext cx="4154748" cy="39403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263D1EF-24C6-DA44-BC58-5A30AADA7E28}" type="datetimeFigureOut">
              <a:rPr lang="it-IT" smtClean="0"/>
              <a:t>25/06/2020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400428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0263D1EF-24C6-DA44-BC58-5A30AADA7E28}" type="datetimeFigureOut">
              <a:rPr lang="it-IT" smtClean="0"/>
              <a:t>25/06/2020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2598595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263D1EF-24C6-DA44-BC58-5A30AADA7E28}" type="datetimeFigureOut">
              <a:rPr lang="it-IT" smtClean="0"/>
              <a:t>25/06/2020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35061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69980" y="272292"/>
            <a:ext cx="3092400" cy="1158822"/>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674978" y="272292"/>
            <a:ext cx="5254631" cy="58368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69980" y="1431114"/>
            <a:ext cx="3092400" cy="467803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263D1EF-24C6-DA44-BC58-5A30AADA7E28}" type="datetimeFigureOut">
              <a:rPr lang="it-IT" smtClean="0"/>
              <a:t>25/06/2020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01230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42385" y="4787265"/>
            <a:ext cx="5639753" cy="565164"/>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842385" y="611073"/>
            <a:ext cx="5639753" cy="410337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842385" y="5352429"/>
            <a:ext cx="5639753" cy="8026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263D1EF-24C6-DA44-BC58-5A30AADA7E28}" type="datetimeFigureOut">
              <a:rPr lang="it-IT" smtClean="0"/>
              <a:t>25/06/2020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7574FF-6697-1B4B-96C8-1891BE8846B0}" type="slidenum">
              <a:rPr lang="it-IT" smtClean="0"/>
              <a:t>‹N›</a:t>
            </a:fld>
            <a:endParaRPr lang="it-IT"/>
          </a:p>
        </p:txBody>
      </p:sp>
    </p:spTree>
    <p:extLst>
      <p:ext uri="{BB962C8B-B14F-4D97-AF65-F5344CB8AC3E}">
        <p14:creationId xmlns:p14="http://schemas.microsoft.com/office/powerpoint/2010/main" val="3225454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69980" y="273875"/>
            <a:ext cx="8459629" cy="1139825"/>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69980" y="1595755"/>
            <a:ext cx="8459629" cy="4513391"/>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69980" y="6338694"/>
            <a:ext cx="2193237" cy="364111"/>
          </a:xfrm>
          <a:prstGeom prst="rect">
            <a:avLst/>
          </a:prstGeom>
        </p:spPr>
        <p:txBody>
          <a:bodyPr vert="horz" lIns="91440" tIns="45720" rIns="91440" bIns="45720" rtlCol="0" anchor="ctr"/>
          <a:lstStyle>
            <a:lvl1pPr algn="l">
              <a:defRPr sz="1200">
                <a:solidFill>
                  <a:schemeClr val="tx1">
                    <a:tint val="75000"/>
                  </a:schemeClr>
                </a:solidFill>
              </a:defRPr>
            </a:lvl1pPr>
          </a:lstStyle>
          <a:p>
            <a:fld id="{0263D1EF-24C6-DA44-BC58-5A30AADA7E28}" type="datetimeFigureOut">
              <a:rPr lang="it-IT" smtClean="0"/>
              <a:t>25/06/2020</a:t>
            </a:fld>
            <a:endParaRPr lang="it-IT"/>
          </a:p>
        </p:txBody>
      </p:sp>
      <p:sp>
        <p:nvSpPr>
          <p:cNvPr id="5" name="Segnaposto piè di pagina 4"/>
          <p:cNvSpPr>
            <a:spLocks noGrp="1"/>
          </p:cNvSpPr>
          <p:nvPr>
            <p:ph type="ftr" sz="quarter" idx="3"/>
          </p:nvPr>
        </p:nvSpPr>
        <p:spPr>
          <a:xfrm>
            <a:off x="3211526" y="6338694"/>
            <a:ext cx="2976536" cy="3641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736372" y="6338694"/>
            <a:ext cx="2193237" cy="364111"/>
          </a:xfrm>
          <a:prstGeom prst="rect">
            <a:avLst/>
          </a:prstGeom>
        </p:spPr>
        <p:txBody>
          <a:bodyPr vert="horz" lIns="91440" tIns="45720" rIns="91440" bIns="45720" rtlCol="0" anchor="ctr"/>
          <a:lstStyle>
            <a:lvl1pPr algn="r">
              <a:defRPr sz="1200">
                <a:solidFill>
                  <a:schemeClr val="tx1">
                    <a:tint val="75000"/>
                  </a:schemeClr>
                </a:solidFill>
              </a:defRPr>
            </a:lvl1pPr>
          </a:lstStyle>
          <a:p>
            <a:fld id="{D27574FF-6697-1B4B-96C8-1891BE8846B0}" type="slidenum">
              <a:rPr lang="it-IT" smtClean="0"/>
              <a:t>‹N›</a:t>
            </a:fld>
            <a:endParaRPr lang="it-IT"/>
          </a:p>
        </p:txBody>
      </p:sp>
    </p:spTree>
    <p:extLst>
      <p:ext uri="{BB962C8B-B14F-4D97-AF65-F5344CB8AC3E}">
        <p14:creationId xmlns:p14="http://schemas.microsoft.com/office/powerpoint/2010/main" val="2208754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6483" y="1025736"/>
            <a:ext cx="2688345" cy="784830"/>
          </a:xfrm>
          <a:prstGeom prst="rect">
            <a:avLst/>
          </a:prstGeom>
          <a:noFill/>
        </p:spPr>
        <p:txBody>
          <a:bodyPr wrap="square" rtlCol="0">
            <a:spAutoFit/>
          </a:bodyPr>
          <a:lstStyle/>
          <a:p>
            <a:pPr algn="just"/>
            <a:r>
              <a:rPr lang="it-IT" sz="900" dirty="0" smtClean="0">
                <a:solidFill>
                  <a:srgbClr val="000000"/>
                </a:solidFill>
              </a:rPr>
              <a:t>Un Socio che intenda ottenere il Titolo di istruttore, accompagnatore o operatore deve prendere parte all’attività specifica della </a:t>
            </a:r>
            <a:r>
              <a:rPr lang="it-IT" sz="900" dirty="0" smtClean="0">
                <a:solidFill>
                  <a:srgbClr val="000000"/>
                </a:solidFill>
              </a:rPr>
              <a:t>sezione</a:t>
            </a:r>
            <a:r>
              <a:rPr lang="it-IT" sz="900" dirty="0">
                <a:solidFill>
                  <a:srgbClr val="000000"/>
                </a:solidFill>
              </a:rPr>
              <a:t> per due anni prima di poter accedere ad un corso di formazione per titolati regionali, promosso </a:t>
            </a:r>
            <a:r>
              <a:rPr lang="it-IT" sz="900" dirty="0" smtClean="0">
                <a:solidFill>
                  <a:srgbClr val="000000"/>
                </a:solidFill>
              </a:rPr>
              <a:t>da </a:t>
            </a:r>
            <a:r>
              <a:rPr lang="it-IT" sz="900" dirty="0">
                <a:solidFill>
                  <a:srgbClr val="000000"/>
                </a:solidFill>
              </a:rPr>
              <a:t>un </a:t>
            </a:r>
            <a:r>
              <a:rPr lang="it-IT" sz="900" dirty="0" smtClean="0">
                <a:solidFill>
                  <a:srgbClr val="000000"/>
                </a:solidFill>
              </a:rPr>
              <a:t>OTTO.</a:t>
            </a:r>
            <a:r>
              <a:rPr lang="it-IT" sz="900" dirty="0" smtClean="0">
                <a:solidFill>
                  <a:srgbClr val="000000"/>
                </a:solidFill>
              </a:rPr>
              <a:t> </a:t>
            </a:r>
            <a:endParaRPr lang="it-IT" sz="900" dirty="0" smtClean="0">
              <a:solidFill>
                <a:srgbClr val="000000"/>
              </a:solidFill>
            </a:endParaRPr>
          </a:p>
        </p:txBody>
      </p:sp>
      <p:sp>
        <p:nvSpPr>
          <p:cNvPr id="5" name="Ovale 4"/>
          <p:cNvSpPr/>
          <p:nvPr/>
        </p:nvSpPr>
        <p:spPr>
          <a:xfrm>
            <a:off x="164398" y="99479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1</a:t>
            </a:r>
          </a:p>
        </p:txBody>
      </p:sp>
      <p:cxnSp>
        <p:nvCxnSpPr>
          <p:cNvPr id="6" name="Connettore 1 5"/>
          <p:cNvCxnSpPr/>
          <p:nvPr/>
        </p:nvCxnSpPr>
        <p:spPr>
          <a:xfrm flipH="1">
            <a:off x="119600" y="467332"/>
            <a:ext cx="4" cy="6371618"/>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7" name="Processo 6"/>
          <p:cNvSpPr/>
          <p:nvPr/>
        </p:nvSpPr>
        <p:spPr>
          <a:xfrm>
            <a:off x="352935" y="531934"/>
            <a:ext cx="2454337" cy="291877"/>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200" b="1" dirty="0" smtClean="0">
                <a:solidFill>
                  <a:srgbClr val="000000"/>
                </a:solidFill>
              </a:rPr>
              <a:t>ORGANIZZAZIONE DEL LAVORO</a:t>
            </a:r>
            <a:endParaRPr lang="it-IT" sz="1200" b="1" dirty="0">
              <a:solidFill>
                <a:srgbClr val="000000"/>
              </a:solidFill>
            </a:endParaRPr>
          </a:p>
        </p:txBody>
      </p:sp>
      <p:cxnSp>
        <p:nvCxnSpPr>
          <p:cNvPr id="8" name="Connettore 1 7"/>
          <p:cNvCxnSpPr/>
          <p:nvPr/>
        </p:nvCxnSpPr>
        <p:spPr>
          <a:xfrm>
            <a:off x="3053300" y="473683"/>
            <a:ext cx="0" cy="636526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9" name="Titolo 1"/>
          <p:cNvSpPr txBox="1">
            <a:spLocks/>
          </p:cNvSpPr>
          <p:nvPr/>
        </p:nvSpPr>
        <p:spPr>
          <a:xfrm>
            <a:off x="0" y="-25592"/>
            <a:ext cx="8961239" cy="473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400" b="1" dirty="0" smtClean="0">
                <a:solidFill>
                  <a:srgbClr val="000000"/>
                </a:solidFill>
              </a:rPr>
              <a:t>Scheda 35. PROCESSO “GESTIONE ALBO TITOLATI”</a:t>
            </a:r>
            <a:endParaRPr lang="it-IT" sz="1400" b="1" dirty="0">
              <a:solidFill>
                <a:srgbClr val="000000"/>
              </a:solidFill>
            </a:endParaRPr>
          </a:p>
        </p:txBody>
      </p:sp>
      <p:cxnSp>
        <p:nvCxnSpPr>
          <p:cNvPr id="10" name="Connettore 1 9"/>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pic>
        <p:nvPicPr>
          <p:cNvPr id="11" name="Immagine 10" descr="logo_ca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239" y="-21317"/>
            <a:ext cx="443012" cy="477212"/>
          </a:xfrm>
          <a:prstGeom prst="rect">
            <a:avLst/>
          </a:prstGeom>
        </p:spPr>
      </p:pic>
      <p:cxnSp>
        <p:nvCxnSpPr>
          <p:cNvPr id="12" name="Connettore 1 11"/>
          <p:cNvCxnSpPr/>
          <p:nvPr/>
        </p:nvCxnSpPr>
        <p:spPr>
          <a:xfrm>
            <a:off x="119600" y="470482"/>
            <a:ext cx="9188570" cy="6492"/>
          </a:xfrm>
          <a:prstGeom prst="line">
            <a:avLst/>
          </a:prstGeom>
          <a:ln w="3175" cmpd="sng">
            <a:solidFill>
              <a:schemeClr val="tx1"/>
            </a:solidFill>
          </a:ln>
        </p:spPr>
        <p:style>
          <a:lnRef idx="1">
            <a:schemeClr val="dk1"/>
          </a:lnRef>
          <a:fillRef idx="0">
            <a:schemeClr val="dk1"/>
          </a:fillRef>
          <a:effectRef idx="0">
            <a:schemeClr val="dk1"/>
          </a:effectRef>
          <a:fontRef idx="minor">
            <a:schemeClr val="tx1"/>
          </a:fontRef>
        </p:style>
      </p:cxnSp>
      <p:cxnSp>
        <p:nvCxnSpPr>
          <p:cNvPr id="13" name="Connettore 1 12"/>
          <p:cNvCxnSpPr/>
          <p:nvPr/>
        </p:nvCxnSpPr>
        <p:spPr>
          <a:xfrm flipH="1">
            <a:off x="4512983" y="467332"/>
            <a:ext cx="1" cy="636846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21" name="CasellaDiTesto 20"/>
          <p:cNvSpPr txBox="1"/>
          <p:nvPr/>
        </p:nvSpPr>
        <p:spPr>
          <a:xfrm>
            <a:off x="405578" y="2540596"/>
            <a:ext cx="2688345" cy="784830"/>
          </a:xfrm>
          <a:prstGeom prst="rect">
            <a:avLst/>
          </a:prstGeom>
          <a:noFill/>
        </p:spPr>
        <p:txBody>
          <a:bodyPr wrap="square" rtlCol="0">
            <a:spAutoFit/>
          </a:bodyPr>
          <a:lstStyle/>
          <a:p>
            <a:pPr algn="just"/>
            <a:r>
              <a:rPr lang="it-IT" sz="900" dirty="0" smtClean="0">
                <a:solidFill>
                  <a:srgbClr val="000000"/>
                </a:solidFill>
              </a:rPr>
              <a:t>Al termine del corso regionale (o di 1° livello), l’OTTO comunica all’OTCO i nominativi dei Soci idonei ad acquisire tale titolo e quindi l’OTCO nella prima riunione utile ratifica la nomina di tali Soci a titolati regionali.</a:t>
            </a:r>
          </a:p>
        </p:txBody>
      </p:sp>
      <p:sp>
        <p:nvSpPr>
          <p:cNvPr id="22" name="Ovale 21"/>
          <p:cNvSpPr/>
          <p:nvPr/>
        </p:nvSpPr>
        <p:spPr>
          <a:xfrm>
            <a:off x="164398" y="2586668"/>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2</a:t>
            </a:r>
            <a:endParaRPr lang="it-IT" sz="800" b="1" dirty="0" smtClean="0"/>
          </a:p>
        </p:txBody>
      </p:sp>
      <p:sp>
        <p:nvSpPr>
          <p:cNvPr id="32" name="Titolo 1"/>
          <p:cNvSpPr txBox="1">
            <a:spLocks/>
          </p:cNvSpPr>
          <p:nvPr/>
        </p:nvSpPr>
        <p:spPr>
          <a:xfrm>
            <a:off x="3053303" y="476974"/>
            <a:ext cx="1459680"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Titolato</a:t>
            </a:r>
            <a:endParaRPr lang="it-IT" sz="1200" b="1" dirty="0">
              <a:solidFill>
                <a:srgbClr val="000000"/>
              </a:solidFill>
            </a:endParaRPr>
          </a:p>
        </p:txBody>
      </p:sp>
      <p:cxnSp>
        <p:nvCxnSpPr>
          <p:cNvPr id="35" name="Connettore 1 34"/>
          <p:cNvCxnSpPr/>
          <p:nvPr/>
        </p:nvCxnSpPr>
        <p:spPr>
          <a:xfrm flipH="1">
            <a:off x="9308167" y="470483"/>
            <a:ext cx="6360" cy="6381308"/>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1" name="Connettore 1 110"/>
          <p:cNvCxnSpPr/>
          <p:nvPr/>
        </p:nvCxnSpPr>
        <p:spPr>
          <a:xfrm>
            <a:off x="5619927" y="476974"/>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14" name="Titolo 1"/>
          <p:cNvSpPr txBox="1">
            <a:spLocks/>
          </p:cNvSpPr>
          <p:nvPr/>
        </p:nvSpPr>
        <p:spPr>
          <a:xfrm>
            <a:off x="5619927" y="476974"/>
            <a:ext cx="1100336"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OTCO</a:t>
            </a:r>
            <a:endParaRPr lang="it-IT" sz="1200" b="1" dirty="0">
              <a:solidFill>
                <a:srgbClr val="000000"/>
              </a:solidFill>
            </a:endParaRPr>
          </a:p>
        </p:txBody>
      </p:sp>
      <p:sp>
        <p:nvSpPr>
          <p:cNvPr id="117" name="Text Box 7"/>
          <p:cNvSpPr txBox="1">
            <a:spLocks noChangeArrowheads="1"/>
          </p:cNvSpPr>
          <p:nvPr/>
        </p:nvSpPr>
        <p:spPr bwMode="auto">
          <a:xfrm>
            <a:off x="12700" y="6681685"/>
            <a:ext cx="9404251" cy="200055"/>
          </a:xfrm>
          <a:prstGeom prst="rect">
            <a:avLst/>
          </a:prstGeom>
          <a:noFill/>
          <a:ln w="9525">
            <a:noFill/>
            <a:miter lim="800000"/>
            <a:headEnd/>
            <a:tailEnd/>
          </a:ln>
        </p:spPr>
        <p:txBody>
          <a:bodyPr wrap="square">
            <a:spAutoFit/>
          </a:bodyPr>
          <a:lstStyle/>
          <a:p>
            <a:pPr algn="ctr">
              <a:spcBef>
                <a:spcPct val="50000"/>
              </a:spcBef>
            </a:pPr>
            <a:r>
              <a:rPr lang="it-IT" sz="700" dirty="0"/>
              <a:t>Elaborato da Soa S.r.l. – Strategie e </a:t>
            </a:r>
            <a:r>
              <a:rPr lang="it-IT" sz="700" dirty="0" smtClean="0"/>
              <a:t>Organizzazione Aziendale                  </a:t>
            </a:r>
            <a:r>
              <a:rPr lang="it-IT" sz="700" b="1" dirty="0" smtClean="0"/>
              <a:t>Anno 2014</a:t>
            </a:r>
            <a:endParaRPr lang="it-IT" sz="700" b="1" dirty="0"/>
          </a:p>
        </p:txBody>
      </p:sp>
      <p:sp>
        <p:nvSpPr>
          <p:cNvPr id="178" name="Titolo 1"/>
          <p:cNvSpPr txBox="1">
            <a:spLocks/>
          </p:cNvSpPr>
          <p:nvPr/>
        </p:nvSpPr>
        <p:spPr>
          <a:xfrm>
            <a:off x="4512983" y="473683"/>
            <a:ext cx="1106944"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OTTO</a:t>
            </a:r>
            <a:endParaRPr lang="it-IT" sz="1200" b="1" dirty="0">
              <a:solidFill>
                <a:srgbClr val="000000"/>
              </a:solidFill>
            </a:endParaRPr>
          </a:p>
        </p:txBody>
      </p:sp>
      <p:sp>
        <p:nvSpPr>
          <p:cNvPr id="199" name="CasellaDiTesto 198"/>
          <p:cNvSpPr txBox="1"/>
          <p:nvPr/>
        </p:nvSpPr>
        <p:spPr>
          <a:xfrm>
            <a:off x="412550" y="3440625"/>
            <a:ext cx="2688345" cy="1061829"/>
          </a:xfrm>
          <a:prstGeom prst="rect">
            <a:avLst/>
          </a:prstGeom>
          <a:noFill/>
        </p:spPr>
        <p:txBody>
          <a:bodyPr wrap="square" rtlCol="0">
            <a:spAutoFit/>
          </a:bodyPr>
          <a:lstStyle/>
          <a:p>
            <a:pPr algn="just"/>
            <a:r>
              <a:rPr lang="it-IT" sz="900" dirty="0" smtClean="0">
                <a:solidFill>
                  <a:srgbClr val="000000"/>
                </a:solidFill>
              </a:rPr>
              <a:t>L’OTCO invia l’elenco dei nuovi titolati regionali </a:t>
            </a:r>
            <a:r>
              <a:rPr lang="it-IT" sz="900" dirty="0" smtClean="0">
                <a:solidFill>
                  <a:srgbClr val="000000"/>
                </a:solidFill>
              </a:rPr>
              <a:t>all’Ufficio Assicurazioni, </a:t>
            </a:r>
            <a:r>
              <a:rPr lang="it-IT" sz="900" dirty="0" smtClean="0">
                <a:solidFill>
                  <a:srgbClr val="000000"/>
                </a:solidFill>
              </a:rPr>
              <a:t>che </a:t>
            </a:r>
            <a:r>
              <a:rPr lang="it-IT" sz="900" dirty="0" smtClean="0">
                <a:solidFill>
                  <a:srgbClr val="000000"/>
                </a:solidFill>
              </a:rPr>
              <a:t>procede alla redazione del provvedimento di nomina, da sottoporre alla firm</a:t>
            </a:r>
            <a:r>
              <a:rPr lang="it-IT" sz="900" dirty="0" smtClean="0">
                <a:solidFill>
                  <a:srgbClr val="000000"/>
                </a:solidFill>
              </a:rPr>
              <a:t>a del Presidente generale,</a:t>
            </a:r>
            <a:r>
              <a:rPr lang="it-IT" sz="900" dirty="0" smtClean="0">
                <a:solidFill>
                  <a:srgbClr val="000000"/>
                </a:solidFill>
              </a:rPr>
              <a:t> </a:t>
            </a:r>
            <a:r>
              <a:rPr lang="it-IT" sz="900" dirty="0" smtClean="0">
                <a:solidFill>
                  <a:srgbClr val="000000"/>
                </a:solidFill>
              </a:rPr>
              <a:t>all’inserimento del titolo regionale acquisito dal Socio e all’attivazione della copertura assicurativa base prevista per i titolati sulla </a:t>
            </a:r>
            <a:r>
              <a:rPr lang="it-IT" sz="900" dirty="0" smtClean="0">
                <a:solidFill>
                  <a:srgbClr val="000000"/>
                </a:solidFill>
              </a:rPr>
              <a:t>Piattaforma </a:t>
            </a:r>
            <a:r>
              <a:rPr lang="it-IT" sz="900" dirty="0" smtClean="0">
                <a:solidFill>
                  <a:srgbClr val="000000"/>
                </a:solidFill>
              </a:rPr>
              <a:t>di Tesseramento.</a:t>
            </a:r>
            <a:endParaRPr lang="it-IT" sz="900" dirty="0">
              <a:solidFill>
                <a:srgbClr val="000000"/>
              </a:solidFill>
            </a:endParaRPr>
          </a:p>
        </p:txBody>
      </p:sp>
      <p:sp>
        <p:nvSpPr>
          <p:cNvPr id="200" name="Ovale 199"/>
          <p:cNvSpPr/>
          <p:nvPr/>
        </p:nvSpPr>
        <p:spPr>
          <a:xfrm>
            <a:off x="164398" y="3481309"/>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3</a:t>
            </a:r>
            <a:endParaRPr lang="it-IT" sz="800" b="1" dirty="0" smtClean="0"/>
          </a:p>
        </p:txBody>
      </p:sp>
      <p:pic>
        <p:nvPicPr>
          <p:cNvPr id="194" name="Immagine 193"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42771" y="5714107"/>
            <a:ext cx="251543" cy="202352"/>
          </a:xfrm>
          <a:prstGeom prst="rect">
            <a:avLst/>
          </a:prstGeom>
        </p:spPr>
      </p:pic>
      <p:cxnSp>
        <p:nvCxnSpPr>
          <p:cNvPr id="263" name="Connettore 4 262"/>
          <p:cNvCxnSpPr>
            <a:stCxn id="137" idx="2"/>
            <a:endCxn id="152" idx="1"/>
          </p:cNvCxnSpPr>
          <p:nvPr/>
        </p:nvCxnSpPr>
        <p:spPr>
          <a:xfrm rot="16200000" flipH="1">
            <a:off x="7614405" y="3438616"/>
            <a:ext cx="230832" cy="630945"/>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83" name="Connettore 1 282"/>
          <p:cNvCxnSpPr>
            <a:stCxn id="132" idx="0"/>
            <a:endCxn id="127" idx="2"/>
          </p:cNvCxnSpPr>
          <p:nvPr/>
        </p:nvCxnSpPr>
        <p:spPr>
          <a:xfrm flipH="1" flipV="1">
            <a:off x="6013830" y="2893785"/>
            <a:ext cx="3492" cy="204659"/>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93" name="CasellaDiTesto 292"/>
          <p:cNvSpPr txBox="1"/>
          <p:nvPr/>
        </p:nvSpPr>
        <p:spPr>
          <a:xfrm>
            <a:off x="6852193" y="4408106"/>
            <a:ext cx="1098909" cy="200055"/>
          </a:xfrm>
          <a:prstGeom prst="rect">
            <a:avLst/>
          </a:prstGeom>
          <a:noFill/>
        </p:spPr>
        <p:txBody>
          <a:bodyPr wrap="square" rtlCol="0">
            <a:spAutoFit/>
          </a:bodyPr>
          <a:lstStyle/>
          <a:p>
            <a:pPr algn="ctr"/>
            <a:r>
              <a:rPr lang="it-IT" sz="700" dirty="0" smtClean="0"/>
              <a:t>su</a:t>
            </a:r>
          </a:p>
        </p:txBody>
      </p:sp>
      <p:cxnSp>
        <p:nvCxnSpPr>
          <p:cNvPr id="307" name="Connettore 1 306"/>
          <p:cNvCxnSpPr>
            <a:stCxn id="176" idx="0"/>
            <a:endCxn id="170" idx="2"/>
          </p:cNvCxnSpPr>
          <p:nvPr/>
        </p:nvCxnSpPr>
        <p:spPr>
          <a:xfrm flipH="1" flipV="1">
            <a:off x="3549429" y="5321300"/>
            <a:ext cx="948" cy="82261"/>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01" name="Connettore 1 100"/>
          <p:cNvCxnSpPr/>
          <p:nvPr/>
        </p:nvCxnSpPr>
        <p:spPr>
          <a:xfrm>
            <a:off x="6720263" y="470483"/>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02" name="Titolo 1"/>
          <p:cNvSpPr txBox="1">
            <a:spLocks/>
          </p:cNvSpPr>
          <p:nvPr/>
        </p:nvSpPr>
        <p:spPr>
          <a:xfrm>
            <a:off x="6720264" y="607126"/>
            <a:ext cx="1302669" cy="277817"/>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Ufficio Assicurazioni</a:t>
            </a:r>
          </a:p>
          <a:p>
            <a:endParaRPr lang="it-IT" sz="1200" b="1" dirty="0">
              <a:solidFill>
                <a:srgbClr val="000000"/>
              </a:solidFill>
            </a:endParaRPr>
          </a:p>
        </p:txBody>
      </p:sp>
      <p:sp>
        <p:nvSpPr>
          <p:cNvPr id="154" name="Processo 153"/>
          <p:cNvSpPr/>
          <p:nvPr/>
        </p:nvSpPr>
        <p:spPr>
          <a:xfrm>
            <a:off x="3400229" y="1209192"/>
            <a:ext cx="876697" cy="257658"/>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PARTECIPAZIONE</a:t>
            </a:r>
            <a:endParaRPr lang="it-IT" sz="800" dirty="0"/>
          </a:p>
        </p:txBody>
      </p:sp>
      <p:sp>
        <p:nvSpPr>
          <p:cNvPr id="174" name="Ovale 173"/>
          <p:cNvSpPr/>
          <p:nvPr/>
        </p:nvSpPr>
        <p:spPr>
          <a:xfrm>
            <a:off x="6421460" y="3689843"/>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3</a:t>
            </a:r>
            <a:endParaRPr lang="it-IT" sz="800" b="1" dirty="0" smtClean="0"/>
          </a:p>
        </p:txBody>
      </p:sp>
      <p:sp>
        <p:nvSpPr>
          <p:cNvPr id="176" name="Processo 175"/>
          <p:cNvSpPr/>
          <p:nvPr/>
        </p:nvSpPr>
        <p:spPr>
          <a:xfrm>
            <a:off x="3183662" y="5403561"/>
            <a:ext cx="733429" cy="243690"/>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Addebitata alla sezione</a:t>
            </a:r>
            <a:endParaRPr lang="it-IT" sz="700" dirty="0"/>
          </a:p>
        </p:txBody>
      </p:sp>
      <p:cxnSp>
        <p:nvCxnSpPr>
          <p:cNvPr id="177" name="Connettore 1 176"/>
          <p:cNvCxnSpPr/>
          <p:nvPr/>
        </p:nvCxnSpPr>
        <p:spPr>
          <a:xfrm>
            <a:off x="3218058" y="5408026"/>
            <a:ext cx="225" cy="242593"/>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179" name="Connettore 1 178"/>
          <p:cNvCxnSpPr/>
          <p:nvPr/>
        </p:nvCxnSpPr>
        <p:spPr>
          <a:xfrm>
            <a:off x="3878991" y="5406832"/>
            <a:ext cx="0" cy="242593"/>
          </a:xfrm>
          <a:prstGeom prst="line">
            <a:avLst/>
          </a:prstGeom>
          <a:ln/>
        </p:spPr>
        <p:style>
          <a:lnRef idx="1">
            <a:schemeClr val="accent6"/>
          </a:lnRef>
          <a:fillRef idx="0">
            <a:schemeClr val="accent6"/>
          </a:fillRef>
          <a:effectRef idx="0">
            <a:schemeClr val="accent6"/>
          </a:effectRef>
          <a:fontRef idx="minor">
            <a:schemeClr val="tx1"/>
          </a:fontRef>
        </p:style>
      </p:cxnSp>
      <p:sp>
        <p:nvSpPr>
          <p:cNvPr id="87" name="CasellaDiTesto 86"/>
          <p:cNvSpPr txBox="1"/>
          <p:nvPr/>
        </p:nvSpPr>
        <p:spPr>
          <a:xfrm>
            <a:off x="416106" y="4618137"/>
            <a:ext cx="2688345" cy="646331"/>
          </a:xfrm>
          <a:prstGeom prst="rect">
            <a:avLst/>
          </a:prstGeom>
          <a:noFill/>
        </p:spPr>
        <p:txBody>
          <a:bodyPr wrap="square" rtlCol="0">
            <a:spAutoFit/>
          </a:bodyPr>
          <a:lstStyle/>
          <a:p>
            <a:pPr algn="just"/>
            <a:r>
              <a:rPr lang="it-IT" sz="900" dirty="0" smtClean="0">
                <a:solidFill>
                  <a:srgbClr val="000000"/>
                </a:solidFill>
              </a:rPr>
              <a:t>Nel caso in cui il titolato richieda la copertura assicurativa integrativa tramite la Sezione, questa viene addebitata alla sezione di appartenenza per la quota a parte stabilita dal </a:t>
            </a:r>
            <a:r>
              <a:rPr lang="it-IT" sz="900" dirty="0" err="1" smtClean="0">
                <a:solidFill>
                  <a:srgbClr val="000000"/>
                </a:solidFill>
              </a:rPr>
              <a:t>Cdc</a:t>
            </a:r>
            <a:r>
              <a:rPr lang="it-IT" sz="900" dirty="0" smtClean="0">
                <a:solidFill>
                  <a:srgbClr val="000000"/>
                </a:solidFill>
              </a:rPr>
              <a:t>. </a:t>
            </a:r>
          </a:p>
        </p:txBody>
      </p:sp>
      <p:sp>
        <p:nvSpPr>
          <p:cNvPr id="88" name="Ovale 87"/>
          <p:cNvSpPr/>
          <p:nvPr/>
        </p:nvSpPr>
        <p:spPr>
          <a:xfrm>
            <a:off x="164398" y="4623679"/>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a:t>4</a:t>
            </a:r>
            <a:endParaRPr lang="it-IT" sz="800" b="1" dirty="0" smtClean="0"/>
          </a:p>
        </p:txBody>
      </p:sp>
      <p:cxnSp>
        <p:nvCxnSpPr>
          <p:cNvPr id="94" name="Connettore 1 93"/>
          <p:cNvCxnSpPr/>
          <p:nvPr/>
        </p:nvCxnSpPr>
        <p:spPr>
          <a:xfrm>
            <a:off x="8018546" y="468595"/>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09" name="Ovale 108"/>
          <p:cNvSpPr/>
          <p:nvPr/>
        </p:nvSpPr>
        <p:spPr>
          <a:xfrm>
            <a:off x="3096254" y="96304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1</a:t>
            </a:r>
          </a:p>
        </p:txBody>
      </p:sp>
      <p:sp>
        <p:nvSpPr>
          <p:cNvPr id="115" name="Processo 114"/>
          <p:cNvSpPr/>
          <p:nvPr/>
        </p:nvSpPr>
        <p:spPr>
          <a:xfrm>
            <a:off x="3144756" y="1683299"/>
            <a:ext cx="789578" cy="257658"/>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ATTIVITA’ SEZIONALE</a:t>
            </a:r>
            <a:endParaRPr lang="it-IT" sz="800" dirty="0"/>
          </a:p>
        </p:txBody>
      </p:sp>
      <p:sp>
        <p:nvSpPr>
          <p:cNvPr id="116" name="Processo 115"/>
          <p:cNvSpPr/>
          <p:nvPr/>
        </p:nvSpPr>
        <p:spPr>
          <a:xfrm>
            <a:off x="3486911" y="2218310"/>
            <a:ext cx="876697" cy="257658"/>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PARTECIPAZIONE</a:t>
            </a:r>
            <a:endParaRPr lang="it-IT" sz="800" dirty="0"/>
          </a:p>
        </p:txBody>
      </p:sp>
      <p:sp>
        <p:nvSpPr>
          <p:cNvPr id="118" name="Processo 117"/>
          <p:cNvSpPr/>
          <p:nvPr/>
        </p:nvSpPr>
        <p:spPr>
          <a:xfrm>
            <a:off x="4661139" y="2218310"/>
            <a:ext cx="851085" cy="2576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CORSO DI FORMAZIONE</a:t>
            </a:r>
            <a:endParaRPr lang="it-IT" sz="800" dirty="0"/>
          </a:p>
        </p:txBody>
      </p:sp>
      <p:cxnSp>
        <p:nvCxnSpPr>
          <p:cNvPr id="121" name="Connettore 4 120"/>
          <p:cNvCxnSpPr>
            <a:stCxn id="116" idx="0"/>
            <a:endCxn id="115" idx="3"/>
          </p:cNvCxnSpPr>
          <p:nvPr/>
        </p:nvCxnSpPr>
        <p:spPr>
          <a:xfrm rot="5400000" flipH="1" flipV="1">
            <a:off x="3726706" y="2010682"/>
            <a:ext cx="406182" cy="9074"/>
          </a:xfrm>
          <a:prstGeom prst="bentConnector4">
            <a:avLst>
              <a:gd name="adj1" fmla="val 34141"/>
              <a:gd name="adj2" fmla="val 2619286"/>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24" name="Connettore 2 123"/>
          <p:cNvCxnSpPr>
            <a:stCxn id="116" idx="3"/>
            <a:endCxn id="118" idx="1"/>
          </p:cNvCxnSpPr>
          <p:nvPr/>
        </p:nvCxnSpPr>
        <p:spPr>
          <a:xfrm>
            <a:off x="4363608" y="2347139"/>
            <a:ext cx="297531" cy="1"/>
          </a:xfrm>
          <a:prstGeom prst="straightConnector1">
            <a:avLst/>
          </a:prstGeom>
          <a:ln w="9525">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27" name="Documento 126"/>
          <p:cNvSpPr/>
          <p:nvPr/>
        </p:nvSpPr>
        <p:spPr>
          <a:xfrm>
            <a:off x="5676782" y="2509510"/>
            <a:ext cx="674096"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ELENCO IDONEI </a:t>
            </a:r>
            <a:r>
              <a:rPr lang="it-IT" sz="700" dirty="0" smtClean="0"/>
              <a:t>PER TITOLO REGIONALE</a:t>
            </a:r>
          </a:p>
        </p:txBody>
      </p:sp>
      <p:cxnSp>
        <p:nvCxnSpPr>
          <p:cNvPr id="128" name="Connettore 4 127"/>
          <p:cNvCxnSpPr>
            <a:stCxn id="118" idx="3"/>
            <a:endCxn id="127" idx="0"/>
          </p:cNvCxnSpPr>
          <p:nvPr/>
        </p:nvCxnSpPr>
        <p:spPr>
          <a:xfrm>
            <a:off x="5512224" y="2347140"/>
            <a:ext cx="501606" cy="162370"/>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32" name="Processo 131"/>
          <p:cNvSpPr/>
          <p:nvPr/>
        </p:nvSpPr>
        <p:spPr>
          <a:xfrm>
            <a:off x="5670868" y="3098444"/>
            <a:ext cx="692907" cy="2576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RATIFICA</a:t>
            </a:r>
            <a:endParaRPr lang="it-IT" sz="800" dirty="0"/>
          </a:p>
        </p:txBody>
      </p:sp>
      <p:sp>
        <p:nvSpPr>
          <p:cNvPr id="137" name="Documento 136"/>
          <p:cNvSpPr/>
          <p:nvPr/>
        </p:nvSpPr>
        <p:spPr>
          <a:xfrm>
            <a:off x="7077301" y="3254398"/>
            <a:ext cx="674096"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ELENCO IDONEI </a:t>
            </a:r>
            <a:r>
              <a:rPr lang="it-IT" sz="700" dirty="0" smtClean="0"/>
              <a:t>PER TITOLO REGIONALE</a:t>
            </a:r>
          </a:p>
        </p:txBody>
      </p:sp>
      <p:cxnSp>
        <p:nvCxnSpPr>
          <p:cNvPr id="138" name="Connettore 4 137"/>
          <p:cNvCxnSpPr>
            <a:stCxn id="132" idx="2"/>
            <a:endCxn id="137" idx="1"/>
          </p:cNvCxnSpPr>
          <p:nvPr/>
        </p:nvCxnSpPr>
        <p:spPr>
          <a:xfrm rot="16200000" flipH="1">
            <a:off x="6495294" y="2878130"/>
            <a:ext cx="104034" cy="1059979"/>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5" name="Ovale 144"/>
          <p:cNvSpPr/>
          <p:nvPr/>
        </p:nvSpPr>
        <p:spPr>
          <a:xfrm>
            <a:off x="6397007" y="2752207"/>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2</a:t>
            </a:r>
            <a:endParaRPr lang="it-IT" sz="800" b="1" dirty="0" smtClean="0"/>
          </a:p>
        </p:txBody>
      </p:sp>
      <p:sp>
        <p:nvSpPr>
          <p:cNvPr id="149" name="CasellaDiTesto 148"/>
          <p:cNvSpPr txBox="1"/>
          <p:nvPr/>
        </p:nvSpPr>
        <p:spPr>
          <a:xfrm>
            <a:off x="396484" y="5613876"/>
            <a:ext cx="2688345" cy="646331"/>
          </a:xfrm>
          <a:prstGeom prst="rect">
            <a:avLst/>
          </a:prstGeom>
          <a:noFill/>
        </p:spPr>
        <p:txBody>
          <a:bodyPr wrap="square" rtlCol="0">
            <a:spAutoFit/>
          </a:bodyPr>
          <a:lstStyle/>
          <a:p>
            <a:pPr algn="just"/>
            <a:r>
              <a:rPr lang="it-IT" sz="900" dirty="0" smtClean="0">
                <a:solidFill>
                  <a:srgbClr val="000000"/>
                </a:solidFill>
              </a:rPr>
              <a:t>L’Ufficio Assicurazioni predispone </a:t>
            </a:r>
            <a:r>
              <a:rPr lang="it-IT" sz="900" dirty="0" smtClean="0">
                <a:solidFill>
                  <a:srgbClr val="000000"/>
                </a:solidFill>
              </a:rPr>
              <a:t>le lettere di nomina, da sottoporre alla firma </a:t>
            </a:r>
            <a:r>
              <a:rPr lang="it-IT" sz="900" dirty="0" smtClean="0">
                <a:solidFill>
                  <a:srgbClr val="000000"/>
                </a:solidFill>
              </a:rPr>
              <a:t>del </a:t>
            </a:r>
            <a:r>
              <a:rPr lang="it-IT" sz="900" dirty="0" smtClean="0">
                <a:solidFill>
                  <a:srgbClr val="000000"/>
                </a:solidFill>
              </a:rPr>
              <a:t>Presidente generale, che andranno trasmesse agli interessati e per conoscenza alle Sezioni di appartenenza.</a:t>
            </a:r>
          </a:p>
        </p:txBody>
      </p:sp>
      <p:sp>
        <p:nvSpPr>
          <p:cNvPr id="150" name="Ovale 149"/>
          <p:cNvSpPr/>
          <p:nvPr/>
        </p:nvSpPr>
        <p:spPr>
          <a:xfrm>
            <a:off x="164908" y="5662549"/>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5</a:t>
            </a:r>
            <a:endParaRPr lang="it-IT" sz="800" b="1" dirty="0" smtClean="0"/>
          </a:p>
        </p:txBody>
      </p:sp>
      <p:sp>
        <p:nvSpPr>
          <p:cNvPr id="151" name="Disco magnetico 150"/>
          <p:cNvSpPr/>
          <p:nvPr/>
        </p:nvSpPr>
        <p:spPr>
          <a:xfrm>
            <a:off x="7566849" y="4399646"/>
            <a:ext cx="419895" cy="353525"/>
          </a:xfrm>
          <a:prstGeom prst="flowChartMagneticDisk">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800" dirty="0" smtClean="0"/>
              <a:t>PT</a:t>
            </a:r>
            <a:endParaRPr lang="it-IT" sz="800" dirty="0"/>
          </a:p>
        </p:txBody>
      </p:sp>
      <p:pic>
        <p:nvPicPr>
          <p:cNvPr id="152" name="Immagine 151"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5294" y="3768329"/>
            <a:ext cx="251543" cy="202352"/>
          </a:xfrm>
          <a:prstGeom prst="rect">
            <a:avLst/>
          </a:prstGeom>
        </p:spPr>
      </p:pic>
      <p:sp>
        <p:nvSpPr>
          <p:cNvPr id="153" name="Processo 152"/>
          <p:cNvSpPr/>
          <p:nvPr/>
        </p:nvSpPr>
        <p:spPr>
          <a:xfrm>
            <a:off x="6768115" y="4041292"/>
            <a:ext cx="894940" cy="322814"/>
          </a:xfrm>
          <a:prstGeom prst="flowChartProcess">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algn="ctr"/>
            <a:r>
              <a:rPr lang="it-IT" sz="700" dirty="0" smtClean="0"/>
              <a:t>INSERIMENTO TITOLO E ASSICURAZIONE BASE</a:t>
            </a:r>
            <a:endParaRPr lang="it-IT" sz="700" dirty="0"/>
          </a:p>
        </p:txBody>
      </p:sp>
      <p:cxnSp>
        <p:nvCxnSpPr>
          <p:cNvPr id="162" name="Connettore 4 161"/>
          <p:cNvCxnSpPr>
            <a:stCxn id="153" idx="3"/>
            <a:endCxn id="152" idx="2"/>
          </p:cNvCxnSpPr>
          <p:nvPr/>
        </p:nvCxnSpPr>
        <p:spPr>
          <a:xfrm flipV="1">
            <a:off x="7663055" y="3970681"/>
            <a:ext cx="508011" cy="232018"/>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5" name="Connettore 4 164"/>
          <p:cNvCxnSpPr>
            <a:stCxn id="151" idx="2"/>
            <a:endCxn id="153" idx="2"/>
          </p:cNvCxnSpPr>
          <p:nvPr/>
        </p:nvCxnSpPr>
        <p:spPr>
          <a:xfrm rot="10800000">
            <a:off x="7215585" y="4364107"/>
            <a:ext cx="351264" cy="212303"/>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67" name="Ovale 166"/>
          <p:cNvSpPr/>
          <p:nvPr/>
        </p:nvSpPr>
        <p:spPr>
          <a:xfrm>
            <a:off x="4092734" y="4685398"/>
            <a:ext cx="384499" cy="353525"/>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it-IT" sz="800" b="1" dirty="0" smtClean="0"/>
          </a:p>
        </p:txBody>
      </p:sp>
      <p:sp>
        <p:nvSpPr>
          <p:cNvPr id="170" name="Processo 169"/>
          <p:cNvSpPr/>
          <p:nvPr/>
        </p:nvSpPr>
        <p:spPr>
          <a:xfrm>
            <a:off x="3084829" y="5029292"/>
            <a:ext cx="929200" cy="292008"/>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700" dirty="0" smtClean="0"/>
              <a:t>RICHIESTA COPERTURA AGGIUNTIVA</a:t>
            </a:r>
            <a:endParaRPr lang="it-IT" sz="700" dirty="0"/>
          </a:p>
        </p:txBody>
      </p:sp>
      <p:sp>
        <p:nvSpPr>
          <p:cNvPr id="171" name="Disco magnetico 170"/>
          <p:cNvSpPr/>
          <p:nvPr/>
        </p:nvSpPr>
        <p:spPr>
          <a:xfrm>
            <a:off x="4063271" y="5219700"/>
            <a:ext cx="419895" cy="353525"/>
          </a:xfrm>
          <a:prstGeom prst="flowChartMagneticDisk">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800" dirty="0" smtClean="0"/>
              <a:t>PT</a:t>
            </a:r>
            <a:endParaRPr lang="it-IT" sz="800" dirty="0"/>
          </a:p>
        </p:txBody>
      </p:sp>
      <p:cxnSp>
        <p:nvCxnSpPr>
          <p:cNvPr id="182" name="Connettore 4 181"/>
          <p:cNvCxnSpPr>
            <a:stCxn id="171" idx="1"/>
            <a:endCxn id="170" idx="3"/>
          </p:cNvCxnSpPr>
          <p:nvPr/>
        </p:nvCxnSpPr>
        <p:spPr>
          <a:xfrm rot="16200000" flipV="1">
            <a:off x="4121422" y="5067903"/>
            <a:ext cx="44404" cy="259190"/>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4" name="Connettore 4 183"/>
          <p:cNvCxnSpPr>
            <a:stCxn id="167" idx="2"/>
            <a:endCxn id="170" idx="0"/>
          </p:cNvCxnSpPr>
          <p:nvPr/>
        </p:nvCxnSpPr>
        <p:spPr>
          <a:xfrm rot="10800000" flipV="1">
            <a:off x="3549430" y="4862160"/>
            <a:ext cx="543305" cy="167131"/>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85" name="CasellaDiTesto 184"/>
          <p:cNvSpPr txBox="1"/>
          <p:nvPr/>
        </p:nvSpPr>
        <p:spPr>
          <a:xfrm>
            <a:off x="3562230" y="5008867"/>
            <a:ext cx="1098909" cy="200055"/>
          </a:xfrm>
          <a:prstGeom prst="rect">
            <a:avLst/>
          </a:prstGeom>
          <a:noFill/>
        </p:spPr>
        <p:txBody>
          <a:bodyPr wrap="square" rtlCol="0">
            <a:spAutoFit/>
          </a:bodyPr>
          <a:lstStyle/>
          <a:p>
            <a:pPr algn="ctr"/>
            <a:r>
              <a:rPr lang="it-IT" sz="700" dirty="0" smtClean="0"/>
              <a:t>su</a:t>
            </a:r>
          </a:p>
        </p:txBody>
      </p:sp>
      <p:sp>
        <p:nvSpPr>
          <p:cNvPr id="201" name="CasellaDiTesto 200"/>
          <p:cNvSpPr txBox="1"/>
          <p:nvPr/>
        </p:nvSpPr>
        <p:spPr>
          <a:xfrm>
            <a:off x="3129383" y="4584333"/>
            <a:ext cx="1042236" cy="307777"/>
          </a:xfrm>
          <a:prstGeom prst="rect">
            <a:avLst/>
          </a:prstGeom>
          <a:noFill/>
        </p:spPr>
        <p:txBody>
          <a:bodyPr wrap="square" rtlCol="0">
            <a:spAutoFit/>
          </a:bodyPr>
          <a:lstStyle/>
          <a:p>
            <a:pPr algn="ctr"/>
            <a:r>
              <a:rPr lang="it-IT" sz="700" dirty="0" smtClean="0"/>
              <a:t>Se il socio titolato vuole </a:t>
            </a:r>
          </a:p>
          <a:p>
            <a:pPr algn="ctr"/>
            <a:r>
              <a:rPr lang="it-IT" sz="700" dirty="0"/>
              <a:t>l</a:t>
            </a:r>
            <a:r>
              <a:rPr lang="it-IT" sz="700" dirty="0" smtClean="0"/>
              <a:t>a copertura aggiuntiva</a:t>
            </a:r>
          </a:p>
        </p:txBody>
      </p:sp>
      <p:cxnSp>
        <p:nvCxnSpPr>
          <p:cNvPr id="204" name="Connettore 4 203"/>
          <p:cNvCxnSpPr>
            <a:stCxn id="153" idx="1"/>
            <a:endCxn id="167" idx="0"/>
          </p:cNvCxnSpPr>
          <p:nvPr/>
        </p:nvCxnSpPr>
        <p:spPr>
          <a:xfrm rot="10800000" flipV="1">
            <a:off x="4284985" y="4202698"/>
            <a:ext cx="2483131" cy="482699"/>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07" name="Ovale 206"/>
          <p:cNvSpPr/>
          <p:nvPr/>
        </p:nvSpPr>
        <p:spPr>
          <a:xfrm>
            <a:off x="3949942" y="4345055"/>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4</a:t>
            </a:r>
            <a:endParaRPr lang="it-IT" sz="800" b="1" dirty="0" smtClean="0"/>
          </a:p>
        </p:txBody>
      </p:sp>
      <p:sp>
        <p:nvSpPr>
          <p:cNvPr id="215" name="Documento multiplo 214"/>
          <p:cNvSpPr/>
          <p:nvPr/>
        </p:nvSpPr>
        <p:spPr>
          <a:xfrm>
            <a:off x="6897901" y="5951935"/>
            <a:ext cx="676568" cy="450350"/>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rIns="36000" anchor="ctr" anchorCtr="1"/>
          <a:lstStyle/>
          <a:p>
            <a:pPr algn="ctr"/>
            <a:r>
              <a:rPr lang="it-IT" sz="800" dirty="0" smtClean="0"/>
              <a:t>LETTERE DI NOMINA</a:t>
            </a:r>
            <a:endParaRPr lang="it-IT" sz="800" dirty="0"/>
          </a:p>
        </p:txBody>
      </p:sp>
      <p:cxnSp>
        <p:nvCxnSpPr>
          <p:cNvPr id="216" name="Connettore 4 215"/>
          <p:cNvCxnSpPr>
            <a:stCxn id="194" idx="2"/>
            <a:endCxn id="215" idx="3"/>
          </p:cNvCxnSpPr>
          <p:nvPr/>
        </p:nvCxnSpPr>
        <p:spPr>
          <a:xfrm rot="5400000">
            <a:off x="7541181" y="5949747"/>
            <a:ext cx="260651" cy="194074"/>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20" name="Processo 219"/>
          <p:cNvSpPr/>
          <p:nvPr/>
        </p:nvSpPr>
        <p:spPr>
          <a:xfrm>
            <a:off x="6641003" y="6570536"/>
            <a:ext cx="1096270" cy="243690"/>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Firmate </a:t>
            </a:r>
            <a:r>
              <a:rPr lang="it-IT" sz="700" dirty="0" smtClean="0"/>
              <a:t>dal </a:t>
            </a:r>
            <a:r>
              <a:rPr lang="it-IT" sz="700" dirty="0" smtClean="0"/>
              <a:t>Presidente generale</a:t>
            </a:r>
            <a:endParaRPr lang="it-IT" sz="700" dirty="0"/>
          </a:p>
        </p:txBody>
      </p:sp>
      <p:cxnSp>
        <p:nvCxnSpPr>
          <p:cNvPr id="274" name="Connettore 1 273"/>
          <p:cNvCxnSpPr>
            <a:stCxn id="220" idx="0"/>
            <a:endCxn id="215" idx="2"/>
          </p:cNvCxnSpPr>
          <p:nvPr/>
        </p:nvCxnSpPr>
        <p:spPr>
          <a:xfrm flipV="1">
            <a:off x="7189138" y="6385230"/>
            <a:ext cx="0" cy="185306"/>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78" name="Documento multiplo 277"/>
          <p:cNvSpPr/>
          <p:nvPr/>
        </p:nvSpPr>
        <p:spPr>
          <a:xfrm>
            <a:off x="3516549" y="5951935"/>
            <a:ext cx="676568" cy="450350"/>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rIns="36000" anchor="ctr" anchorCtr="1"/>
          <a:lstStyle/>
          <a:p>
            <a:pPr algn="ctr"/>
            <a:r>
              <a:rPr lang="it-IT" sz="800" dirty="0" smtClean="0"/>
              <a:t>LETTERE DI NOMINA</a:t>
            </a:r>
            <a:endParaRPr lang="it-IT" sz="800" dirty="0"/>
          </a:p>
        </p:txBody>
      </p:sp>
      <p:cxnSp>
        <p:nvCxnSpPr>
          <p:cNvPr id="280" name="Connettore 2 279"/>
          <p:cNvCxnSpPr>
            <a:stCxn id="215" idx="1"/>
            <a:endCxn id="278" idx="3"/>
          </p:cNvCxnSpPr>
          <p:nvPr/>
        </p:nvCxnSpPr>
        <p:spPr>
          <a:xfrm flipH="1">
            <a:off x="4193117" y="6177110"/>
            <a:ext cx="2704784" cy="0"/>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284" name="Ovale 283"/>
          <p:cNvSpPr/>
          <p:nvPr/>
        </p:nvSpPr>
        <p:spPr>
          <a:xfrm>
            <a:off x="7021752" y="5510131"/>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5</a:t>
            </a:r>
            <a:endParaRPr lang="it-IT" sz="800" b="1" dirty="0" smtClean="0"/>
          </a:p>
        </p:txBody>
      </p:sp>
      <p:cxnSp>
        <p:nvCxnSpPr>
          <p:cNvPr id="285" name="Connettore 4 284"/>
          <p:cNvCxnSpPr>
            <a:stCxn id="278" idx="1"/>
          </p:cNvCxnSpPr>
          <p:nvPr/>
        </p:nvCxnSpPr>
        <p:spPr>
          <a:xfrm rot="10800000" flipV="1">
            <a:off x="3183663" y="6177110"/>
            <a:ext cx="332887" cy="661840"/>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88" name="CasellaDiTesto 287"/>
          <p:cNvSpPr txBox="1"/>
          <p:nvPr/>
        </p:nvSpPr>
        <p:spPr>
          <a:xfrm>
            <a:off x="3835161" y="1859978"/>
            <a:ext cx="715912" cy="200055"/>
          </a:xfrm>
          <a:prstGeom prst="rect">
            <a:avLst/>
          </a:prstGeom>
          <a:noFill/>
        </p:spPr>
        <p:txBody>
          <a:bodyPr wrap="square" rtlCol="0">
            <a:spAutoFit/>
          </a:bodyPr>
          <a:lstStyle/>
          <a:p>
            <a:pPr algn="ctr"/>
            <a:r>
              <a:rPr lang="it-IT" sz="700" dirty="0" smtClean="0"/>
              <a:t>Dopo due anni</a:t>
            </a:r>
          </a:p>
        </p:txBody>
      </p:sp>
      <p:cxnSp>
        <p:nvCxnSpPr>
          <p:cNvPr id="90" name="Connettore 1 273"/>
          <p:cNvCxnSpPr/>
          <p:nvPr/>
        </p:nvCxnSpPr>
        <p:spPr>
          <a:xfrm flipV="1">
            <a:off x="3712455" y="1499936"/>
            <a:ext cx="1" cy="183363"/>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22" name="Connettore 1 282"/>
          <p:cNvCxnSpPr>
            <a:stCxn id="194" idx="0"/>
            <a:endCxn id="151" idx="3"/>
          </p:cNvCxnSpPr>
          <p:nvPr/>
        </p:nvCxnSpPr>
        <p:spPr>
          <a:xfrm flipV="1">
            <a:off x="7768543" y="4753171"/>
            <a:ext cx="8254" cy="960936"/>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54" name="Rettangolo 53"/>
          <p:cNvSpPr/>
          <p:nvPr/>
        </p:nvSpPr>
        <p:spPr>
          <a:xfrm>
            <a:off x="6768116" y="3728897"/>
            <a:ext cx="1038857" cy="24178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700" dirty="0" smtClean="0">
              <a:solidFill>
                <a:schemeClr val="tx1"/>
              </a:solidFill>
            </a:endParaRPr>
          </a:p>
          <a:p>
            <a:pPr algn="ctr"/>
            <a:r>
              <a:rPr lang="it-IT" sz="700" dirty="0" smtClean="0">
                <a:solidFill>
                  <a:schemeClr val="tx1"/>
                </a:solidFill>
              </a:rPr>
              <a:t>PROVVEDIMENTO DI NOMINA</a:t>
            </a:r>
          </a:p>
          <a:p>
            <a:pPr algn="ctr"/>
            <a:endParaRPr lang="it-IT" sz="700" dirty="0">
              <a:solidFill>
                <a:schemeClr val="tx1"/>
              </a:solidFill>
            </a:endParaRPr>
          </a:p>
        </p:txBody>
      </p:sp>
    </p:spTree>
    <p:extLst>
      <p:ext uri="{BB962C8B-B14F-4D97-AF65-F5344CB8AC3E}">
        <p14:creationId xmlns:p14="http://schemas.microsoft.com/office/powerpoint/2010/main" val="2758441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6483" y="969794"/>
            <a:ext cx="2688345" cy="646331"/>
          </a:xfrm>
          <a:prstGeom prst="rect">
            <a:avLst/>
          </a:prstGeom>
          <a:noFill/>
        </p:spPr>
        <p:txBody>
          <a:bodyPr wrap="square" rtlCol="0">
            <a:spAutoFit/>
          </a:bodyPr>
          <a:lstStyle/>
          <a:p>
            <a:pPr algn="just"/>
            <a:r>
              <a:rPr lang="it-IT" sz="900" dirty="0" smtClean="0">
                <a:solidFill>
                  <a:srgbClr val="000000"/>
                </a:solidFill>
              </a:rPr>
              <a:t>I titolati regionali dopo due anni possono partecipare a un corso di formazione per titolato nazionale, promosso dall’OTCO di riferimento attraverso le scuole centrali.</a:t>
            </a:r>
          </a:p>
        </p:txBody>
      </p:sp>
      <p:sp>
        <p:nvSpPr>
          <p:cNvPr id="5" name="Ovale 4"/>
          <p:cNvSpPr/>
          <p:nvPr/>
        </p:nvSpPr>
        <p:spPr>
          <a:xfrm>
            <a:off x="164398" y="938852"/>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6</a:t>
            </a:r>
            <a:endParaRPr lang="it-IT" sz="800" b="1" dirty="0" smtClean="0"/>
          </a:p>
        </p:txBody>
      </p:sp>
      <p:cxnSp>
        <p:nvCxnSpPr>
          <p:cNvPr id="6" name="Connettore 1 5"/>
          <p:cNvCxnSpPr/>
          <p:nvPr/>
        </p:nvCxnSpPr>
        <p:spPr>
          <a:xfrm flipH="1">
            <a:off x="119600" y="467332"/>
            <a:ext cx="4" cy="6371618"/>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7" name="Processo 6"/>
          <p:cNvSpPr/>
          <p:nvPr/>
        </p:nvSpPr>
        <p:spPr>
          <a:xfrm>
            <a:off x="352935" y="531934"/>
            <a:ext cx="2454337" cy="291877"/>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200" b="1" dirty="0" smtClean="0">
                <a:solidFill>
                  <a:srgbClr val="000000"/>
                </a:solidFill>
              </a:rPr>
              <a:t>ORGANIZZAZIONE DEL LAVORO</a:t>
            </a:r>
            <a:endParaRPr lang="it-IT" sz="1200" b="1" dirty="0">
              <a:solidFill>
                <a:srgbClr val="000000"/>
              </a:solidFill>
            </a:endParaRPr>
          </a:p>
        </p:txBody>
      </p:sp>
      <p:cxnSp>
        <p:nvCxnSpPr>
          <p:cNvPr id="8" name="Connettore 1 7"/>
          <p:cNvCxnSpPr/>
          <p:nvPr/>
        </p:nvCxnSpPr>
        <p:spPr>
          <a:xfrm>
            <a:off x="3053300" y="473683"/>
            <a:ext cx="0" cy="6365267"/>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0" name="Connettore 1 9"/>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pic>
        <p:nvPicPr>
          <p:cNvPr id="11" name="Immagine 10" descr="logo_ca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239" y="-21317"/>
            <a:ext cx="443012" cy="477212"/>
          </a:xfrm>
          <a:prstGeom prst="rect">
            <a:avLst/>
          </a:prstGeom>
        </p:spPr>
      </p:pic>
      <p:cxnSp>
        <p:nvCxnSpPr>
          <p:cNvPr id="12" name="Connettore 1 11"/>
          <p:cNvCxnSpPr/>
          <p:nvPr/>
        </p:nvCxnSpPr>
        <p:spPr>
          <a:xfrm>
            <a:off x="119600" y="470482"/>
            <a:ext cx="9194918" cy="0"/>
          </a:xfrm>
          <a:prstGeom prst="line">
            <a:avLst/>
          </a:prstGeom>
          <a:ln w="3175" cmpd="sng">
            <a:solidFill>
              <a:schemeClr val="tx1"/>
            </a:solidFill>
          </a:ln>
        </p:spPr>
        <p:style>
          <a:lnRef idx="1">
            <a:schemeClr val="dk1"/>
          </a:lnRef>
          <a:fillRef idx="0">
            <a:schemeClr val="dk1"/>
          </a:fillRef>
          <a:effectRef idx="0">
            <a:schemeClr val="dk1"/>
          </a:effectRef>
          <a:fontRef idx="minor">
            <a:schemeClr val="tx1"/>
          </a:fontRef>
        </p:style>
      </p:cxnSp>
      <p:sp>
        <p:nvSpPr>
          <p:cNvPr id="16" name="CasellaDiTesto 15"/>
          <p:cNvSpPr txBox="1"/>
          <p:nvPr/>
        </p:nvSpPr>
        <p:spPr>
          <a:xfrm>
            <a:off x="396483" y="1600887"/>
            <a:ext cx="2688345" cy="1061829"/>
          </a:xfrm>
          <a:prstGeom prst="rect">
            <a:avLst/>
          </a:prstGeom>
          <a:noFill/>
        </p:spPr>
        <p:txBody>
          <a:bodyPr wrap="square" rtlCol="0">
            <a:spAutoFit/>
          </a:bodyPr>
          <a:lstStyle/>
          <a:p>
            <a:pPr algn="just"/>
            <a:r>
              <a:rPr lang="it-IT" sz="900" dirty="0" smtClean="0">
                <a:solidFill>
                  <a:srgbClr val="000000"/>
                </a:solidFill>
              </a:rPr>
              <a:t>Al termine del corso l’OTCO, sulla base delle comunicazioni delle scuole centrali, ratifica i nominativi di coloro che sono risultati idonei ad acquisire il titolo nazionale (o di 2° livello), e invia l’elenco </a:t>
            </a:r>
            <a:r>
              <a:rPr lang="it-IT" sz="900" dirty="0" smtClean="0">
                <a:solidFill>
                  <a:srgbClr val="000000"/>
                </a:solidFill>
              </a:rPr>
              <a:t>all’Ufficio Assicurazioni, </a:t>
            </a:r>
            <a:r>
              <a:rPr lang="it-IT" sz="900" dirty="0" smtClean="0">
                <a:solidFill>
                  <a:srgbClr val="000000"/>
                </a:solidFill>
              </a:rPr>
              <a:t>che modifica sulla </a:t>
            </a:r>
            <a:r>
              <a:rPr lang="it-IT" sz="900" dirty="0" smtClean="0">
                <a:solidFill>
                  <a:srgbClr val="000000"/>
                </a:solidFill>
              </a:rPr>
              <a:t>Piattaforma </a:t>
            </a:r>
            <a:r>
              <a:rPr lang="it-IT" sz="900" dirty="0" smtClean="0">
                <a:solidFill>
                  <a:srgbClr val="000000"/>
                </a:solidFill>
              </a:rPr>
              <a:t>di Tesseramento il titolo acquisito dal socio, da regionale a nazionale.</a:t>
            </a:r>
          </a:p>
        </p:txBody>
      </p:sp>
      <p:sp>
        <p:nvSpPr>
          <p:cNvPr id="17" name="Ovale 16"/>
          <p:cNvSpPr/>
          <p:nvPr/>
        </p:nvSpPr>
        <p:spPr>
          <a:xfrm>
            <a:off x="164398" y="1593328"/>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7</a:t>
            </a:r>
            <a:endParaRPr lang="it-IT" sz="800" b="1" dirty="0" smtClean="0"/>
          </a:p>
        </p:txBody>
      </p:sp>
      <p:sp>
        <p:nvSpPr>
          <p:cNvPr id="21" name="CasellaDiTesto 20"/>
          <p:cNvSpPr txBox="1"/>
          <p:nvPr/>
        </p:nvSpPr>
        <p:spPr>
          <a:xfrm>
            <a:off x="399614" y="2662716"/>
            <a:ext cx="2688345" cy="784830"/>
          </a:xfrm>
          <a:prstGeom prst="rect">
            <a:avLst/>
          </a:prstGeom>
          <a:noFill/>
        </p:spPr>
        <p:txBody>
          <a:bodyPr wrap="square" rtlCol="0">
            <a:spAutoFit/>
          </a:bodyPr>
          <a:lstStyle/>
          <a:p>
            <a:pPr algn="just"/>
            <a:r>
              <a:rPr lang="it-IT" sz="900" dirty="0" smtClean="0">
                <a:solidFill>
                  <a:srgbClr val="000000"/>
                </a:solidFill>
              </a:rPr>
              <a:t>L’Ufficio Assicurazioni redige il provvedimento di nomina e </a:t>
            </a:r>
            <a:r>
              <a:rPr lang="it-IT" sz="900" dirty="0">
                <a:solidFill>
                  <a:srgbClr val="000000"/>
                </a:solidFill>
              </a:rPr>
              <a:t>le lettere di </a:t>
            </a:r>
            <a:r>
              <a:rPr lang="it-IT" sz="900" dirty="0" smtClean="0">
                <a:solidFill>
                  <a:srgbClr val="000000"/>
                </a:solidFill>
              </a:rPr>
              <a:t>nomina, da sottoporre alla firma </a:t>
            </a:r>
            <a:r>
              <a:rPr lang="it-IT" sz="900" dirty="0" smtClean="0">
                <a:solidFill>
                  <a:srgbClr val="000000"/>
                </a:solidFill>
              </a:rPr>
              <a:t>del </a:t>
            </a:r>
            <a:r>
              <a:rPr lang="it-IT" sz="900" dirty="0">
                <a:solidFill>
                  <a:srgbClr val="000000"/>
                </a:solidFill>
              </a:rPr>
              <a:t>Presidente generale, </a:t>
            </a:r>
            <a:r>
              <a:rPr lang="it-IT" sz="900" dirty="0" smtClean="0">
                <a:solidFill>
                  <a:srgbClr val="000000"/>
                </a:solidFill>
              </a:rPr>
              <a:t>che andranno trasmesse agli interessati e </a:t>
            </a:r>
            <a:r>
              <a:rPr lang="it-IT" sz="900" dirty="0">
                <a:solidFill>
                  <a:srgbClr val="000000"/>
                </a:solidFill>
              </a:rPr>
              <a:t>per </a:t>
            </a:r>
            <a:r>
              <a:rPr lang="it-IT" sz="900" dirty="0" smtClean="0">
                <a:solidFill>
                  <a:srgbClr val="000000"/>
                </a:solidFill>
              </a:rPr>
              <a:t>conoscenza alle Sezioni </a:t>
            </a:r>
            <a:r>
              <a:rPr lang="it-IT" sz="900" dirty="0">
                <a:solidFill>
                  <a:srgbClr val="000000"/>
                </a:solidFill>
              </a:rPr>
              <a:t>di appartenenza</a:t>
            </a:r>
            <a:r>
              <a:rPr lang="it-IT" sz="900" dirty="0" smtClean="0">
                <a:solidFill>
                  <a:srgbClr val="000000"/>
                </a:solidFill>
              </a:rPr>
              <a:t>.</a:t>
            </a:r>
            <a:endParaRPr lang="it-IT" sz="900" dirty="0">
              <a:solidFill>
                <a:srgbClr val="000000"/>
              </a:solidFill>
            </a:endParaRPr>
          </a:p>
        </p:txBody>
      </p:sp>
      <p:sp>
        <p:nvSpPr>
          <p:cNvPr id="22" name="Ovale 21"/>
          <p:cNvSpPr/>
          <p:nvPr/>
        </p:nvSpPr>
        <p:spPr>
          <a:xfrm>
            <a:off x="164398" y="2725328"/>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8</a:t>
            </a:r>
            <a:endParaRPr lang="it-IT" sz="800" b="1" dirty="0" smtClean="0"/>
          </a:p>
        </p:txBody>
      </p:sp>
      <p:cxnSp>
        <p:nvCxnSpPr>
          <p:cNvPr id="35" name="Connettore 1 34"/>
          <p:cNvCxnSpPr/>
          <p:nvPr/>
        </p:nvCxnSpPr>
        <p:spPr>
          <a:xfrm flipH="1">
            <a:off x="9308167" y="470483"/>
            <a:ext cx="6360" cy="6381308"/>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17" name="Text Box 7"/>
          <p:cNvSpPr txBox="1">
            <a:spLocks noChangeArrowheads="1"/>
          </p:cNvSpPr>
          <p:nvPr/>
        </p:nvSpPr>
        <p:spPr bwMode="auto">
          <a:xfrm>
            <a:off x="12700" y="6681685"/>
            <a:ext cx="9404251" cy="200055"/>
          </a:xfrm>
          <a:prstGeom prst="rect">
            <a:avLst/>
          </a:prstGeom>
          <a:noFill/>
          <a:ln w="9525">
            <a:noFill/>
            <a:miter lim="800000"/>
            <a:headEnd/>
            <a:tailEnd/>
          </a:ln>
        </p:spPr>
        <p:txBody>
          <a:bodyPr wrap="square">
            <a:spAutoFit/>
          </a:bodyPr>
          <a:lstStyle/>
          <a:p>
            <a:pPr algn="ctr">
              <a:spcBef>
                <a:spcPct val="50000"/>
              </a:spcBef>
            </a:pPr>
            <a:r>
              <a:rPr lang="it-IT" sz="700" dirty="0"/>
              <a:t>Elaborato da Soa S.r.l. – Strategie e </a:t>
            </a:r>
            <a:r>
              <a:rPr lang="it-IT" sz="700" dirty="0" smtClean="0"/>
              <a:t>Organizzazione Aziendale                  </a:t>
            </a:r>
            <a:r>
              <a:rPr lang="it-IT" sz="700" b="1" dirty="0" smtClean="0"/>
              <a:t>Anno 2014</a:t>
            </a:r>
            <a:endParaRPr lang="it-IT" sz="700" b="1" dirty="0"/>
          </a:p>
        </p:txBody>
      </p:sp>
      <p:cxnSp>
        <p:nvCxnSpPr>
          <p:cNvPr id="189" name="Connettore 2 188"/>
          <p:cNvCxnSpPr>
            <a:stCxn id="167" idx="1"/>
            <a:endCxn id="184" idx="3"/>
          </p:cNvCxnSpPr>
          <p:nvPr/>
        </p:nvCxnSpPr>
        <p:spPr>
          <a:xfrm flipH="1" flipV="1">
            <a:off x="4462449" y="3580177"/>
            <a:ext cx="2516412" cy="542976"/>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cxnSp>
        <p:nvCxnSpPr>
          <p:cNvPr id="224" name="Connettore 4 223"/>
          <p:cNvCxnSpPr>
            <a:stCxn id="201" idx="2"/>
            <a:endCxn id="202" idx="0"/>
          </p:cNvCxnSpPr>
          <p:nvPr/>
        </p:nvCxnSpPr>
        <p:spPr>
          <a:xfrm rot="10800000" flipV="1">
            <a:off x="3489130" y="4189547"/>
            <a:ext cx="414866" cy="169869"/>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90" name="CasellaDiTesto 89"/>
          <p:cNvSpPr txBox="1"/>
          <p:nvPr/>
        </p:nvSpPr>
        <p:spPr>
          <a:xfrm>
            <a:off x="399614" y="3772560"/>
            <a:ext cx="2688345" cy="923330"/>
          </a:xfrm>
          <a:prstGeom prst="rect">
            <a:avLst/>
          </a:prstGeom>
          <a:noFill/>
        </p:spPr>
        <p:txBody>
          <a:bodyPr wrap="square" rtlCol="0">
            <a:spAutoFit/>
          </a:bodyPr>
          <a:lstStyle/>
          <a:p>
            <a:pPr algn="just"/>
            <a:r>
              <a:rPr lang="it-IT" sz="900" dirty="0" smtClean="0">
                <a:solidFill>
                  <a:srgbClr val="000000"/>
                </a:solidFill>
              </a:rPr>
              <a:t>Per la conservazione del titolo, è necessario che i titolati svolgano attività didattica all’interno della sezione in cui operano e che partecipino almeno una volta ogni due anni a dei corsi di aggiornamento organizzati dagli OTTO sia per i titolati regionali sia per i titolati nazionali.</a:t>
            </a:r>
            <a:endParaRPr lang="it-IT" sz="900" dirty="0">
              <a:solidFill>
                <a:srgbClr val="000000"/>
              </a:solidFill>
            </a:endParaRPr>
          </a:p>
        </p:txBody>
      </p:sp>
      <p:sp>
        <p:nvSpPr>
          <p:cNvPr id="91" name="Ovale 90"/>
          <p:cNvSpPr/>
          <p:nvPr/>
        </p:nvSpPr>
        <p:spPr>
          <a:xfrm>
            <a:off x="164398" y="3828235"/>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9</a:t>
            </a:r>
            <a:endParaRPr lang="it-IT" sz="800" b="1" dirty="0" smtClean="0"/>
          </a:p>
        </p:txBody>
      </p:sp>
      <p:sp>
        <p:nvSpPr>
          <p:cNvPr id="93" name="CasellaDiTesto 92"/>
          <p:cNvSpPr txBox="1"/>
          <p:nvPr/>
        </p:nvSpPr>
        <p:spPr>
          <a:xfrm>
            <a:off x="399614" y="4674610"/>
            <a:ext cx="2688345" cy="646331"/>
          </a:xfrm>
          <a:prstGeom prst="rect">
            <a:avLst/>
          </a:prstGeom>
          <a:noFill/>
        </p:spPr>
        <p:txBody>
          <a:bodyPr wrap="square" rtlCol="0">
            <a:spAutoFit/>
          </a:bodyPr>
          <a:lstStyle/>
          <a:p>
            <a:pPr algn="just"/>
            <a:r>
              <a:rPr lang="it-IT" sz="900" dirty="0" smtClean="0">
                <a:solidFill>
                  <a:srgbClr val="000000"/>
                </a:solidFill>
              </a:rPr>
              <a:t>Ogni </a:t>
            </a:r>
            <a:r>
              <a:rPr lang="it-IT" sz="900" dirty="0" smtClean="0">
                <a:solidFill>
                  <a:srgbClr val="000000"/>
                </a:solidFill>
              </a:rPr>
              <a:t>due/tre </a:t>
            </a:r>
            <a:r>
              <a:rPr lang="it-IT" sz="900" dirty="0" smtClean="0">
                <a:solidFill>
                  <a:srgbClr val="000000"/>
                </a:solidFill>
              </a:rPr>
              <a:t>anni gli OTTO segnalano agli OTCO i nominativi dei titolati che non hanno partecipato ai corsi di aggiornamento o alle attività didattiche della scuola di appartenenza.</a:t>
            </a:r>
            <a:endParaRPr lang="it-IT" sz="900" dirty="0">
              <a:solidFill>
                <a:srgbClr val="000000"/>
              </a:solidFill>
            </a:endParaRPr>
          </a:p>
        </p:txBody>
      </p:sp>
      <p:sp>
        <p:nvSpPr>
          <p:cNvPr id="94" name="Ovale 93"/>
          <p:cNvSpPr/>
          <p:nvPr/>
        </p:nvSpPr>
        <p:spPr>
          <a:xfrm>
            <a:off x="164398" y="4755313"/>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10</a:t>
            </a:r>
            <a:endParaRPr lang="it-IT" sz="800" b="1" dirty="0" smtClean="0"/>
          </a:p>
        </p:txBody>
      </p:sp>
      <p:sp>
        <p:nvSpPr>
          <p:cNvPr id="95" name="CasellaDiTesto 94"/>
          <p:cNvSpPr txBox="1"/>
          <p:nvPr/>
        </p:nvSpPr>
        <p:spPr>
          <a:xfrm>
            <a:off x="399614" y="5321965"/>
            <a:ext cx="2688345" cy="1200329"/>
          </a:xfrm>
          <a:prstGeom prst="rect">
            <a:avLst/>
          </a:prstGeom>
          <a:noFill/>
        </p:spPr>
        <p:txBody>
          <a:bodyPr wrap="square" rtlCol="0">
            <a:spAutoFit/>
          </a:bodyPr>
          <a:lstStyle/>
          <a:p>
            <a:pPr algn="just"/>
            <a:r>
              <a:rPr lang="it-IT" sz="900" dirty="0" smtClean="0">
                <a:solidFill>
                  <a:srgbClr val="000000"/>
                </a:solidFill>
              </a:rPr>
              <a:t>L’OTCO, sulla base di tali segnalazioni, delibera la sospensione dall’attività dei titolati inadempienti, e ne trasmette l’elenco </a:t>
            </a:r>
            <a:r>
              <a:rPr lang="it-IT" sz="900" dirty="0" smtClean="0">
                <a:solidFill>
                  <a:srgbClr val="000000"/>
                </a:solidFill>
              </a:rPr>
              <a:t>all’Ufficio Assicurazioni, che redige il provvedimento di sospensione, da sottoporre alla firma del Presidente generale, modifica </a:t>
            </a:r>
            <a:r>
              <a:rPr lang="it-IT" sz="900" dirty="0" smtClean="0">
                <a:solidFill>
                  <a:srgbClr val="000000"/>
                </a:solidFill>
              </a:rPr>
              <a:t>la </a:t>
            </a:r>
            <a:r>
              <a:rPr lang="it-IT" sz="900" dirty="0">
                <a:solidFill>
                  <a:srgbClr val="000000"/>
                </a:solidFill>
              </a:rPr>
              <a:t>copertura </a:t>
            </a:r>
            <a:r>
              <a:rPr lang="it-IT" sz="900" dirty="0" smtClean="0">
                <a:solidFill>
                  <a:srgbClr val="000000"/>
                </a:solidFill>
              </a:rPr>
              <a:t>assicurativa </a:t>
            </a:r>
            <a:r>
              <a:rPr lang="it-IT" sz="900" dirty="0">
                <a:solidFill>
                  <a:srgbClr val="000000"/>
                </a:solidFill>
              </a:rPr>
              <a:t>del </a:t>
            </a:r>
            <a:r>
              <a:rPr lang="it-IT" sz="900" dirty="0" smtClean="0">
                <a:solidFill>
                  <a:srgbClr val="000000"/>
                </a:solidFill>
              </a:rPr>
              <a:t>titolato per la parte residua dell’anno sulla </a:t>
            </a:r>
            <a:r>
              <a:rPr lang="it-IT" sz="900" dirty="0" smtClean="0">
                <a:solidFill>
                  <a:srgbClr val="000000"/>
                </a:solidFill>
              </a:rPr>
              <a:t>Piattaforma </a:t>
            </a:r>
            <a:r>
              <a:rPr lang="it-IT" sz="900" dirty="0" smtClean="0">
                <a:solidFill>
                  <a:srgbClr val="000000"/>
                </a:solidFill>
              </a:rPr>
              <a:t>di Tesseramento</a:t>
            </a:r>
            <a:r>
              <a:rPr lang="it-IT" sz="900" dirty="0">
                <a:solidFill>
                  <a:srgbClr val="000000"/>
                </a:solidFill>
              </a:rPr>
              <a:t>, senza </a:t>
            </a:r>
            <a:r>
              <a:rPr lang="it-IT" sz="900" dirty="0" smtClean="0">
                <a:solidFill>
                  <a:srgbClr val="000000"/>
                </a:solidFill>
              </a:rPr>
              <a:t>modificarne </a:t>
            </a:r>
            <a:r>
              <a:rPr lang="it-IT" sz="900" dirty="0">
                <a:solidFill>
                  <a:srgbClr val="000000"/>
                </a:solidFill>
              </a:rPr>
              <a:t>il titolo</a:t>
            </a:r>
            <a:r>
              <a:rPr lang="it-IT" sz="900" dirty="0" smtClean="0">
                <a:solidFill>
                  <a:srgbClr val="000000"/>
                </a:solidFill>
              </a:rPr>
              <a:t>.</a:t>
            </a:r>
            <a:endParaRPr lang="it-IT" sz="900" dirty="0">
              <a:solidFill>
                <a:srgbClr val="000000"/>
              </a:solidFill>
            </a:endParaRPr>
          </a:p>
        </p:txBody>
      </p:sp>
      <p:sp>
        <p:nvSpPr>
          <p:cNvPr id="97" name="Ovale 96"/>
          <p:cNvSpPr/>
          <p:nvPr/>
        </p:nvSpPr>
        <p:spPr>
          <a:xfrm>
            <a:off x="164398" y="5392778"/>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11</a:t>
            </a:r>
            <a:endParaRPr lang="it-IT" sz="800" b="1" dirty="0" smtClean="0"/>
          </a:p>
        </p:txBody>
      </p:sp>
      <p:cxnSp>
        <p:nvCxnSpPr>
          <p:cNvPr id="98" name="Connettore 4 97"/>
          <p:cNvCxnSpPr>
            <a:endCxn id="103" idx="1"/>
          </p:cNvCxnSpPr>
          <p:nvPr/>
        </p:nvCxnSpPr>
        <p:spPr>
          <a:xfrm rot="16200000" flipH="1">
            <a:off x="3087642" y="949234"/>
            <a:ext cx="457098" cy="345876"/>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03" name="Processo 102"/>
          <p:cNvSpPr/>
          <p:nvPr/>
        </p:nvSpPr>
        <p:spPr>
          <a:xfrm>
            <a:off x="3489129" y="1221892"/>
            <a:ext cx="876697" cy="257658"/>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PARTECIPAZIONE</a:t>
            </a:r>
            <a:endParaRPr lang="it-IT" sz="800" dirty="0"/>
          </a:p>
        </p:txBody>
      </p:sp>
      <p:cxnSp>
        <p:nvCxnSpPr>
          <p:cNvPr id="104" name="Connettore 2 103"/>
          <p:cNvCxnSpPr>
            <a:stCxn id="103" idx="3"/>
            <a:endCxn id="107" idx="1"/>
          </p:cNvCxnSpPr>
          <p:nvPr/>
        </p:nvCxnSpPr>
        <p:spPr>
          <a:xfrm>
            <a:off x="4365826" y="1350721"/>
            <a:ext cx="1423345" cy="0"/>
          </a:xfrm>
          <a:prstGeom prst="straightConnector1">
            <a:avLst/>
          </a:prstGeom>
          <a:ln w="9525">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07" name="Processo 106"/>
          <p:cNvSpPr/>
          <p:nvPr/>
        </p:nvSpPr>
        <p:spPr>
          <a:xfrm>
            <a:off x="5789171" y="1221891"/>
            <a:ext cx="851085" cy="2576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CORSO DI FORMAZIONE</a:t>
            </a:r>
            <a:endParaRPr lang="it-IT" sz="800" dirty="0"/>
          </a:p>
        </p:txBody>
      </p:sp>
      <p:cxnSp>
        <p:nvCxnSpPr>
          <p:cNvPr id="108" name="Connettore 1 107"/>
          <p:cNvCxnSpPr/>
          <p:nvPr/>
        </p:nvCxnSpPr>
        <p:spPr>
          <a:xfrm flipH="1">
            <a:off x="4512983" y="467332"/>
            <a:ext cx="1" cy="636846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09" name="Titolo 1"/>
          <p:cNvSpPr txBox="1">
            <a:spLocks/>
          </p:cNvSpPr>
          <p:nvPr/>
        </p:nvSpPr>
        <p:spPr>
          <a:xfrm>
            <a:off x="3053303" y="476974"/>
            <a:ext cx="1459680"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Titolato</a:t>
            </a:r>
            <a:endParaRPr lang="it-IT" sz="1200" b="1" dirty="0">
              <a:solidFill>
                <a:srgbClr val="000000"/>
              </a:solidFill>
            </a:endParaRPr>
          </a:p>
        </p:txBody>
      </p:sp>
      <p:cxnSp>
        <p:nvCxnSpPr>
          <p:cNvPr id="110" name="Connettore 1 109"/>
          <p:cNvCxnSpPr/>
          <p:nvPr/>
        </p:nvCxnSpPr>
        <p:spPr>
          <a:xfrm>
            <a:off x="5619927" y="476974"/>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2" name="Connettore 1 111"/>
          <p:cNvCxnSpPr/>
          <p:nvPr/>
        </p:nvCxnSpPr>
        <p:spPr>
          <a:xfrm>
            <a:off x="6720263" y="470483"/>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3" name="Connettore 1 112"/>
          <p:cNvCxnSpPr/>
          <p:nvPr/>
        </p:nvCxnSpPr>
        <p:spPr>
          <a:xfrm>
            <a:off x="8018546" y="468595"/>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15" name="Titolo 1"/>
          <p:cNvSpPr txBox="1">
            <a:spLocks/>
          </p:cNvSpPr>
          <p:nvPr/>
        </p:nvSpPr>
        <p:spPr>
          <a:xfrm>
            <a:off x="6720264" y="476974"/>
            <a:ext cx="1302669"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Ufficio Assicurazioni</a:t>
            </a:r>
            <a:endParaRPr lang="it-IT" sz="1200" b="1" dirty="0">
              <a:solidFill>
                <a:srgbClr val="000000"/>
              </a:solidFill>
            </a:endParaRPr>
          </a:p>
        </p:txBody>
      </p:sp>
      <p:sp>
        <p:nvSpPr>
          <p:cNvPr id="116" name="Titolo 1"/>
          <p:cNvSpPr txBox="1">
            <a:spLocks/>
          </p:cNvSpPr>
          <p:nvPr/>
        </p:nvSpPr>
        <p:spPr>
          <a:xfrm>
            <a:off x="5619927" y="476974"/>
            <a:ext cx="1100336"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OTCO</a:t>
            </a:r>
            <a:endParaRPr lang="it-IT" sz="1200" b="1" dirty="0">
              <a:solidFill>
                <a:srgbClr val="000000"/>
              </a:solidFill>
            </a:endParaRPr>
          </a:p>
        </p:txBody>
      </p:sp>
      <p:sp>
        <p:nvSpPr>
          <p:cNvPr id="118" name="Titolo 1"/>
          <p:cNvSpPr txBox="1">
            <a:spLocks/>
          </p:cNvSpPr>
          <p:nvPr/>
        </p:nvSpPr>
        <p:spPr>
          <a:xfrm>
            <a:off x="4512983" y="473683"/>
            <a:ext cx="1106944"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OTTO</a:t>
            </a:r>
            <a:endParaRPr lang="it-IT" sz="1200" b="1" dirty="0">
              <a:solidFill>
                <a:srgbClr val="000000"/>
              </a:solidFill>
            </a:endParaRPr>
          </a:p>
        </p:txBody>
      </p:sp>
      <p:sp>
        <p:nvSpPr>
          <p:cNvPr id="120" name="Documento 119"/>
          <p:cNvSpPr/>
          <p:nvPr/>
        </p:nvSpPr>
        <p:spPr>
          <a:xfrm>
            <a:off x="5879105" y="1593328"/>
            <a:ext cx="674096"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ELENCO IDONEI </a:t>
            </a:r>
            <a:r>
              <a:rPr lang="it-IT" sz="700" dirty="0" smtClean="0"/>
              <a:t>PER TITOLO NAZIONALE</a:t>
            </a:r>
          </a:p>
        </p:txBody>
      </p:sp>
      <p:sp>
        <p:nvSpPr>
          <p:cNvPr id="121" name="Processo 120"/>
          <p:cNvSpPr/>
          <p:nvPr/>
        </p:nvSpPr>
        <p:spPr>
          <a:xfrm>
            <a:off x="5833622" y="2050507"/>
            <a:ext cx="763624" cy="2576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RATIFICA</a:t>
            </a:r>
            <a:endParaRPr lang="it-IT" sz="800" dirty="0"/>
          </a:p>
        </p:txBody>
      </p:sp>
      <p:cxnSp>
        <p:nvCxnSpPr>
          <p:cNvPr id="122" name="Connettore 1 121"/>
          <p:cNvCxnSpPr>
            <a:stCxn id="120" idx="2"/>
            <a:endCxn id="121" idx="0"/>
          </p:cNvCxnSpPr>
          <p:nvPr/>
        </p:nvCxnSpPr>
        <p:spPr>
          <a:xfrm flipH="1">
            <a:off x="6215434" y="1977603"/>
            <a:ext cx="719" cy="72904"/>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23" name="Connettore 1 122"/>
          <p:cNvCxnSpPr>
            <a:stCxn id="107" idx="2"/>
            <a:endCxn id="120" idx="0"/>
          </p:cNvCxnSpPr>
          <p:nvPr/>
        </p:nvCxnSpPr>
        <p:spPr>
          <a:xfrm>
            <a:off x="6214714" y="1479550"/>
            <a:ext cx="1439" cy="113778"/>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25" name="Ovale 124"/>
          <p:cNvSpPr/>
          <p:nvPr/>
        </p:nvSpPr>
        <p:spPr>
          <a:xfrm>
            <a:off x="5651077" y="914591"/>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6</a:t>
            </a:r>
            <a:endParaRPr lang="it-IT" sz="800" b="1" dirty="0" smtClean="0"/>
          </a:p>
        </p:txBody>
      </p:sp>
      <p:sp>
        <p:nvSpPr>
          <p:cNvPr id="127" name="CasellaDiTesto 126"/>
          <p:cNvSpPr txBox="1"/>
          <p:nvPr/>
        </p:nvSpPr>
        <p:spPr>
          <a:xfrm>
            <a:off x="3063086" y="1082191"/>
            <a:ext cx="557374" cy="307777"/>
          </a:xfrm>
          <a:prstGeom prst="rect">
            <a:avLst/>
          </a:prstGeom>
          <a:noFill/>
        </p:spPr>
        <p:txBody>
          <a:bodyPr wrap="square" rtlCol="0">
            <a:spAutoFit/>
          </a:bodyPr>
          <a:lstStyle/>
          <a:p>
            <a:pPr algn="ctr"/>
            <a:r>
              <a:rPr lang="it-IT" sz="700" dirty="0" smtClean="0"/>
              <a:t>Dopo due anni</a:t>
            </a:r>
          </a:p>
        </p:txBody>
      </p:sp>
      <p:sp>
        <p:nvSpPr>
          <p:cNvPr id="129" name="Documento 128"/>
          <p:cNvSpPr/>
          <p:nvPr/>
        </p:nvSpPr>
        <p:spPr>
          <a:xfrm>
            <a:off x="7045551" y="1974307"/>
            <a:ext cx="674096" cy="411478"/>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ELENCO IDONEI </a:t>
            </a:r>
            <a:r>
              <a:rPr lang="it-IT" sz="700" dirty="0" smtClean="0"/>
              <a:t>PER TITOLO NAZIONALE</a:t>
            </a:r>
          </a:p>
        </p:txBody>
      </p:sp>
      <p:cxnSp>
        <p:nvCxnSpPr>
          <p:cNvPr id="135" name="Connettore 4 134"/>
          <p:cNvCxnSpPr>
            <a:stCxn id="129" idx="2"/>
            <a:endCxn id="138" idx="1"/>
          </p:cNvCxnSpPr>
          <p:nvPr/>
        </p:nvCxnSpPr>
        <p:spPr>
          <a:xfrm rot="16200000" flipH="1">
            <a:off x="7531663" y="2209518"/>
            <a:ext cx="64879" cy="363006"/>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36" name="CasellaDiTesto 135"/>
          <p:cNvSpPr txBox="1"/>
          <p:nvPr/>
        </p:nvSpPr>
        <p:spPr>
          <a:xfrm>
            <a:off x="6838824" y="2846522"/>
            <a:ext cx="1098909" cy="200055"/>
          </a:xfrm>
          <a:prstGeom prst="rect">
            <a:avLst/>
          </a:prstGeom>
          <a:noFill/>
        </p:spPr>
        <p:txBody>
          <a:bodyPr wrap="square" rtlCol="0">
            <a:spAutoFit/>
          </a:bodyPr>
          <a:lstStyle/>
          <a:p>
            <a:pPr algn="ctr"/>
            <a:r>
              <a:rPr lang="it-IT" sz="700" dirty="0" smtClean="0"/>
              <a:t>su</a:t>
            </a:r>
          </a:p>
        </p:txBody>
      </p:sp>
      <p:sp>
        <p:nvSpPr>
          <p:cNvPr id="137" name="Disco magnetico 136"/>
          <p:cNvSpPr/>
          <p:nvPr/>
        </p:nvSpPr>
        <p:spPr>
          <a:xfrm>
            <a:off x="7553480" y="2831712"/>
            <a:ext cx="419895" cy="353525"/>
          </a:xfrm>
          <a:prstGeom prst="flowChartMagneticDisk">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800" dirty="0" smtClean="0"/>
              <a:t>PT</a:t>
            </a:r>
            <a:endParaRPr lang="it-IT" sz="800" dirty="0"/>
          </a:p>
        </p:txBody>
      </p:sp>
      <p:pic>
        <p:nvPicPr>
          <p:cNvPr id="138" name="Immagine 137"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45605" y="2322285"/>
            <a:ext cx="251543" cy="202352"/>
          </a:xfrm>
          <a:prstGeom prst="rect">
            <a:avLst/>
          </a:prstGeom>
        </p:spPr>
      </p:pic>
      <p:sp>
        <p:nvSpPr>
          <p:cNvPr id="140" name="Processo 139"/>
          <p:cNvSpPr/>
          <p:nvPr/>
        </p:nvSpPr>
        <p:spPr>
          <a:xfrm>
            <a:off x="6764714" y="2480124"/>
            <a:ext cx="958262" cy="322814"/>
          </a:xfrm>
          <a:prstGeom prst="flowChartProcess">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algn="ctr"/>
            <a:r>
              <a:rPr lang="it-IT" sz="700" dirty="0" smtClean="0"/>
              <a:t>MODIFICA TITOLO DA REGIONALE A NAZIONALE</a:t>
            </a:r>
            <a:endParaRPr lang="it-IT" sz="700" dirty="0"/>
          </a:p>
        </p:txBody>
      </p:sp>
      <p:cxnSp>
        <p:nvCxnSpPr>
          <p:cNvPr id="143" name="Connettore 4 142"/>
          <p:cNvCxnSpPr>
            <a:stCxn id="140" idx="3"/>
            <a:endCxn id="138" idx="2"/>
          </p:cNvCxnSpPr>
          <p:nvPr/>
        </p:nvCxnSpPr>
        <p:spPr>
          <a:xfrm flipV="1">
            <a:off x="7722976" y="2524637"/>
            <a:ext cx="148401" cy="116894"/>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5" name="Connettore 4 144"/>
          <p:cNvCxnSpPr>
            <a:stCxn id="137" idx="2"/>
            <a:endCxn id="140" idx="2"/>
          </p:cNvCxnSpPr>
          <p:nvPr/>
        </p:nvCxnSpPr>
        <p:spPr>
          <a:xfrm rot="10800000">
            <a:off x="7243846" y="2802939"/>
            <a:ext cx="309635" cy="205537"/>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2" name="Connettore 2 151"/>
          <p:cNvCxnSpPr>
            <a:stCxn id="121" idx="3"/>
            <a:endCxn id="129" idx="1"/>
          </p:cNvCxnSpPr>
          <p:nvPr/>
        </p:nvCxnSpPr>
        <p:spPr>
          <a:xfrm>
            <a:off x="6597246" y="2179337"/>
            <a:ext cx="448305" cy="709"/>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155" name="Ovale 154"/>
          <p:cNvSpPr/>
          <p:nvPr/>
        </p:nvSpPr>
        <p:spPr>
          <a:xfrm>
            <a:off x="6838824" y="2853738"/>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7</a:t>
            </a:r>
            <a:endParaRPr lang="it-IT" sz="800" b="1" dirty="0" smtClean="0"/>
          </a:p>
        </p:txBody>
      </p:sp>
      <p:pic>
        <p:nvPicPr>
          <p:cNvPr id="165" name="Immagine 164"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9795" y="3130218"/>
            <a:ext cx="251543" cy="202352"/>
          </a:xfrm>
          <a:prstGeom prst="rect">
            <a:avLst/>
          </a:prstGeom>
        </p:spPr>
      </p:pic>
      <p:sp>
        <p:nvSpPr>
          <p:cNvPr id="167" name="Documento multiplo 166"/>
          <p:cNvSpPr/>
          <p:nvPr/>
        </p:nvSpPr>
        <p:spPr>
          <a:xfrm>
            <a:off x="6978861" y="3897978"/>
            <a:ext cx="676568" cy="450350"/>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rIns="36000" anchor="ctr" anchorCtr="1"/>
          <a:lstStyle/>
          <a:p>
            <a:pPr algn="ctr"/>
            <a:r>
              <a:rPr lang="it-IT" sz="800" dirty="0" smtClean="0"/>
              <a:t>LETTERE DI NOMINA</a:t>
            </a:r>
            <a:endParaRPr lang="it-IT" sz="800" dirty="0"/>
          </a:p>
        </p:txBody>
      </p:sp>
      <p:cxnSp>
        <p:nvCxnSpPr>
          <p:cNvPr id="170" name="Connettore 4 169"/>
          <p:cNvCxnSpPr>
            <a:stCxn id="165" idx="2"/>
            <a:endCxn id="167" idx="3"/>
          </p:cNvCxnSpPr>
          <p:nvPr/>
        </p:nvCxnSpPr>
        <p:spPr>
          <a:xfrm rot="16200000" flipH="1">
            <a:off x="7110207" y="3577930"/>
            <a:ext cx="790583" cy="299862"/>
          </a:xfrm>
          <a:prstGeom prst="bentConnector4">
            <a:avLst>
              <a:gd name="adj1" fmla="val 35759"/>
              <a:gd name="adj2" fmla="val 176235"/>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71" name="Processo 170"/>
          <p:cNvSpPr/>
          <p:nvPr/>
        </p:nvSpPr>
        <p:spPr>
          <a:xfrm>
            <a:off x="6722274" y="4517048"/>
            <a:ext cx="1096270" cy="243690"/>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Firmate </a:t>
            </a:r>
            <a:r>
              <a:rPr lang="it-IT" sz="700" dirty="0" smtClean="0"/>
              <a:t>dal </a:t>
            </a:r>
            <a:r>
              <a:rPr lang="it-IT" sz="700" dirty="0" smtClean="0"/>
              <a:t>Presidente generale</a:t>
            </a:r>
            <a:endParaRPr lang="it-IT" sz="700" dirty="0"/>
          </a:p>
        </p:txBody>
      </p:sp>
      <p:cxnSp>
        <p:nvCxnSpPr>
          <p:cNvPr id="183" name="Connettore 1 182"/>
          <p:cNvCxnSpPr>
            <a:stCxn id="171" idx="0"/>
            <a:endCxn id="167" idx="2"/>
          </p:cNvCxnSpPr>
          <p:nvPr/>
        </p:nvCxnSpPr>
        <p:spPr>
          <a:xfrm flipH="1" flipV="1">
            <a:off x="7270098" y="4331273"/>
            <a:ext cx="311" cy="185775"/>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84" name="Documento multiplo 183"/>
          <p:cNvSpPr/>
          <p:nvPr/>
        </p:nvSpPr>
        <p:spPr>
          <a:xfrm>
            <a:off x="3785881" y="3355002"/>
            <a:ext cx="676568" cy="450350"/>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rIns="36000" anchor="ctr" anchorCtr="1"/>
          <a:lstStyle/>
          <a:p>
            <a:pPr algn="ctr"/>
            <a:r>
              <a:rPr lang="it-IT" sz="800" dirty="0" smtClean="0"/>
              <a:t>LETTERE DI NOMINA</a:t>
            </a:r>
            <a:endParaRPr lang="it-IT" sz="800" dirty="0"/>
          </a:p>
        </p:txBody>
      </p:sp>
      <p:cxnSp>
        <p:nvCxnSpPr>
          <p:cNvPr id="186" name="Connettore 1 185"/>
          <p:cNvCxnSpPr>
            <a:stCxn id="201" idx="0"/>
            <a:endCxn id="184" idx="2"/>
          </p:cNvCxnSpPr>
          <p:nvPr/>
        </p:nvCxnSpPr>
        <p:spPr>
          <a:xfrm flipH="1" flipV="1">
            <a:off x="4077118" y="3788297"/>
            <a:ext cx="19128" cy="224488"/>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88" name="Ovale 187"/>
          <p:cNvSpPr/>
          <p:nvPr/>
        </p:nvSpPr>
        <p:spPr>
          <a:xfrm>
            <a:off x="4553723" y="541098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10</a:t>
            </a:r>
            <a:endParaRPr lang="it-IT" sz="800" b="1" dirty="0" smtClean="0"/>
          </a:p>
        </p:txBody>
      </p:sp>
      <p:sp>
        <p:nvSpPr>
          <p:cNvPr id="190" name="Documento 189"/>
          <p:cNvSpPr/>
          <p:nvPr/>
        </p:nvSpPr>
        <p:spPr>
          <a:xfrm>
            <a:off x="4893896" y="5137755"/>
            <a:ext cx="674096" cy="451073"/>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ELENCO TITOLATI DA SOSPENDERE</a:t>
            </a:r>
            <a:endParaRPr lang="it-IT" sz="700" dirty="0" smtClean="0"/>
          </a:p>
        </p:txBody>
      </p:sp>
      <p:sp>
        <p:nvSpPr>
          <p:cNvPr id="191" name="Documento 190"/>
          <p:cNvSpPr/>
          <p:nvPr/>
        </p:nvSpPr>
        <p:spPr>
          <a:xfrm>
            <a:off x="5865451" y="5137756"/>
            <a:ext cx="674096" cy="451073"/>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ELENCO TITOLATI DA SOSPENDERE</a:t>
            </a:r>
            <a:endParaRPr lang="it-IT" sz="700" dirty="0" smtClean="0"/>
          </a:p>
        </p:txBody>
      </p:sp>
      <p:cxnSp>
        <p:nvCxnSpPr>
          <p:cNvPr id="192" name="Connettore 2 191"/>
          <p:cNvCxnSpPr>
            <a:stCxn id="190" idx="3"/>
            <a:endCxn id="191" idx="1"/>
          </p:cNvCxnSpPr>
          <p:nvPr/>
        </p:nvCxnSpPr>
        <p:spPr>
          <a:xfrm>
            <a:off x="5567992" y="5363292"/>
            <a:ext cx="297459" cy="1"/>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195" name="Ovale 194"/>
          <p:cNvSpPr/>
          <p:nvPr/>
        </p:nvSpPr>
        <p:spPr>
          <a:xfrm>
            <a:off x="3398782" y="466909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9</a:t>
            </a:r>
            <a:endParaRPr lang="it-IT" sz="800" b="1" dirty="0" smtClean="0"/>
          </a:p>
        </p:txBody>
      </p:sp>
      <p:sp>
        <p:nvSpPr>
          <p:cNvPr id="198" name="Titolo 1"/>
          <p:cNvSpPr txBox="1">
            <a:spLocks/>
          </p:cNvSpPr>
          <p:nvPr/>
        </p:nvSpPr>
        <p:spPr>
          <a:xfrm>
            <a:off x="0" y="-25592"/>
            <a:ext cx="8961239" cy="473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400" b="1" dirty="0" smtClean="0">
                <a:solidFill>
                  <a:srgbClr val="000000"/>
                </a:solidFill>
              </a:rPr>
              <a:t>Scheda 35. PROCESSO “GESTIONE ALBO TITOLATI” (segue)</a:t>
            </a:r>
            <a:endParaRPr lang="it-IT" sz="1400" b="1" dirty="0">
              <a:solidFill>
                <a:srgbClr val="000000"/>
              </a:solidFill>
            </a:endParaRPr>
          </a:p>
        </p:txBody>
      </p:sp>
      <p:sp>
        <p:nvSpPr>
          <p:cNvPr id="201" name="Ovale 200"/>
          <p:cNvSpPr/>
          <p:nvPr/>
        </p:nvSpPr>
        <p:spPr>
          <a:xfrm>
            <a:off x="3903996" y="4012785"/>
            <a:ext cx="384499" cy="353525"/>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it-IT" sz="800" b="1" dirty="0" smtClean="0"/>
          </a:p>
        </p:txBody>
      </p:sp>
      <p:sp>
        <p:nvSpPr>
          <p:cNvPr id="202" name="Processo 201"/>
          <p:cNvSpPr/>
          <p:nvPr/>
        </p:nvSpPr>
        <p:spPr>
          <a:xfrm>
            <a:off x="3087959" y="4359417"/>
            <a:ext cx="802342" cy="2576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MANTENIMENTO TITOLO</a:t>
            </a:r>
            <a:endParaRPr lang="it-IT" sz="800" dirty="0"/>
          </a:p>
        </p:txBody>
      </p:sp>
      <p:sp>
        <p:nvSpPr>
          <p:cNvPr id="293" name="CasellaDiTesto 292"/>
          <p:cNvSpPr txBox="1"/>
          <p:nvPr/>
        </p:nvSpPr>
        <p:spPr>
          <a:xfrm>
            <a:off x="2959101" y="3818727"/>
            <a:ext cx="1060450" cy="415498"/>
          </a:xfrm>
          <a:prstGeom prst="rect">
            <a:avLst/>
          </a:prstGeom>
          <a:noFill/>
        </p:spPr>
        <p:txBody>
          <a:bodyPr wrap="square" rtlCol="0">
            <a:spAutoFit/>
          </a:bodyPr>
          <a:lstStyle/>
          <a:p>
            <a:pPr algn="ctr"/>
            <a:r>
              <a:rPr lang="it-IT" sz="700" dirty="0" smtClean="0"/>
              <a:t>Se fanno attività didattica/partecipano ai </a:t>
            </a:r>
          </a:p>
          <a:p>
            <a:pPr algn="ctr"/>
            <a:r>
              <a:rPr lang="it-IT" sz="700" dirty="0"/>
              <a:t>c</a:t>
            </a:r>
            <a:r>
              <a:rPr lang="it-IT" sz="700" dirty="0" smtClean="0"/>
              <a:t>orsi di aggiornamento</a:t>
            </a:r>
          </a:p>
        </p:txBody>
      </p:sp>
      <p:sp>
        <p:nvSpPr>
          <p:cNvPr id="204" name="Processo 203"/>
          <p:cNvSpPr/>
          <p:nvPr/>
        </p:nvSpPr>
        <p:spPr>
          <a:xfrm>
            <a:off x="3747635" y="4798249"/>
            <a:ext cx="699610" cy="2576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SOSPENSIONE</a:t>
            </a:r>
            <a:endParaRPr lang="it-IT" sz="800" dirty="0"/>
          </a:p>
        </p:txBody>
      </p:sp>
      <p:cxnSp>
        <p:nvCxnSpPr>
          <p:cNvPr id="205" name="Connettore 2 204"/>
          <p:cNvCxnSpPr>
            <a:stCxn id="201" idx="4"/>
            <a:endCxn id="204" idx="0"/>
          </p:cNvCxnSpPr>
          <p:nvPr/>
        </p:nvCxnSpPr>
        <p:spPr>
          <a:xfrm>
            <a:off x="4096246" y="4366310"/>
            <a:ext cx="1194" cy="431939"/>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211" name="CasellaDiTesto 210"/>
          <p:cNvSpPr txBox="1"/>
          <p:nvPr/>
        </p:nvSpPr>
        <p:spPr>
          <a:xfrm>
            <a:off x="3772101" y="4517048"/>
            <a:ext cx="1060450" cy="200055"/>
          </a:xfrm>
          <a:prstGeom prst="rect">
            <a:avLst/>
          </a:prstGeom>
          <a:noFill/>
        </p:spPr>
        <p:txBody>
          <a:bodyPr wrap="square" rtlCol="0">
            <a:spAutoFit/>
          </a:bodyPr>
          <a:lstStyle/>
          <a:p>
            <a:pPr algn="ctr"/>
            <a:r>
              <a:rPr lang="it-IT" sz="700" dirty="0" smtClean="0"/>
              <a:t>Altrimenti</a:t>
            </a:r>
          </a:p>
        </p:txBody>
      </p:sp>
      <p:pic>
        <p:nvPicPr>
          <p:cNvPr id="213" name="Immagine 212"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62226" y="5055908"/>
            <a:ext cx="251543" cy="202352"/>
          </a:xfrm>
          <a:prstGeom prst="rect">
            <a:avLst/>
          </a:prstGeom>
        </p:spPr>
      </p:pic>
      <p:cxnSp>
        <p:nvCxnSpPr>
          <p:cNvPr id="215" name="Connettore 4 214"/>
          <p:cNvCxnSpPr>
            <a:stCxn id="213" idx="0"/>
            <a:endCxn id="204" idx="3"/>
          </p:cNvCxnSpPr>
          <p:nvPr/>
        </p:nvCxnSpPr>
        <p:spPr>
          <a:xfrm rot="16200000" flipV="1">
            <a:off x="4503208" y="4871117"/>
            <a:ext cx="128829" cy="240753"/>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16" name="Connettore 4 215"/>
          <p:cNvCxnSpPr>
            <a:stCxn id="190" idx="1"/>
            <a:endCxn id="213" idx="2"/>
          </p:cNvCxnSpPr>
          <p:nvPr/>
        </p:nvCxnSpPr>
        <p:spPr>
          <a:xfrm rot="10800000">
            <a:off x="4687998" y="5258260"/>
            <a:ext cx="205898" cy="105032"/>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19" name="Processo 218"/>
          <p:cNvSpPr/>
          <p:nvPr/>
        </p:nvSpPr>
        <p:spPr>
          <a:xfrm>
            <a:off x="5856906" y="5801824"/>
            <a:ext cx="699610" cy="2576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RATIFICA</a:t>
            </a:r>
            <a:endParaRPr lang="it-IT" sz="800" dirty="0"/>
          </a:p>
        </p:txBody>
      </p:sp>
      <p:sp>
        <p:nvSpPr>
          <p:cNvPr id="220" name="Ovale 219"/>
          <p:cNvSpPr/>
          <p:nvPr/>
        </p:nvSpPr>
        <p:spPr>
          <a:xfrm>
            <a:off x="8008099" y="3584613"/>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sz="800" b="1" dirty="0" smtClean="0"/>
              <a:t>8</a:t>
            </a:r>
            <a:endParaRPr lang="it-IT" sz="800" b="1" dirty="0" smtClean="0"/>
          </a:p>
        </p:txBody>
      </p:sp>
      <p:cxnSp>
        <p:nvCxnSpPr>
          <p:cNvPr id="223" name="Connettore 4 222"/>
          <p:cNvCxnSpPr>
            <a:stCxn id="262" idx="2"/>
            <a:endCxn id="259" idx="1"/>
          </p:cNvCxnSpPr>
          <p:nvPr/>
        </p:nvCxnSpPr>
        <p:spPr>
          <a:xfrm rot="16200000" flipH="1">
            <a:off x="7344611" y="5914295"/>
            <a:ext cx="68098" cy="497057"/>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56" name="CasellaDiTesto 255"/>
          <p:cNvSpPr txBox="1"/>
          <p:nvPr/>
        </p:nvSpPr>
        <p:spPr>
          <a:xfrm>
            <a:off x="6855864" y="6467530"/>
            <a:ext cx="1098909" cy="200055"/>
          </a:xfrm>
          <a:prstGeom prst="rect">
            <a:avLst/>
          </a:prstGeom>
          <a:noFill/>
        </p:spPr>
        <p:txBody>
          <a:bodyPr wrap="square" rtlCol="0">
            <a:spAutoFit/>
          </a:bodyPr>
          <a:lstStyle/>
          <a:p>
            <a:pPr algn="ctr"/>
            <a:r>
              <a:rPr lang="it-IT" sz="700" dirty="0" smtClean="0"/>
              <a:t>su</a:t>
            </a:r>
          </a:p>
        </p:txBody>
      </p:sp>
      <p:sp>
        <p:nvSpPr>
          <p:cNvPr id="258" name="Disco magnetico 257"/>
          <p:cNvSpPr/>
          <p:nvPr/>
        </p:nvSpPr>
        <p:spPr>
          <a:xfrm>
            <a:off x="7553588" y="6456953"/>
            <a:ext cx="419895" cy="353525"/>
          </a:xfrm>
          <a:prstGeom prst="flowChartMagneticDisk">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800" dirty="0" smtClean="0"/>
              <a:t>PT</a:t>
            </a:r>
            <a:endParaRPr lang="it-IT" sz="800" dirty="0"/>
          </a:p>
        </p:txBody>
      </p:sp>
      <p:pic>
        <p:nvPicPr>
          <p:cNvPr id="259" name="Immagine 258"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7189" y="6095697"/>
            <a:ext cx="251543" cy="202352"/>
          </a:xfrm>
          <a:prstGeom prst="rect">
            <a:avLst/>
          </a:prstGeom>
        </p:spPr>
      </p:pic>
      <p:sp>
        <p:nvSpPr>
          <p:cNvPr id="260" name="Processo 259"/>
          <p:cNvSpPr/>
          <p:nvPr/>
        </p:nvSpPr>
        <p:spPr>
          <a:xfrm>
            <a:off x="6756357" y="6230254"/>
            <a:ext cx="702357" cy="273261"/>
          </a:xfrm>
          <a:prstGeom prst="flowChartProcess">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algn="ctr"/>
            <a:r>
              <a:rPr lang="it-IT" sz="700" dirty="0" smtClean="0"/>
              <a:t>SOSPENSIONE COPERTURA</a:t>
            </a:r>
            <a:endParaRPr lang="it-IT" sz="700" dirty="0"/>
          </a:p>
        </p:txBody>
      </p:sp>
      <p:cxnSp>
        <p:nvCxnSpPr>
          <p:cNvPr id="261" name="Connettore 4 260"/>
          <p:cNvCxnSpPr>
            <a:stCxn id="258" idx="2"/>
            <a:endCxn id="260" idx="2"/>
          </p:cNvCxnSpPr>
          <p:nvPr/>
        </p:nvCxnSpPr>
        <p:spPr>
          <a:xfrm rot="10800000">
            <a:off x="7107536" y="6503516"/>
            <a:ext cx="446052" cy="130201"/>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62" name="Documento 261"/>
          <p:cNvSpPr/>
          <p:nvPr/>
        </p:nvSpPr>
        <p:spPr>
          <a:xfrm>
            <a:off x="6793084" y="5707523"/>
            <a:ext cx="674096" cy="451073"/>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ELENCO TITOLATI DA SOSPENDERE</a:t>
            </a:r>
            <a:endParaRPr lang="it-IT" sz="700" dirty="0" smtClean="0"/>
          </a:p>
        </p:txBody>
      </p:sp>
      <p:cxnSp>
        <p:nvCxnSpPr>
          <p:cNvPr id="264" name="Connettore 2 263"/>
          <p:cNvCxnSpPr>
            <a:stCxn id="219" idx="3"/>
            <a:endCxn id="262" idx="1"/>
          </p:cNvCxnSpPr>
          <p:nvPr/>
        </p:nvCxnSpPr>
        <p:spPr>
          <a:xfrm>
            <a:off x="6556516" y="5930654"/>
            <a:ext cx="236568" cy="2406"/>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cxnSp>
        <p:nvCxnSpPr>
          <p:cNvPr id="265" name="Connettore 1 264"/>
          <p:cNvCxnSpPr>
            <a:stCxn id="191" idx="2"/>
            <a:endCxn id="219" idx="0"/>
          </p:cNvCxnSpPr>
          <p:nvPr/>
        </p:nvCxnSpPr>
        <p:spPr>
          <a:xfrm>
            <a:off x="6202499" y="5559008"/>
            <a:ext cx="4212" cy="242816"/>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71" name="Connettore 4 270"/>
          <p:cNvCxnSpPr>
            <a:stCxn id="259" idx="2"/>
            <a:endCxn id="260" idx="3"/>
          </p:cNvCxnSpPr>
          <p:nvPr/>
        </p:nvCxnSpPr>
        <p:spPr>
          <a:xfrm rot="5400000">
            <a:off x="7571420" y="6185344"/>
            <a:ext cx="68836" cy="294247"/>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76" name="Ovale 275"/>
          <p:cNvSpPr/>
          <p:nvPr/>
        </p:nvSpPr>
        <p:spPr>
          <a:xfrm>
            <a:off x="6770938" y="6532655"/>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11</a:t>
            </a:r>
            <a:endParaRPr lang="it-IT" sz="800" b="1" dirty="0" smtClean="0"/>
          </a:p>
        </p:txBody>
      </p:sp>
      <p:cxnSp>
        <p:nvCxnSpPr>
          <p:cNvPr id="124" name="Connettore 4 123"/>
          <p:cNvCxnSpPr>
            <a:stCxn id="165" idx="3"/>
          </p:cNvCxnSpPr>
          <p:nvPr/>
        </p:nvCxnSpPr>
        <p:spPr>
          <a:xfrm flipV="1">
            <a:off x="7481338" y="3190114"/>
            <a:ext cx="295570" cy="41280"/>
          </a:xfrm>
          <a:prstGeom prst="bentConnector3">
            <a:avLst>
              <a:gd name="adj1" fmla="val 50000"/>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34" name="Rettangolo 33"/>
          <p:cNvSpPr/>
          <p:nvPr/>
        </p:nvSpPr>
        <p:spPr>
          <a:xfrm>
            <a:off x="6800271" y="3440472"/>
            <a:ext cx="976638" cy="24366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700" dirty="0" smtClean="0">
                <a:solidFill>
                  <a:schemeClr val="tx1"/>
                </a:solidFill>
              </a:rPr>
              <a:t>PROVVEDIMENTO DI NOMINA</a:t>
            </a:r>
            <a:endParaRPr lang="it-IT" sz="700" dirty="0">
              <a:solidFill>
                <a:schemeClr val="tx1"/>
              </a:solidFill>
            </a:endParaRPr>
          </a:p>
        </p:txBody>
      </p:sp>
      <p:sp>
        <p:nvSpPr>
          <p:cNvPr id="126" name="Rettangolo 125"/>
          <p:cNvSpPr/>
          <p:nvPr/>
        </p:nvSpPr>
        <p:spPr>
          <a:xfrm>
            <a:off x="7611644" y="5778186"/>
            <a:ext cx="976638" cy="24366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700" dirty="0" smtClean="0">
                <a:solidFill>
                  <a:schemeClr val="tx1"/>
                </a:solidFill>
              </a:rPr>
              <a:t>PROVVEDIMENTO DI SOSPENSIONE</a:t>
            </a:r>
            <a:endParaRPr lang="it-IT" sz="700" dirty="0">
              <a:solidFill>
                <a:schemeClr val="tx1"/>
              </a:solidFill>
            </a:endParaRPr>
          </a:p>
        </p:txBody>
      </p:sp>
    </p:spTree>
    <p:extLst>
      <p:ext uri="{BB962C8B-B14F-4D97-AF65-F5344CB8AC3E}">
        <p14:creationId xmlns:p14="http://schemas.microsoft.com/office/powerpoint/2010/main" val="3783608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6483" y="1013036"/>
            <a:ext cx="2688345" cy="923330"/>
          </a:xfrm>
          <a:prstGeom prst="rect">
            <a:avLst/>
          </a:prstGeom>
          <a:noFill/>
        </p:spPr>
        <p:txBody>
          <a:bodyPr wrap="square" rtlCol="0">
            <a:spAutoFit/>
          </a:bodyPr>
          <a:lstStyle/>
          <a:p>
            <a:pPr algn="just"/>
            <a:r>
              <a:rPr lang="it-IT" sz="900" dirty="0" smtClean="0">
                <a:solidFill>
                  <a:srgbClr val="000000"/>
                </a:solidFill>
              </a:rPr>
              <a:t>L’Ufficio Assicurazioni predispone </a:t>
            </a:r>
            <a:r>
              <a:rPr lang="it-IT" sz="900" dirty="0" smtClean="0">
                <a:solidFill>
                  <a:srgbClr val="000000"/>
                </a:solidFill>
              </a:rPr>
              <a:t>le lettere di sospensione, da sottoporre alla firma del Presidente generale, e le spedisce agli interessati via raccomandata con ricevuta di ritorno; copia della lettera viene trasmessa anche alla sezione di appartenenza del titolato.</a:t>
            </a:r>
          </a:p>
        </p:txBody>
      </p:sp>
      <p:sp>
        <p:nvSpPr>
          <p:cNvPr id="5" name="Ovale 4"/>
          <p:cNvSpPr/>
          <p:nvPr/>
        </p:nvSpPr>
        <p:spPr>
          <a:xfrm>
            <a:off x="156081" y="98209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12</a:t>
            </a:r>
            <a:endParaRPr lang="it-IT" sz="800" b="1" dirty="0" smtClean="0"/>
          </a:p>
        </p:txBody>
      </p:sp>
      <p:cxnSp>
        <p:nvCxnSpPr>
          <p:cNvPr id="6" name="Connettore 1 5"/>
          <p:cNvCxnSpPr/>
          <p:nvPr/>
        </p:nvCxnSpPr>
        <p:spPr>
          <a:xfrm flipH="1">
            <a:off x="119600" y="467332"/>
            <a:ext cx="4" cy="6371618"/>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7" name="Processo 6"/>
          <p:cNvSpPr/>
          <p:nvPr/>
        </p:nvSpPr>
        <p:spPr>
          <a:xfrm>
            <a:off x="352935" y="531934"/>
            <a:ext cx="2454337" cy="291877"/>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200" b="1" dirty="0" smtClean="0">
                <a:solidFill>
                  <a:srgbClr val="000000"/>
                </a:solidFill>
              </a:rPr>
              <a:t>ORGANIZZAZIONE DEL LAVORO</a:t>
            </a:r>
            <a:endParaRPr lang="it-IT" sz="1200" b="1" dirty="0">
              <a:solidFill>
                <a:srgbClr val="000000"/>
              </a:solidFill>
            </a:endParaRPr>
          </a:p>
        </p:txBody>
      </p:sp>
      <p:cxnSp>
        <p:nvCxnSpPr>
          <p:cNvPr id="8" name="Connettore 1 7"/>
          <p:cNvCxnSpPr/>
          <p:nvPr/>
        </p:nvCxnSpPr>
        <p:spPr>
          <a:xfrm>
            <a:off x="3053300" y="473683"/>
            <a:ext cx="0" cy="6365267"/>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0" name="Connettore 1 9"/>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pic>
        <p:nvPicPr>
          <p:cNvPr id="11" name="Immagine 10" descr="logo_ca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239" y="-21317"/>
            <a:ext cx="443012" cy="477212"/>
          </a:xfrm>
          <a:prstGeom prst="rect">
            <a:avLst/>
          </a:prstGeom>
        </p:spPr>
      </p:pic>
      <p:cxnSp>
        <p:nvCxnSpPr>
          <p:cNvPr id="12" name="Connettore 1 11"/>
          <p:cNvCxnSpPr/>
          <p:nvPr/>
        </p:nvCxnSpPr>
        <p:spPr>
          <a:xfrm>
            <a:off x="119600" y="470482"/>
            <a:ext cx="9194918" cy="0"/>
          </a:xfrm>
          <a:prstGeom prst="line">
            <a:avLst/>
          </a:prstGeom>
          <a:ln w="3175" cmpd="sng">
            <a:solidFill>
              <a:schemeClr val="tx1"/>
            </a:solidFill>
          </a:ln>
        </p:spPr>
        <p:style>
          <a:lnRef idx="1">
            <a:schemeClr val="dk1"/>
          </a:lnRef>
          <a:fillRef idx="0">
            <a:schemeClr val="dk1"/>
          </a:fillRef>
          <a:effectRef idx="0">
            <a:schemeClr val="dk1"/>
          </a:effectRef>
          <a:fontRef idx="minor">
            <a:schemeClr val="tx1"/>
          </a:fontRef>
        </p:style>
      </p:cxnSp>
      <p:sp>
        <p:nvSpPr>
          <p:cNvPr id="21" name="CasellaDiTesto 20"/>
          <p:cNvSpPr txBox="1"/>
          <p:nvPr/>
        </p:nvSpPr>
        <p:spPr>
          <a:xfrm>
            <a:off x="396483" y="2027389"/>
            <a:ext cx="2688345" cy="923330"/>
          </a:xfrm>
          <a:prstGeom prst="rect">
            <a:avLst/>
          </a:prstGeom>
          <a:noFill/>
        </p:spPr>
        <p:txBody>
          <a:bodyPr wrap="square" rtlCol="0">
            <a:spAutoFit/>
          </a:bodyPr>
          <a:lstStyle/>
          <a:p>
            <a:pPr algn="just"/>
            <a:r>
              <a:rPr lang="it-IT" sz="900" dirty="0" smtClean="0">
                <a:solidFill>
                  <a:srgbClr val="000000"/>
                </a:solidFill>
              </a:rPr>
              <a:t>Nel caso i titolati sospesi, entro i due anni successivi, partecipino a un corso di aggiornamento promosso dall’OTTO di riferimento e alle attività didattiche nella scuola di appartenenza possono essere reintegrati. In caso contrario essi vengono definitivamente depennati dall’albo titolati. </a:t>
            </a:r>
          </a:p>
        </p:txBody>
      </p:sp>
      <p:sp>
        <p:nvSpPr>
          <p:cNvPr id="22" name="Ovale 21"/>
          <p:cNvSpPr/>
          <p:nvPr/>
        </p:nvSpPr>
        <p:spPr>
          <a:xfrm>
            <a:off x="164398" y="1996447"/>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13</a:t>
            </a:r>
            <a:endParaRPr lang="it-IT" sz="800" b="1" dirty="0" smtClean="0"/>
          </a:p>
        </p:txBody>
      </p:sp>
      <p:cxnSp>
        <p:nvCxnSpPr>
          <p:cNvPr id="35" name="Connettore 1 34"/>
          <p:cNvCxnSpPr/>
          <p:nvPr/>
        </p:nvCxnSpPr>
        <p:spPr>
          <a:xfrm flipH="1">
            <a:off x="9308167" y="470483"/>
            <a:ext cx="6360" cy="6381308"/>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17" name="Text Box 7"/>
          <p:cNvSpPr txBox="1">
            <a:spLocks noChangeArrowheads="1"/>
          </p:cNvSpPr>
          <p:nvPr/>
        </p:nvSpPr>
        <p:spPr bwMode="auto">
          <a:xfrm>
            <a:off x="12700" y="6681685"/>
            <a:ext cx="9404251" cy="200055"/>
          </a:xfrm>
          <a:prstGeom prst="rect">
            <a:avLst/>
          </a:prstGeom>
          <a:noFill/>
          <a:ln w="9525">
            <a:noFill/>
            <a:miter lim="800000"/>
            <a:headEnd/>
            <a:tailEnd/>
          </a:ln>
        </p:spPr>
        <p:txBody>
          <a:bodyPr wrap="square">
            <a:spAutoFit/>
          </a:bodyPr>
          <a:lstStyle/>
          <a:p>
            <a:pPr algn="ctr">
              <a:spcBef>
                <a:spcPct val="50000"/>
              </a:spcBef>
            </a:pPr>
            <a:r>
              <a:rPr lang="it-IT" sz="700" dirty="0"/>
              <a:t>Elaborato da Soa S.r.l. – Strategie e </a:t>
            </a:r>
            <a:r>
              <a:rPr lang="it-IT" sz="700" dirty="0" smtClean="0"/>
              <a:t>Organizzazione Aziendale                  </a:t>
            </a:r>
            <a:r>
              <a:rPr lang="it-IT" sz="700" b="1" dirty="0" smtClean="0"/>
              <a:t>Anno 2014</a:t>
            </a:r>
            <a:endParaRPr lang="it-IT" sz="700" b="1" dirty="0"/>
          </a:p>
        </p:txBody>
      </p:sp>
      <p:sp>
        <p:nvSpPr>
          <p:cNvPr id="199" name="CasellaDiTesto 198"/>
          <p:cNvSpPr txBox="1"/>
          <p:nvPr/>
        </p:nvSpPr>
        <p:spPr>
          <a:xfrm>
            <a:off x="396483" y="3009006"/>
            <a:ext cx="2688345" cy="646331"/>
          </a:xfrm>
          <a:prstGeom prst="rect">
            <a:avLst/>
          </a:prstGeom>
          <a:noFill/>
        </p:spPr>
        <p:txBody>
          <a:bodyPr wrap="square" rtlCol="0">
            <a:spAutoFit/>
          </a:bodyPr>
          <a:lstStyle/>
          <a:p>
            <a:pPr algn="just"/>
            <a:r>
              <a:rPr lang="it-IT" sz="900" dirty="0" smtClean="0">
                <a:solidFill>
                  <a:srgbClr val="000000"/>
                </a:solidFill>
              </a:rPr>
              <a:t>L’OTTO dopo due anni trasmette gli elenchi dei titolati da depennare e di quelli da reintegrare all’OTCO il quale, deliberati i depennamenti e le riammissioni, li trasmette </a:t>
            </a:r>
            <a:r>
              <a:rPr lang="it-IT" sz="900" dirty="0" smtClean="0">
                <a:solidFill>
                  <a:srgbClr val="000000"/>
                </a:solidFill>
              </a:rPr>
              <a:t>all’Ufficio Assicurazioni.</a:t>
            </a:r>
            <a:endParaRPr lang="it-IT" sz="900" dirty="0">
              <a:solidFill>
                <a:srgbClr val="000000"/>
              </a:solidFill>
            </a:endParaRPr>
          </a:p>
        </p:txBody>
      </p:sp>
      <p:sp>
        <p:nvSpPr>
          <p:cNvPr id="200" name="Ovale 199"/>
          <p:cNvSpPr/>
          <p:nvPr/>
        </p:nvSpPr>
        <p:spPr>
          <a:xfrm>
            <a:off x="164398" y="297806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14</a:t>
            </a:r>
            <a:endParaRPr lang="it-IT" sz="800" b="1" dirty="0" smtClean="0"/>
          </a:p>
        </p:txBody>
      </p:sp>
      <p:cxnSp>
        <p:nvCxnSpPr>
          <p:cNvPr id="266" name="Connettore 4 265"/>
          <p:cNvCxnSpPr>
            <a:stCxn id="126" idx="2"/>
            <a:endCxn id="132" idx="0"/>
          </p:cNvCxnSpPr>
          <p:nvPr/>
        </p:nvCxnSpPr>
        <p:spPr>
          <a:xfrm rot="16200000" flipH="1">
            <a:off x="3884822" y="1551804"/>
            <a:ext cx="255476" cy="221249"/>
          </a:xfrm>
          <a:prstGeom prst="bentConnector3">
            <a:avLst>
              <a:gd name="adj1" fmla="val 50000"/>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83" name="Connettore 1 282"/>
          <p:cNvCxnSpPr>
            <a:stCxn id="103" idx="0"/>
          </p:cNvCxnSpPr>
          <p:nvPr/>
        </p:nvCxnSpPr>
        <p:spPr>
          <a:xfrm flipV="1">
            <a:off x="7779731" y="894085"/>
            <a:ext cx="0" cy="126224"/>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95" name="CasellaDiTesto 94"/>
          <p:cNvSpPr txBox="1"/>
          <p:nvPr/>
        </p:nvSpPr>
        <p:spPr>
          <a:xfrm>
            <a:off x="369068" y="4917833"/>
            <a:ext cx="2688345" cy="1477328"/>
          </a:xfrm>
          <a:prstGeom prst="rect">
            <a:avLst/>
          </a:prstGeom>
          <a:noFill/>
        </p:spPr>
        <p:txBody>
          <a:bodyPr wrap="square" rtlCol="0">
            <a:spAutoFit/>
          </a:bodyPr>
          <a:lstStyle/>
          <a:p>
            <a:pPr algn="just"/>
            <a:r>
              <a:rPr lang="it-IT" sz="900" dirty="0" smtClean="0">
                <a:solidFill>
                  <a:srgbClr val="000000"/>
                </a:solidFill>
              </a:rPr>
              <a:t>L’Ufficio Assicurazioni predispone le lettere di depennamento, </a:t>
            </a:r>
            <a:r>
              <a:rPr lang="it-IT" sz="900" dirty="0">
                <a:solidFill>
                  <a:srgbClr val="000000"/>
                </a:solidFill>
              </a:rPr>
              <a:t>da sottoporre alla firma del Presidente generale, </a:t>
            </a:r>
            <a:r>
              <a:rPr lang="it-IT" sz="900" dirty="0" smtClean="0">
                <a:solidFill>
                  <a:srgbClr val="000000"/>
                </a:solidFill>
              </a:rPr>
              <a:t>che spedisce agli </a:t>
            </a:r>
            <a:r>
              <a:rPr lang="it-IT" sz="900" dirty="0">
                <a:solidFill>
                  <a:srgbClr val="000000"/>
                </a:solidFill>
              </a:rPr>
              <a:t>interessati via raccomandata con ricevuta di ritorno; copia della lettera viene trasmessa </a:t>
            </a:r>
            <a:r>
              <a:rPr lang="it-IT" sz="900" dirty="0" smtClean="0">
                <a:solidFill>
                  <a:srgbClr val="000000"/>
                </a:solidFill>
              </a:rPr>
              <a:t>alle sezioni </a:t>
            </a:r>
            <a:r>
              <a:rPr lang="it-IT" sz="900" dirty="0">
                <a:solidFill>
                  <a:srgbClr val="000000"/>
                </a:solidFill>
              </a:rPr>
              <a:t>di appartenenza </a:t>
            </a:r>
            <a:r>
              <a:rPr lang="it-IT" sz="900" dirty="0" smtClean="0">
                <a:solidFill>
                  <a:srgbClr val="000000"/>
                </a:solidFill>
              </a:rPr>
              <a:t>dei titolati.</a:t>
            </a:r>
          </a:p>
          <a:p>
            <a:pPr algn="just"/>
            <a:r>
              <a:rPr lang="it-IT" sz="900" dirty="0">
                <a:solidFill>
                  <a:srgbClr val="000000"/>
                </a:solidFill>
              </a:rPr>
              <a:t>P</a:t>
            </a:r>
            <a:r>
              <a:rPr lang="it-IT" sz="900" dirty="0" smtClean="0">
                <a:solidFill>
                  <a:srgbClr val="000000"/>
                </a:solidFill>
              </a:rPr>
              <a:t>er i titolati </a:t>
            </a:r>
            <a:r>
              <a:rPr lang="it-IT" sz="900" dirty="0" smtClean="0">
                <a:solidFill>
                  <a:srgbClr val="000000"/>
                </a:solidFill>
              </a:rPr>
              <a:t>reintegrati predispone le lettere di riammissione, </a:t>
            </a:r>
            <a:r>
              <a:rPr lang="it-IT" sz="900" dirty="0" smtClean="0">
                <a:solidFill>
                  <a:srgbClr val="000000"/>
                </a:solidFill>
              </a:rPr>
              <a:t>da sottoporre alla firma </a:t>
            </a:r>
            <a:r>
              <a:rPr lang="it-IT" sz="900" dirty="0" smtClean="0">
                <a:solidFill>
                  <a:srgbClr val="000000"/>
                </a:solidFill>
              </a:rPr>
              <a:t>del </a:t>
            </a:r>
            <a:r>
              <a:rPr lang="it-IT" sz="900" dirty="0" smtClean="0">
                <a:solidFill>
                  <a:srgbClr val="000000"/>
                </a:solidFill>
              </a:rPr>
              <a:t>Presidente </a:t>
            </a:r>
            <a:r>
              <a:rPr lang="it-IT" sz="900" dirty="0" smtClean="0">
                <a:solidFill>
                  <a:srgbClr val="000000"/>
                </a:solidFill>
              </a:rPr>
              <a:t>generale, </a:t>
            </a:r>
            <a:r>
              <a:rPr lang="it-IT" sz="900" dirty="0" smtClean="0">
                <a:solidFill>
                  <a:srgbClr val="000000"/>
                </a:solidFill>
              </a:rPr>
              <a:t>che andranno trasmesse agli interessati e per conoscenza alle Sezioni di appartenenza. </a:t>
            </a:r>
            <a:endParaRPr lang="it-IT" sz="900" dirty="0">
              <a:solidFill>
                <a:srgbClr val="000000"/>
              </a:solidFill>
            </a:endParaRPr>
          </a:p>
        </p:txBody>
      </p:sp>
      <p:sp>
        <p:nvSpPr>
          <p:cNvPr id="97" name="Ovale 96"/>
          <p:cNvSpPr/>
          <p:nvPr/>
        </p:nvSpPr>
        <p:spPr>
          <a:xfrm>
            <a:off x="144699" y="4964426"/>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endParaRPr lang="it-IT" sz="800" b="1" dirty="0" smtClean="0"/>
          </a:p>
          <a:p>
            <a:pPr algn="ctr"/>
            <a:r>
              <a:rPr lang="it-IT" sz="800" b="1" dirty="0" smtClean="0"/>
              <a:t>16</a:t>
            </a:r>
          </a:p>
          <a:p>
            <a:pPr algn="ctr"/>
            <a:endParaRPr lang="it-IT" sz="800" b="1" dirty="0"/>
          </a:p>
        </p:txBody>
      </p:sp>
      <p:pic>
        <p:nvPicPr>
          <p:cNvPr id="103" name="Immagine 102"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53959" y="1020309"/>
            <a:ext cx="251543" cy="202352"/>
          </a:xfrm>
          <a:prstGeom prst="rect">
            <a:avLst/>
          </a:prstGeom>
        </p:spPr>
      </p:pic>
      <p:sp>
        <p:nvSpPr>
          <p:cNvPr id="104" name="Documento multiplo 103"/>
          <p:cNvSpPr/>
          <p:nvPr/>
        </p:nvSpPr>
        <p:spPr>
          <a:xfrm>
            <a:off x="6753812" y="1153799"/>
            <a:ext cx="768065" cy="450350"/>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rIns="36000" anchor="ctr" anchorCtr="1"/>
          <a:lstStyle/>
          <a:p>
            <a:pPr algn="ctr"/>
            <a:r>
              <a:rPr lang="it-IT" sz="800" dirty="0" smtClean="0"/>
              <a:t>LETTERE DI SOSPENSIONE</a:t>
            </a:r>
            <a:endParaRPr lang="it-IT" sz="800" dirty="0"/>
          </a:p>
        </p:txBody>
      </p:sp>
      <p:sp>
        <p:nvSpPr>
          <p:cNvPr id="107" name="Processo 106"/>
          <p:cNvSpPr/>
          <p:nvPr/>
        </p:nvSpPr>
        <p:spPr>
          <a:xfrm>
            <a:off x="6625900" y="1824315"/>
            <a:ext cx="912421" cy="243690"/>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Firmate dal Presidente generale</a:t>
            </a:r>
            <a:endParaRPr lang="it-IT" sz="700" dirty="0"/>
          </a:p>
        </p:txBody>
      </p:sp>
      <p:cxnSp>
        <p:nvCxnSpPr>
          <p:cNvPr id="110" name="Connettore 1 109"/>
          <p:cNvCxnSpPr>
            <a:stCxn id="107" idx="0"/>
            <a:endCxn id="104" idx="2"/>
          </p:cNvCxnSpPr>
          <p:nvPr/>
        </p:nvCxnSpPr>
        <p:spPr>
          <a:xfrm flipV="1">
            <a:off x="7082111" y="1587094"/>
            <a:ext cx="2325" cy="237221"/>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16" name="Connettore 1 115"/>
          <p:cNvCxnSpPr/>
          <p:nvPr/>
        </p:nvCxnSpPr>
        <p:spPr>
          <a:xfrm flipH="1">
            <a:off x="4512983" y="467332"/>
            <a:ext cx="1" cy="6368467"/>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8" name="Connettore 1 117"/>
          <p:cNvCxnSpPr/>
          <p:nvPr/>
        </p:nvCxnSpPr>
        <p:spPr>
          <a:xfrm>
            <a:off x="5619927" y="476974"/>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9" name="Connettore 1 118"/>
          <p:cNvCxnSpPr/>
          <p:nvPr/>
        </p:nvCxnSpPr>
        <p:spPr>
          <a:xfrm>
            <a:off x="6720263" y="470483"/>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20" name="Connettore 1 119"/>
          <p:cNvCxnSpPr/>
          <p:nvPr/>
        </p:nvCxnSpPr>
        <p:spPr>
          <a:xfrm>
            <a:off x="8018546" y="468595"/>
            <a:ext cx="0" cy="6374817"/>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21" name="Titolo 1"/>
          <p:cNvSpPr txBox="1">
            <a:spLocks/>
          </p:cNvSpPr>
          <p:nvPr/>
        </p:nvSpPr>
        <p:spPr>
          <a:xfrm>
            <a:off x="4512983" y="473683"/>
            <a:ext cx="1106944"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OTTO</a:t>
            </a:r>
            <a:endParaRPr lang="it-IT" sz="1200" b="1" dirty="0">
              <a:solidFill>
                <a:srgbClr val="000000"/>
              </a:solidFill>
            </a:endParaRPr>
          </a:p>
        </p:txBody>
      </p:sp>
      <p:sp>
        <p:nvSpPr>
          <p:cNvPr id="122" name="Titolo 1"/>
          <p:cNvSpPr txBox="1">
            <a:spLocks/>
          </p:cNvSpPr>
          <p:nvPr/>
        </p:nvSpPr>
        <p:spPr>
          <a:xfrm>
            <a:off x="3053303" y="476974"/>
            <a:ext cx="1459680"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Titolato</a:t>
            </a:r>
            <a:endParaRPr lang="it-IT" sz="1200" b="1" dirty="0">
              <a:solidFill>
                <a:srgbClr val="000000"/>
              </a:solidFill>
            </a:endParaRPr>
          </a:p>
        </p:txBody>
      </p:sp>
      <p:sp>
        <p:nvSpPr>
          <p:cNvPr id="123" name="Titolo 1"/>
          <p:cNvSpPr txBox="1">
            <a:spLocks/>
          </p:cNvSpPr>
          <p:nvPr/>
        </p:nvSpPr>
        <p:spPr>
          <a:xfrm>
            <a:off x="5619927" y="476974"/>
            <a:ext cx="1100336"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OTCO</a:t>
            </a:r>
            <a:endParaRPr lang="it-IT" sz="1200" b="1" dirty="0">
              <a:solidFill>
                <a:srgbClr val="000000"/>
              </a:solidFill>
            </a:endParaRPr>
          </a:p>
        </p:txBody>
      </p:sp>
      <p:sp>
        <p:nvSpPr>
          <p:cNvPr id="124" name="Titolo 1"/>
          <p:cNvSpPr txBox="1">
            <a:spLocks/>
          </p:cNvSpPr>
          <p:nvPr/>
        </p:nvSpPr>
        <p:spPr>
          <a:xfrm>
            <a:off x="6720264" y="476974"/>
            <a:ext cx="1302669"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Ufficio Assicurazioni</a:t>
            </a:r>
            <a:endParaRPr lang="it-IT" sz="1200" b="1" dirty="0">
              <a:solidFill>
                <a:srgbClr val="000000"/>
              </a:solidFill>
            </a:endParaRPr>
          </a:p>
        </p:txBody>
      </p:sp>
      <p:sp>
        <p:nvSpPr>
          <p:cNvPr id="126" name="Documento multiplo 125"/>
          <p:cNvSpPr/>
          <p:nvPr/>
        </p:nvSpPr>
        <p:spPr>
          <a:xfrm>
            <a:off x="3571312" y="1101396"/>
            <a:ext cx="768065" cy="450350"/>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36000" rIns="36000" anchor="ctr" anchorCtr="1"/>
          <a:lstStyle/>
          <a:p>
            <a:pPr algn="ctr"/>
            <a:r>
              <a:rPr lang="it-IT" sz="800" dirty="0" smtClean="0"/>
              <a:t>LETTERE DI SOSPENSIONE</a:t>
            </a:r>
            <a:endParaRPr lang="it-IT" sz="800" dirty="0"/>
          </a:p>
        </p:txBody>
      </p:sp>
      <p:sp>
        <p:nvSpPr>
          <p:cNvPr id="129" name="Ovale 128"/>
          <p:cNvSpPr/>
          <p:nvPr/>
        </p:nvSpPr>
        <p:spPr>
          <a:xfrm>
            <a:off x="3193348" y="1029777"/>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12</a:t>
            </a:r>
            <a:endParaRPr lang="it-IT" sz="800" b="1" dirty="0" smtClean="0"/>
          </a:p>
        </p:txBody>
      </p:sp>
      <p:sp>
        <p:nvSpPr>
          <p:cNvPr id="132" name="Ovale 131"/>
          <p:cNvSpPr/>
          <p:nvPr/>
        </p:nvSpPr>
        <p:spPr>
          <a:xfrm>
            <a:off x="3930935" y="1790167"/>
            <a:ext cx="384499" cy="353525"/>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it-IT" sz="800" b="1" dirty="0" smtClean="0"/>
          </a:p>
        </p:txBody>
      </p:sp>
      <p:sp>
        <p:nvSpPr>
          <p:cNvPr id="135" name="Processo 134"/>
          <p:cNvSpPr/>
          <p:nvPr/>
        </p:nvSpPr>
        <p:spPr>
          <a:xfrm>
            <a:off x="3102198" y="2143149"/>
            <a:ext cx="739552" cy="2576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700" dirty="0" smtClean="0"/>
              <a:t>REINTEGRAZIONE</a:t>
            </a:r>
            <a:endParaRPr lang="it-IT" sz="700" dirty="0"/>
          </a:p>
        </p:txBody>
      </p:sp>
      <p:sp>
        <p:nvSpPr>
          <p:cNvPr id="136" name="CasellaDiTesto 135"/>
          <p:cNvSpPr txBox="1"/>
          <p:nvPr/>
        </p:nvSpPr>
        <p:spPr>
          <a:xfrm>
            <a:off x="2942084" y="1580601"/>
            <a:ext cx="1160016" cy="415498"/>
          </a:xfrm>
          <a:prstGeom prst="rect">
            <a:avLst/>
          </a:prstGeom>
          <a:noFill/>
        </p:spPr>
        <p:txBody>
          <a:bodyPr wrap="square" rtlCol="0">
            <a:spAutoFit/>
          </a:bodyPr>
          <a:lstStyle/>
          <a:p>
            <a:pPr algn="ctr"/>
            <a:r>
              <a:rPr lang="it-IT" sz="700" dirty="0" smtClean="0"/>
              <a:t>Se entro 2 anni</a:t>
            </a:r>
            <a:r>
              <a:rPr lang="it-IT" sz="700" dirty="0"/>
              <a:t> </a:t>
            </a:r>
            <a:r>
              <a:rPr lang="it-IT" sz="700" dirty="0" smtClean="0"/>
              <a:t>attività didattica/partecipazione ai </a:t>
            </a:r>
          </a:p>
          <a:p>
            <a:pPr algn="ctr"/>
            <a:r>
              <a:rPr lang="it-IT" sz="700" dirty="0"/>
              <a:t>c</a:t>
            </a:r>
            <a:r>
              <a:rPr lang="it-IT" sz="700" dirty="0" smtClean="0"/>
              <a:t>orsi di aggiornamento</a:t>
            </a:r>
          </a:p>
        </p:txBody>
      </p:sp>
      <p:sp>
        <p:nvSpPr>
          <p:cNvPr id="137" name="Processo 136"/>
          <p:cNvSpPr/>
          <p:nvPr/>
        </p:nvSpPr>
        <p:spPr>
          <a:xfrm>
            <a:off x="3752850" y="2474031"/>
            <a:ext cx="734034" cy="2576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700" dirty="0" smtClean="0"/>
              <a:t>DEPENNAMENTO</a:t>
            </a:r>
            <a:endParaRPr lang="it-IT" sz="700" dirty="0"/>
          </a:p>
        </p:txBody>
      </p:sp>
      <p:sp>
        <p:nvSpPr>
          <p:cNvPr id="138" name="CasellaDiTesto 137"/>
          <p:cNvSpPr txBox="1"/>
          <p:nvPr/>
        </p:nvSpPr>
        <p:spPr>
          <a:xfrm>
            <a:off x="3788172" y="2200414"/>
            <a:ext cx="1060450" cy="200055"/>
          </a:xfrm>
          <a:prstGeom prst="rect">
            <a:avLst/>
          </a:prstGeom>
          <a:noFill/>
        </p:spPr>
        <p:txBody>
          <a:bodyPr wrap="square" rtlCol="0">
            <a:spAutoFit/>
          </a:bodyPr>
          <a:lstStyle/>
          <a:p>
            <a:pPr algn="ctr"/>
            <a:r>
              <a:rPr lang="it-IT" sz="700" dirty="0" smtClean="0"/>
              <a:t>Altrimenti</a:t>
            </a:r>
          </a:p>
        </p:txBody>
      </p:sp>
      <p:cxnSp>
        <p:nvCxnSpPr>
          <p:cNvPr id="140" name="Connettore 4 139"/>
          <p:cNvCxnSpPr>
            <a:stCxn id="132" idx="2"/>
            <a:endCxn id="135" idx="0"/>
          </p:cNvCxnSpPr>
          <p:nvPr/>
        </p:nvCxnSpPr>
        <p:spPr>
          <a:xfrm rot="10800000" flipV="1">
            <a:off x="3471975" y="1966929"/>
            <a:ext cx="458961" cy="176219"/>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3" name="Connettore 2 142"/>
          <p:cNvCxnSpPr>
            <a:stCxn id="132" idx="4"/>
            <a:endCxn id="137" idx="0"/>
          </p:cNvCxnSpPr>
          <p:nvPr/>
        </p:nvCxnSpPr>
        <p:spPr>
          <a:xfrm flipH="1">
            <a:off x="4119867" y="2143692"/>
            <a:ext cx="3318" cy="330339"/>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155" name="Ovale 154"/>
          <p:cNvSpPr/>
          <p:nvPr/>
        </p:nvSpPr>
        <p:spPr>
          <a:xfrm>
            <a:off x="3100722" y="2460296"/>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13</a:t>
            </a:r>
            <a:endParaRPr lang="it-IT" sz="800" b="1" dirty="0" smtClean="0"/>
          </a:p>
        </p:txBody>
      </p:sp>
      <p:sp>
        <p:nvSpPr>
          <p:cNvPr id="158" name="Documento 157"/>
          <p:cNvSpPr/>
          <p:nvPr/>
        </p:nvSpPr>
        <p:spPr>
          <a:xfrm>
            <a:off x="4874022" y="2776054"/>
            <a:ext cx="618728" cy="417171"/>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t" anchorCtr="0"/>
          <a:lstStyle/>
          <a:p>
            <a:pPr algn="ctr"/>
            <a:r>
              <a:rPr lang="it-IT" sz="800" dirty="0" smtClean="0"/>
              <a:t>ELENCO DEPENNATI</a:t>
            </a:r>
            <a:endParaRPr lang="it-IT" sz="700" dirty="0" smtClean="0"/>
          </a:p>
        </p:txBody>
      </p:sp>
      <p:sp>
        <p:nvSpPr>
          <p:cNvPr id="160" name="Documento 159"/>
          <p:cNvSpPr/>
          <p:nvPr/>
        </p:nvSpPr>
        <p:spPr>
          <a:xfrm>
            <a:off x="4791472" y="3017354"/>
            <a:ext cx="618728" cy="417171"/>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ELENCO REINTEGRATI</a:t>
            </a:r>
            <a:endParaRPr lang="it-IT" sz="700" dirty="0" smtClean="0"/>
          </a:p>
        </p:txBody>
      </p:sp>
      <p:sp>
        <p:nvSpPr>
          <p:cNvPr id="162" name="Processo 161"/>
          <p:cNvSpPr/>
          <p:nvPr/>
        </p:nvSpPr>
        <p:spPr>
          <a:xfrm>
            <a:off x="5795522" y="3250375"/>
            <a:ext cx="763624" cy="2576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RATIFICA</a:t>
            </a:r>
            <a:endParaRPr lang="it-IT" sz="800" dirty="0"/>
          </a:p>
        </p:txBody>
      </p:sp>
      <p:cxnSp>
        <p:nvCxnSpPr>
          <p:cNvPr id="163" name="Connettore 4 162"/>
          <p:cNvCxnSpPr>
            <a:stCxn id="137" idx="2"/>
            <a:endCxn id="165" idx="1"/>
          </p:cNvCxnSpPr>
          <p:nvPr/>
        </p:nvCxnSpPr>
        <p:spPr>
          <a:xfrm rot="16200000" flipH="1">
            <a:off x="4263081" y="2588475"/>
            <a:ext cx="155930" cy="442359"/>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pic>
        <p:nvPicPr>
          <p:cNvPr id="165" name="Immagine 164"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62226" y="2786444"/>
            <a:ext cx="251543" cy="202352"/>
          </a:xfrm>
          <a:prstGeom prst="rect">
            <a:avLst/>
          </a:prstGeom>
        </p:spPr>
      </p:pic>
      <p:cxnSp>
        <p:nvCxnSpPr>
          <p:cNvPr id="167" name="Connettore 4 166"/>
          <p:cNvCxnSpPr>
            <a:stCxn id="135" idx="2"/>
          </p:cNvCxnSpPr>
          <p:nvPr/>
        </p:nvCxnSpPr>
        <p:spPr>
          <a:xfrm rot="16200000" flipH="1">
            <a:off x="3552514" y="2320267"/>
            <a:ext cx="486814" cy="647895"/>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70" name="Connettore 4 169"/>
          <p:cNvCxnSpPr>
            <a:stCxn id="160" idx="1"/>
            <a:endCxn id="165" idx="2"/>
          </p:cNvCxnSpPr>
          <p:nvPr/>
        </p:nvCxnSpPr>
        <p:spPr>
          <a:xfrm rot="10800000">
            <a:off x="4687998" y="2988796"/>
            <a:ext cx="103474" cy="237144"/>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82" name="Connettore 2 181"/>
          <p:cNvCxnSpPr>
            <a:stCxn id="158" idx="3"/>
            <a:endCxn id="184" idx="1"/>
          </p:cNvCxnSpPr>
          <p:nvPr/>
        </p:nvCxnSpPr>
        <p:spPr>
          <a:xfrm flipV="1">
            <a:off x="5492750" y="2983434"/>
            <a:ext cx="377995" cy="1206"/>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183" name="Documento 182"/>
          <p:cNvSpPr/>
          <p:nvPr/>
        </p:nvSpPr>
        <p:spPr>
          <a:xfrm>
            <a:off x="5953295" y="2533548"/>
            <a:ext cx="618728" cy="417171"/>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t" anchorCtr="0"/>
          <a:lstStyle/>
          <a:p>
            <a:pPr algn="ctr"/>
            <a:r>
              <a:rPr lang="it-IT" sz="800" dirty="0" smtClean="0"/>
              <a:t>ELENCO DEPENNATI</a:t>
            </a:r>
            <a:endParaRPr lang="it-IT" sz="700" dirty="0" smtClean="0"/>
          </a:p>
        </p:txBody>
      </p:sp>
      <p:sp>
        <p:nvSpPr>
          <p:cNvPr id="184" name="Documento 183"/>
          <p:cNvSpPr/>
          <p:nvPr/>
        </p:nvSpPr>
        <p:spPr>
          <a:xfrm>
            <a:off x="5870745" y="2774848"/>
            <a:ext cx="618728" cy="417171"/>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ELENCO REINTEGRATI</a:t>
            </a:r>
            <a:endParaRPr lang="it-IT" sz="700" dirty="0" smtClean="0"/>
          </a:p>
        </p:txBody>
      </p:sp>
      <p:cxnSp>
        <p:nvCxnSpPr>
          <p:cNvPr id="185" name="Connettore 1 184"/>
          <p:cNvCxnSpPr>
            <a:stCxn id="162" idx="0"/>
            <a:endCxn id="184" idx="2"/>
          </p:cNvCxnSpPr>
          <p:nvPr/>
        </p:nvCxnSpPr>
        <p:spPr>
          <a:xfrm flipV="1">
            <a:off x="6177334" y="3164439"/>
            <a:ext cx="2775" cy="85936"/>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86" name="Documento 185"/>
          <p:cNvSpPr/>
          <p:nvPr/>
        </p:nvSpPr>
        <p:spPr>
          <a:xfrm>
            <a:off x="7191545" y="2926525"/>
            <a:ext cx="618728" cy="417171"/>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t" anchorCtr="0"/>
          <a:lstStyle/>
          <a:p>
            <a:pPr algn="ctr"/>
            <a:r>
              <a:rPr lang="it-IT" sz="800" dirty="0" smtClean="0"/>
              <a:t>ELENCO DEPENNATI</a:t>
            </a:r>
            <a:endParaRPr lang="it-IT" sz="700" dirty="0" smtClean="0"/>
          </a:p>
        </p:txBody>
      </p:sp>
      <p:sp>
        <p:nvSpPr>
          <p:cNvPr id="187" name="Documento 186"/>
          <p:cNvSpPr/>
          <p:nvPr/>
        </p:nvSpPr>
        <p:spPr>
          <a:xfrm>
            <a:off x="7108995" y="3167825"/>
            <a:ext cx="618728" cy="417171"/>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800" dirty="0" smtClean="0"/>
              <a:t>ELENCO REINTEGRATI</a:t>
            </a:r>
            <a:endParaRPr lang="it-IT" sz="700" dirty="0" smtClean="0"/>
          </a:p>
        </p:txBody>
      </p:sp>
      <p:cxnSp>
        <p:nvCxnSpPr>
          <p:cNvPr id="188" name="Connettore 2 187"/>
          <p:cNvCxnSpPr>
            <a:stCxn id="162" idx="3"/>
            <a:endCxn id="187" idx="1"/>
          </p:cNvCxnSpPr>
          <p:nvPr/>
        </p:nvCxnSpPr>
        <p:spPr>
          <a:xfrm flipV="1">
            <a:off x="6559146" y="3376411"/>
            <a:ext cx="549849" cy="2794"/>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190" name="Ovale 189"/>
          <p:cNvSpPr/>
          <p:nvPr/>
        </p:nvSpPr>
        <p:spPr>
          <a:xfrm>
            <a:off x="6774748" y="2930320"/>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14</a:t>
            </a:r>
            <a:endParaRPr lang="it-IT" sz="800" b="1" dirty="0" smtClean="0"/>
          </a:p>
        </p:txBody>
      </p:sp>
      <p:sp>
        <p:nvSpPr>
          <p:cNvPr id="191" name="CasellaDiTesto 190"/>
          <p:cNvSpPr txBox="1"/>
          <p:nvPr/>
        </p:nvSpPr>
        <p:spPr>
          <a:xfrm>
            <a:off x="396483" y="3809272"/>
            <a:ext cx="2688345" cy="1061829"/>
          </a:xfrm>
          <a:prstGeom prst="rect">
            <a:avLst/>
          </a:prstGeom>
          <a:noFill/>
        </p:spPr>
        <p:txBody>
          <a:bodyPr wrap="square" rtlCol="0">
            <a:spAutoFit/>
          </a:bodyPr>
          <a:lstStyle/>
          <a:p>
            <a:pPr algn="just"/>
            <a:r>
              <a:rPr lang="it-IT" sz="900" dirty="0" smtClean="0">
                <a:solidFill>
                  <a:srgbClr val="000000"/>
                </a:solidFill>
              </a:rPr>
              <a:t>L’Ufficio Assicurazioni procede alla redazione dei provvedimenti di depennamento o di reintegrazione, da sottoporre alla firma del Presidente generale, e alla </a:t>
            </a:r>
            <a:r>
              <a:rPr lang="it-IT" sz="900" dirty="0">
                <a:solidFill>
                  <a:srgbClr val="000000"/>
                </a:solidFill>
              </a:rPr>
              <a:t>cancellazione del titolo sulla </a:t>
            </a:r>
            <a:r>
              <a:rPr lang="it-IT" sz="900" dirty="0" smtClean="0">
                <a:solidFill>
                  <a:srgbClr val="000000"/>
                </a:solidFill>
              </a:rPr>
              <a:t>Piattaforma </a:t>
            </a:r>
            <a:r>
              <a:rPr lang="it-IT" sz="900" dirty="0">
                <a:solidFill>
                  <a:srgbClr val="000000"/>
                </a:solidFill>
              </a:rPr>
              <a:t>di </a:t>
            </a:r>
            <a:r>
              <a:rPr lang="it-IT" sz="900" dirty="0" smtClean="0">
                <a:solidFill>
                  <a:srgbClr val="000000"/>
                </a:solidFill>
              </a:rPr>
              <a:t>Tesseramento nel caso di depennamenti o alla riattivazione della copertura assicurativa di base nel caso di riammissioni. </a:t>
            </a:r>
          </a:p>
        </p:txBody>
      </p:sp>
      <p:sp>
        <p:nvSpPr>
          <p:cNvPr id="192" name="Ovale 191"/>
          <p:cNvSpPr/>
          <p:nvPr/>
        </p:nvSpPr>
        <p:spPr>
          <a:xfrm>
            <a:off x="164398" y="3778330"/>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15</a:t>
            </a:r>
            <a:endParaRPr lang="it-IT" sz="800" b="1" dirty="0" smtClean="0"/>
          </a:p>
        </p:txBody>
      </p:sp>
      <p:sp>
        <p:nvSpPr>
          <p:cNvPr id="195" name="Ovale 194"/>
          <p:cNvSpPr/>
          <p:nvPr/>
        </p:nvSpPr>
        <p:spPr>
          <a:xfrm>
            <a:off x="7470945" y="3664449"/>
            <a:ext cx="384499" cy="353525"/>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it-IT" sz="800" b="1" dirty="0" smtClean="0"/>
          </a:p>
        </p:txBody>
      </p:sp>
      <p:sp>
        <p:nvSpPr>
          <p:cNvPr id="197" name="Disco magnetico 196"/>
          <p:cNvSpPr/>
          <p:nvPr/>
        </p:nvSpPr>
        <p:spPr>
          <a:xfrm>
            <a:off x="6825247" y="4294623"/>
            <a:ext cx="419895" cy="353525"/>
          </a:xfrm>
          <a:prstGeom prst="flowChartMagneticDisk">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800" dirty="0" smtClean="0"/>
              <a:t>PT</a:t>
            </a:r>
            <a:endParaRPr lang="it-IT" sz="800" dirty="0"/>
          </a:p>
        </p:txBody>
      </p:sp>
      <p:sp>
        <p:nvSpPr>
          <p:cNvPr id="198" name="Processo 197"/>
          <p:cNvSpPr/>
          <p:nvPr/>
        </p:nvSpPr>
        <p:spPr>
          <a:xfrm>
            <a:off x="6815514" y="3981266"/>
            <a:ext cx="639386" cy="260534"/>
          </a:xfrm>
          <a:prstGeom prst="flowChartProcess">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algn="ctr"/>
            <a:r>
              <a:rPr lang="it-IT" sz="700" dirty="0" smtClean="0"/>
              <a:t>CANCELLAZIONE TITOLO</a:t>
            </a:r>
            <a:endParaRPr lang="it-IT" sz="700" dirty="0"/>
          </a:p>
        </p:txBody>
      </p:sp>
      <p:sp>
        <p:nvSpPr>
          <p:cNvPr id="201" name="Processo 200"/>
          <p:cNvSpPr/>
          <p:nvPr/>
        </p:nvSpPr>
        <p:spPr>
          <a:xfrm>
            <a:off x="7345251" y="4339073"/>
            <a:ext cx="639386" cy="260534"/>
          </a:xfrm>
          <a:prstGeom prst="flowChartProcess">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algn="ctr"/>
            <a:r>
              <a:rPr lang="it-IT" sz="700" dirty="0" smtClean="0"/>
              <a:t>ATTIVAZIONE COPERTURA</a:t>
            </a:r>
            <a:endParaRPr lang="it-IT" sz="700" dirty="0"/>
          </a:p>
        </p:txBody>
      </p:sp>
      <p:cxnSp>
        <p:nvCxnSpPr>
          <p:cNvPr id="202" name="Connettore 2 201"/>
          <p:cNvCxnSpPr>
            <a:stCxn id="195" idx="4"/>
            <a:endCxn id="201" idx="0"/>
          </p:cNvCxnSpPr>
          <p:nvPr/>
        </p:nvCxnSpPr>
        <p:spPr>
          <a:xfrm>
            <a:off x="7663195" y="4017974"/>
            <a:ext cx="1749" cy="321099"/>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cxnSp>
        <p:nvCxnSpPr>
          <p:cNvPr id="204" name="Connettore 4 203"/>
          <p:cNvCxnSpPr>
            <a:stCxn id="195" idx="2"/>
            <a:endCxn id="198" idx="0"/>
          </p:cNvCxnSpPr>
          <p:nvPr/>
        </p:nvCxnSpPr>
        <p:spPr>
          <a:xfrm rot="10800000" flipV="1">
            <a:off x="7135207" y="3841212"/>
            <a:ext cx="335738" cy="140054"/>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05" name="Connettore 4 204"/>
          <p:cNvCxnSpPr>
            <a:stCxn id="197" idx="2"/>
            <a:endCxn id="198" idx="1"/>
          </p:cNvCxnSpPr>
          <p:nvPr/>
        </p:nvCxnSpPr>
        <p:spPr>
          <a:xfrm rot="10800000">
            <a:off x="6815515" y="4111534"/>
            <a:ext cx="9733" cy="359853"/>
          </a:xfrm>
          <a:prstGeom prst="bentConnector3">
            <a:avLst>
              <a:gd name="adj1" fmla="val 752420"/>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08" name="CasellaDiTesto 207"/>
          <p:cNvSpPr txBox="1"/>
          <p:nvPr/>
        </p:nvSpPr>
        <p:spPr>
          <a:xfrm>
            <a:off x="6702595" y="3585656"/>
            <a:ext cx="1060450" cy="307777"/>
          </a:xfrm>
          <a:prstGeom prst="rect">
            <a:avLst/>
          </a:prstGeom>
          <a:noFill/>
        </p:spPr>
        <p:txBody>
          <a:bodyPr wrap="square" rtlCol="0">
            <a:spAutoFit/>
          </a:bodyPr>
          <a:lstStyle/>
          <a:p>
            <a:pPr algn="ctr"/>
            <a:r>
              <a:rPr lang="it-IT" sz="700" dirty="0" smtClean="0"/>
              <a:t>Se </a:t>
            </a:r>
          </a:p>
          <a:p>
            <a:pPr algn="ctr"/>
            <a:r>
              <a:rPr lang="it-IT" sz="700" dirty="0" smtClean="0"/>
              <a:t>depennati</a:t>
            </a:r>
          </a:p>
        </p:txBody>
      </p:sp>
      <p:sp>
        <p:nvSpPr>
          <p:cNvPr id="209" name="CasellaDiTesto 208"/>
          <p:cNvSpPr txBox="1"/>
          <p:nvPr/>
        </p:nvSpPr>
        <p:spPr>
          <a:xfrm>
            <a:off x="7381648" y="3967568"/>
            <a:ext cx="914064" cy="307777"/>
          </a:xfrm>
          <a:prstGeom prst="rect">
            <a:avLst/>
          </a:prstGeom>
          <a:noFill/>
        </p:spPr>
        <p:txBody>
          <a:bodyPr wrap="square" rtlCol="0">
            <a:spAutoFit/>
          </a:bodyPr>
          <a:lstStyle/>
          <a:p>
            <a:pPr algn="ctr"/>
            <a:r>
              <a:rPr lang="it-IT" sz="700" dirty="0" smtClean="0"/>
              <a:t>Se </a:t>
            </a:r>
          </a:p>
          <a:p>
            <a:pPr algn="ctr"/>
            <a:r>
              <a:rPr lang="it-IT" sz="700" dirty="0" smtClean="0"/>
              <a:t>integrati</a:t>
            </a:r>
          </a:p>
        </p:txBody>
      </p:sp>
      <p:cxnSp>
        <p:nvCxnSpPr>
          <p:cNvPr id="213" name="Connettore 4 212"/>
          <p:cNvCxnSpPr>
            <a:stCxn id="195" idx="0"/>
            <a:endCxn id="187" idx="2"/>
          </p:cNvCxnSpPr>
          <p:nvPr/>
        </p:nvCxnSpPr>
        <p:spPr>
          <a:xfrm rot="16200000" flipV="1">
            <a:off x="7487261" y="3488515"/>
            <a:ext cx="107033" cy="244836"/>
          </a:xfrm>
          <a:prstGeom prst="bentConnector3">
            <a:avLst>
              <a:gd name="adj1" fmla="val 50000"/>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19" name="Ovale 218"/>
          <p:cNvSpPr/>
          <p:nvPr/>
        </p:nvSpPr>
        <p:spPr>
          <a:xfrm>
            <a:off x="6749348" y="3598172"/>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15</a:t>
            </a:r>
            <a:endParaRPr lang="it-IT" sz="800" b="1" dirty="0" smtClean="0"/>
          </a:p>
        </p:txBody>
      </p:sp>
      <p:cxnSp>
        <p:nvCxnSpPr>
          <p:cNvPr id="220" name="Connettore 1 219"/>
          <p:cNvCxnSpPr>
            <a:stCxn id="197" idx="4"/>
            <a:endCxn id="201" idx="1"/>
          </p:cNvCxnSpPr>
          <p:nvPr/>
        </p:nvCxnSpPr>
        <p:spPr>
          <a:xfrm flipV="1">
            <a:off x="7245142" y="4469340"/>
            <a:ext cx="100109" cy="2046"/>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61" name="Documento multiplo 260"/>
          <p:cNvSpPr/>
          <p:nvPr/>
        </p:nvSpPr>
        <p:spPr>
          <a:xfrm>
            <a:off x="6795397" y="4934055"/>
            <a:ext cx="774937" cy="450350"/>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rIns="0" anchor="ctr" anchorCtr="1"/>
          <a:lstStyle/>
          <a:p>
            <a:pPr algn="ctr"/>
            <a:r>
              <a:rPr lang="it-IT" sz="800" dirty="0" smtClean="0"/>
              <a:t>LETTERE DI </a:t>
            </a:r>
            <a:r>
              <a:rPr lang="it-IT" sz="700" dirty="0" smtClean="0"/>
              <a:t>DEPENNAMENTO</a:t>
            </a:r>
            <a:endParaRPr lang="it-IT" sz="700" dirty="0"/>
          </a:p>
        </p:txBody>
      </p:sp>
      <p:sp>
        <p:nvSpPr>
          <p:cNvPr id="262" name="Ovale 261"/>
          <p:cNvSpPr/>
          <p:nvPr/>
        </p:nvSpPr>
        <p:spPr>
          <a:xfrm>
            <a:off x="7715771" y="4669427"/>
            <a:ext cx="384499" cy="353525"/>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it-IT" sz="800" b="1" dirty="0" smtClean="0"/>
          </a:p>
        </p:txBody>
      </p:sp>
      <p:cxnSp>
        <p:nvCxnSpPr>
          <p:cNvPr id="265" name="Connettore 4 264"/>
          <p:cNvCxnSpPr>
            <a:stCxn id="262" idx="2"/>
            <a:endCxn id="261" idx="0"/>
          </p:cNvCxnSpPr>
          <p:nvPr/>
        </p:nvCxnSpPr>
        <p:spPr>
          <a:xfrm rot="10800000" flipV="1">
            <a:off x="7236179" y="4846189"/>
            <a:ext cx="479593" cy="87865"/>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67" name="CasellaDiTesto 266"/>
          <p:cNvSpPr txBox="1"/>
          <p:nvPr/>
        </p:nvSpPr>
        <p:spPr>
          <a:xfrm>
            <a:off x="6970684" y="4598071"/>
            <a:ext cx="1060450" cy="307777"/>
          </a:xfrm>
          <a:prstGeom prst="rect">
            <a:avLst/>
          </a:prstGeom>
          <a:noFill/>
        </p:spPr>
        <p:txBody>
          <a:bodyPr wrap="square" rtlCol="0">
            <a:spAutoFit/>
          </a:bodyPr>
          <a:lstStyle/>
          <a:p>
            <a:pPr algn="ctr"/>
            <a:r>
              <a:rPr lang="it-IT" sz="700" dirty="0" smtClean="0"/>
              <a:t>Se </a:t>
            </a:r>
          </a:p>
          <a:p>
            <a:pPr algn="ctr"/>
            <a:r>
              <a:rPr lang="it-IT" sz="700" dirty="0" smtClean="0"/>
              <a:t>depennati</a:t>
            </a:r>
          </a:p>
        </p:txBody>
      </p:sp>
      <p:sp>
        <p:nvSpPr>
          <p:cNvPr id="271" name="Processo 270"/>
          <p:cNvSpPr/>
          <p:nvPr/>
        </p:nvSpPr>
        <p:spPr>
          <a:xfrm>
            <a:off x="6678806" y="5474048"/>
            <a:ext cx="912421" cy="243690"/>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Firmate dal Presidente generale</a:t>
            </a:r>
            <a:endParaRPr lang="it-IT" sz="700" dirty="0"/>
          </a:p>
        </p:txBody>
      </p:sp>
      <p:cxnSp>
        <p:nvCxnSpPr>
          <p:cNvPr id="280" name="Connettore 1 279"/>
          <p:cNvCxnSpPr>
            <a:stCxn id="261" idx="2"/>
            <a:endCxn id="271" idx="0"/>
          </p:cNvCxnSpPr>
          <p:nvPr/>
        </p:nvCxnSpPr>
        <p:spPr>
          <a:xfrm>
            <a:off x="7128979" y="5367350"/>
            <a:ext cx="6038" cy="106698"/>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87" name="Documento multiplo 286"/>
          <p:cNvSpPr/>
          <p:nvPr/>
        </p:nvSpPr>
        <p:spPr>
          <a:xfrm>
            <a:off x="3475261" y="4924424"/>
            <a:ext cx="774937" cy="450350"/>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rIns="0" anchor="ctr" anchorCtr="1"/>
          <a:lstStyle/>
          <a:p>
            <a:pPr algn="ctr"/>
            <a:r>
              <a:rPr lang="it-IT" sz="800" dirty="0" smtClean="0"/>
              <a:t>LETTERE DI </a:t>
            </a:r>
            <a:r>
              <a:rPr lang="it-IT" sz="700" dirty="0" smtClean="0"/>
              <a:t>DEPENNAMENTO</a:t>
            </a:r>
            <a:endParaRPr lang="it-IT" sz="700" dirty="0"/>
          </a:p>
        </p:txBody>
      </p:sp>
      <p:cxnSp>
        <p:nvCxnSpPr>
          <p:cNvPr id="288" name="Connettore 2 287"/>
          <p:cNvCxnSpPr>
            <a:stCxn id="261" idx="1"/>
            <a:endCxn id="287" idx="3"/>
          </p:cNvCxnSpPr>
          <p:nvPr/>
        </p:nvCxnSpPr>
        <p:spPr>
          <a:xfrm flipH="1" flipV="1">
            <a:off x="4250198" y="5149599"/>
            <a:ext cx="2545199" cy="9631"/>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294" name="CasellaDiTesto 293"/>
          <p:cNvSpPr txBox="1"/>
          <p:nvPr/>
        </p:nvSpPr>
        <p:spPr>
          <a:xfrm>
            <a:off x="7245142" y="5670929"/>
            <a:ext cx="914064" cy="307777"/>
          </a:xfrm>
          <a:prstGeom prst="rect">
            <a:avLst/>
          </a:prstGeom>
          <a:noFill/>
        </p:spPr>
        <p:txBody>
          <a:bodyPr wrap="square" rtlCol="0">
            <a:spAutoFit/>
          </a:bodyPr>
          <a:lstStyle/>
          <a:p>
            <a:pPr algn="ctr"/>
            <a:r>
              <a:rPr lang="it-IT" sz="700" dirty="0" smtClean="0"/>
              <a:t>Se </a:t>
            </a:r>
          </a:p>
          <a:p>
            <a:pPr algn="ctr"/>
            <a:r>
              <a:rPr lang="it-IT" sz="700" dirty="0" smtClean="0"/>
              <a:t>reintegrati</a:t>
            </a:r>
            <a:endParaRPr lang="it-IT" sz="700" dirty="0" smtClean="0"/>
          </a:p>
        </p:txBody>
      </p:sp>
      <p:sp>
        <p:nvSpPr>
          <p:cNvPr id="295" name="Documento multiplo 294"/>
          <p:cNvSpPr/>
          <p:nvPr/>
        </p:nvSpPr>
        <p:spPr>
          <a:xfrm>
            <a:off x="6753812" y="5954086"/>
            <a:ext cx="774937" cy="450350"/>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rIns="0" anchor="ctr" anchorCtr="1"/>
          <a:lstStyle/>
          <a:p>
            <a:pPr algn="ctr"/>
            <a:r>
              <a:rPr lang="it-IT" sz="800" dirty="0" smtClean="0"/>
              <a:t>LETTERE DI</a:t>
            </a:r>
          </a:p>
          <a:p>
            <a:pPr algn="ctr"/>
            <a:r>
              <a:rPr lang="it-IT" sz="700" dirty="0" smtClean="0"/>
              <a:t>REINTEGRAZIONE</a:t>
            </a:r>
            <a:endParaRPr lang="it-IT" sz="700" dirty="0"/>
          </a:p>
        </p:txBody>
      </p:sp>
      <p:cxnSp>
        <p:nvCxnSpPr>
          <p:cNvPr id="296" name="Connettore 4 295"/>
          <p:cNvCxnSpPr>
            <a:stCxn id="262" idx="4"/>
            <a:endCxn id="295" idx="3"/>
          </p:cNvCxnSpPr>
          <p:nvPr/>
        </p:nvCxnSpPr>
        <p:spPr>
          <a:xfrm rot="5400000">
            <a:off x="7140231" y="5411470"/>
            <a:ext cx="1156309" cy="379272"/>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97" name="Documento multiplo 296"/>
          <p:cNvSpPr/>
          <p:nvPr/>
        </p:nvSpPr>
        <p:spPr>
          <a:xfrm>
            <a:off x="3468911" y="5944811"/>
            <a:ext cx="774937" cy="450350"/>
          </a:xfrm>
          <a:prstGeom prst="flowChartMultidocument">
            <a:avLst/>
          </a:prstGeom>
          <a:ln/>
        </p:spPr>
        <p:style>
          <a:lnRef idx="1">
            <a:schemeClr val="accent1"/>
          </a:lnRef>
          <a:fillRef idx="2">
            <a:schemeClr val="accent1"/>
          </a:fillRef>
          <a:effectRef idx="1">
            <a:schemeClr val="accent1"/>
          </a:effectRef>
          <a:fontRef idx="minor">
            <a:schemeClr val="dk1"/>
          </a:fontRef>
        </p:style>
        <p:txBody>
          <a:bodyPr lIns="0" rIns="0" anchor="ctr" anchorCtr="1"/>
          <a:lstStyle/>
          <a:p>
            <a:pPr algn="ctr"/>
            <a:r>
              <a:rPr lang="it-IT" sz="800" dirty="0" smtClean="0"/>
              <a:t>LETTERE DI</a:t>
            </a:r>
          </a:p>
          <a:p>
            <a:pPr algn="ctr"/>
            <a:r>
              <a:rPr lang="it-IT" sz="700" dirty="0" smtClean="0"/>
              <a:t>REINTEGRAZIONE</a:t>
            </a:r>
            <a:endParaRPr lang="it-IT" sz="700" dirty="0"/>
          </a:p>
        </p:txBody>
      </p:sp>
      <p:cxnSp>
        <p:nvCxnSpPr>
          <p:cNvPr id="298" name="Connettore 2 297"/>
          <p:cNvCxnSpPr>
            <a:stCxn id="295" idx="1"/>
            <a:endCxn id="297" idx="3"/>
          </p:cNvCxnSpPr>
          <p:nvPr/>
        </p:nvCxnSpPr>
        <p:spPr>
          <a:xfrm flipH="1" flipV="1">
            <a:off x="4243848" y="6169986"/>
            <a:ext cx="2509964" cy="9275"/>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299" name="Ovale 298"/>
          <p:cNvSpPr/>
          <p:nvPr/>
        </p:nvSpPr>
        <p:spPr>
          <a:xfrm>
            <a:off x="6335765" y="4730020"/>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16</a:t>
            </a:r>
            <a:endParaRPr lang="it-IT" sz="800" b="1" dirty="0" smtClean="0"/>
          </a:p>
        </p:txBody>
      </p:sp>
      <p:sp>
        <p:nvSpPr>
          <p:cNvPr id="300" name="Processo 299"/>
          <p:cNvSpPr/>
          <p:nvPr/>
        </p:nvSpPr>
        <p:spPr>
          <a:xfrm>
            <a:off x="6722294" y="6543143"/>
            <a:ext cx="1096270" cy="243690"/>
          </a:xfrm>
          <a:prstGeom prst="flowChartProcess">
            <a:avLst/>
          </a:prstGeom>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it-IT" sz="700" dirty="0" smtClean="0"/>
              <a:t>Firmate </a:t>
            </a:r>
            <a:r>
              <a:rPr lang="it-IT" sz="700" dirty="0" err="1" smtClean="0"/>
              <a:t>dalPresidente</a:t>
            </a:r>
            <a:r>
              <a:rPr lang="it-IT" sz="700" dirty="0" smtClean="0"/>
              <a:t> </a:t>
            </a:r>
            <a:r>
              <a:rPr lang="it-IT" sz="700" dirty="0" smtClean="0"/>
              <a:t>generale</a:t>
            </a:r>
            <a:endParaRPr lang="it-IT" sz="700" dirty="0"/>
          </a:p>
        </p:txBody>
      </p:sp>
      <p:cxnSp>
        <p:nvCxnSpPr>
          <p:cNvPr id="303" name="Connettore 4 302"/>
          <p:cNvCxnSpPr>
            <a:stCxn id="300" idx="0"/>
            <a:endCxn id="295" idx="2"/>
          </p:cNvCxnSpPr>
          <p:nvPr/>
        </p:nvCxnSpPr>
        <p:spPr>
          <a:xfrm rot="16200000" flipV="1">
            <a:off x="7101031" y="6373744"/>
            <a:ext cx="155762" cy="183035"/>
          </a:xfrm>
          <a:prstGeom prst="bentConnector3">
            <a:avLst>
              <a:gd name="adj1" fmla="val 50000"/>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04" name="Connettore 4 303"/>
          <p:cNvCxnSpPr/>
          <p:nvPr/>
        </p:nvCxnSpPr>
        <p:spPr>
          <a:xfrm rot="5400000" flipH="1" flipV="1">
            <a:off x="2522954" y="5851743"/>
            <a:ext cx="1686200" cy="281913"/>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06" name="Connettore 1 305"/>
          <p:cNvCxnSpPr>
            <a:endCxn id="297" idx="1"/>
          </p:cNvCxnSpPr>
          <p:nvPr/>
        </p:nvCxnSpPr>
        <p:spPr>
          <a:xfrm>
            <a:off x="3225097" y="6169986"/>
            <a:ext cx="243814" cy="0"/>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309" name="Titolo 1"/>
          <p:cNvSpPr txBox="1">
            <a:spLocks/>
          </p:cNvSpPr>
          <p:nvPr/>
        </p:nvSpPr>
        <p:spPr>
          <a:xfrm>
            <a:off x="0" y="-25592"/>
            <a:ext cx="8961239" cy="473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400" b="1" dirty="0" smtClean="0">
                <a:solidFill>
                  <a:srgbClr val="000000"/>
                </a:solidFill>
              </a:rPr>
              <a:t>Scheda 35. PROCESSO “GESTIONE ALBO TITOLATI” (segue)</a:t>
            </a:r>
            <a:endParaRPr lang="it-IT" sz="1400" b="1" dirty="0">
              <a:solidFill>
                <a:srgbClr val="000000"/>
              </a:solidFill>
            </a:endParaRPr>
          </a:p>
        </p:txBody>
      </p:sp>
      <p:cxnSp>
        <p:nvCxnSpPr>
          <p:cNvPr id="106" name="Connettore 2 105"/>
          <p:cNvCxnSpPr>
            <a:stCxn id="104" idx="1"/>
          </p:cNvCxnSpPr>
          <p:nvPr/>
        </p:nvCxnSpPr>
        <p:spPr>
          <a:xfrm flipH="1" flipV="1">
            <a:off x="4339377" y="1350021"/>
            <a:ext cx="2414435" cy="28953"/>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31" name="Rettangolo 30"/>
          <p:cNvSpPr/>
          <p:nvPr/>
        </p:nvSpPr>
        <p:spPr>
          <a:xfrm>
            <a:off x="8113551" y="2926525"/>
            <a:ext cx="952858" cy="2379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700" dirty="0" smtClean="0">
                <a:solidFill>
                  <a:schemeClr val="tx1"/>
                </a:solidFill>
              </a:rPr>
              <a:t>PROVVEDIMENTO DI DEPENNAMENTO</a:t>
            </a:r>
            <a:endParaRPr lang="it-IT" sz="700" dirty="0">
              <a:solidFill>
                <a:schemeClr val="tx1"/>
              </a:solidFill>
            </a:endParaRPr>
          </a:p>
        </p:txBody>
      </p:sp>
      <p:sp>
        <p:nvSpPr>
          <p:cNvPr id="32" name="Rettangolo 31"/>
          <p:cNvSpPr/>
          <p:nvPr/>
        </p:nvSpPr>
        <p:spPr>
          <a:xfrm>
            <a:off x="8126049" y="3277310"/>
            <a:ext cx="851118" cy="26452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700" dirty="0" smtClean="0">
                <a:solidFill>
                  <a:schemeClr val="tx1"/>
                </a:solidFill>
              </a:rPr>
              <a:t>PROVVEDIMENTO DI RIAMMISSIONE</a:t>
            </a:r>
            <a:endParaRPr lang="it-IT" sz="700" dirty="0">
              <a:solidFill>
                <a:schemeClr val="tx1"/>
              </a:solidFill>
            </a:endParaRPr>
          </a:p>
        </p:txBody>
      </p:sp>
      <p:cxnSp>
        <p:nvCxnSpPr>
          <p:cNvPr id="34" name="Connettore 4 33"/>
          <p:cNvCxnSpPr>
            <a:stCxn id="186" idx="3"/>
            <a:endCxn id="31" idx="1"/>
          </p:cNvCxnSpPr>
          <p:nvPr/>
        </p:nvCxnSpPr>
        <p:spPr>
          <a:xfrm flipV="1">
            <a:off x="7810273" y="3045482"/>
            <a:ext cx="303278" cy="89629"/>
          </a:xfrm>
          <a:prstGeom prst="bentConnector3">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30" name="Connettore 4 129"/>
          <p:cNvCxnSpPr>
            <a:stCxn id="187" idx="3"/>
            <a:endCxn id="32" idx="1"/>
          </p:cNvCxnSpPr>
          <p:nvPr/>
        </p:nvCxnSpPr>
        <p:spPr>
          <a:xfrm>
            <a:off x="7727723" y="3376411"/>
            <a:ext cx="398326" cy="33163"/>
          </a:xfrm>
          <a:prstGeom prst="bentConnector3">
            <a:avLst>
              <a:gd name="adj1" fmla="val 50000"/>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952105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6483" y="1013036"/>
            <a:ext cx="2688345" cy="1200329"/>
          </a:xfrm>
          <a:prstGeom prst="rect">
            <a:avLst/>
          </a:prstGeom>
          <a:noFill/>
        </p:spPr>
        <p:txBody>
          <a:bodyPr wrap="square" rtlCol="0">
            <a:spAutoFit/>
          </a:bodyPr>
          <a:lstStyle/>
          <a:p>
            <a:pPr algn="just"/>
            <a:r>
              <a:rPr lang="it-IT" sz="900" dirty="0" smtClean="0">
                <a:solidFill>
                  <a:srgbClr val="000000"/>
                </a:solidFill>
              </a:rPr>
              <a:t>Nel caso in cui il titolato non rinnovi la tessera entro il 31 ottobre, decade dal titolo immediatamente, senza necessità di alcuna comunicazione da parte della Sede centrale. Nel caso il titolato rassegni le dimissioni o chieda la sospensione dall’attività per motivi </a:t>
            </a:r>
            <a:r>
              <a:rPr lang="it-IT" sz="900" dirty="0">
                <a:solidFill>
                  <a:srgbClr val="000000"/>
                </a:solidFill>
              </a:rPr>
              <a:t>personali, </a:t>
            </a:r>
            <a:r>
              <a:rPr lang="it-IT" sz="900" dirty="0" smtClean="0">
                <a:solidFill>
                  <a:srgbClr val="000000"/>
                </a:solidFill>
              </a:rPr>
              <a:t>l’OTCO </a:t>
            </a:r>
            <a:r>
              <a:rPr lang="it-IT" sz="900" dirty="0">
                <a:solidFill>
                  <a:srgbClr val="000000"/>
                </a:solidFill>
              </a:rPr>
              <a:t>prende atto della richiesta di dimissioni o di sospensione e la trasmette alla Segreteria </a:t>
            </a:r>
            <a:r>
              <a:rPr lang="it-IT" sz="900" dirty="0" smtClean="0">
                <a:solidFill>
                  <a:srgbClr val="000000"/>
                </a:solidFill>
              </a:rPr>
              <a:t>generale.</a:t>
            </a:r>
          </a:p>
        </p:txBody>
      </p:sp>
      <p:sp>
        <p:nvSpPr>
          <p:cNvPr id="5" name="Ovale 4"/>
          <p:cNvSpPr/>
          <p:nvPr/>
        </p:nvSpPr>
        <p:spPr>
          <a:xfrm>
            <a:off x="164398" y="982094"/>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17</a:t>
            </a:r>
            <a:endParaRPr lang="it-IT" sz="800" b="1" dirty="0" smtClean="0"/>
          </a:p>
        </p:txBody>
      </p:sp>
      <p:cxnSp>
        <p:nvCxnSpPr>
          <p:cNvPr id="6" name="Connettore 1 5"/>
          <p:cNvCxnSpPr/>
          <p:nvPr/>
        </p:nvCxnSpPr>
        <p:spPr>
          <a:xfrm flipH="1">
            <a:off x="117985" y="467332"/>
            <a:ext cx="1620" cy="3323912"/>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7" name="Processo 6"/>
          <p:cNvSpPr/>
          <p:nvPr/>
        </p:nvSpPr>
        <p:spPr>
          <a:xfrm>
            <a:off x="352935" y="531934"/>
            <a:ext cx="2454337" cy="291877"/>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200" b="1" dirty="0" smtClean="0">
                <a:solidFill>
                  <a:srgbClr val="000000"/>
                </a:solidFill>
              </a:rPr>
              <a:t>ORGANIZZAZIONE DEL LAVORO</a:t>
            </a:r>
            <a:endParaRPr lang="it-IT" sz="1200" b="1" dirty="0">
              <a:solidFill>
                <a:srgbClr val="000000"/>
              </a:solidFill>
            </a:endParaRPr>
          </a:p>
        </p:txBody>
      </p:sp>
      <p:cxnSp>
        <p:nvCxnSpPr>
          <p:cNvPr id="8" name="Connettore 1 7"/>
          <p:cNvCxnSpPr/>
          <p:nvPr/>
        </p:nvCxnSpPr>
        <p:spPr>
          <a:xfrm>
            <a:off x="3053300" y="473683"/>
            <a:ext cx="0" cy="3317561"/>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9" name="Titolo 1"/>
          <p:cNvSpPr txBox="1">
            <a:spLocks/>
          </p:cNvSpPr>
          <p:nvPr/>
        </p:nvSpPr>
        <p:spPr>
          <a:xfrm>
            <a:off x="0" y="-25592"/>
            <a:ext cx="8961239" cy="47387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400" b="1" dirty="0" smtClean="0">
                <a:solidFill>
                  <a:srgbClr val="000000"/>
                </a:solidFill>
              </a:rPr>
              <a:t>Scheda 35. PROCESSO “GESTIONE ALBO TITOLATI” (segue)</a:t>
            </a:r>
            <a:endParaRPr lang="it-IT" sz="1400" b="1" dirty="0">
              <a:solidFill>
                <a:srgbClr val="000000"/>
              </a:solidFill>
            </a:endParaRPr>
          </a:p>
        </p:txBody>
      </p:sp>
      <p:pic>
        <p:nvPicPr>
          <p:cNvPr id="11" name="Immagine 10" descr="logo_ca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239" y="-21317"/>
            <a:ext cx="443012" cy="477212"/>
          </a:xfrm>
          <a:prstGeom prst="rect">
            <a:avLst/>
          </a:prstGeom>
        </p:spPr>
      </p:pic>
      <p:cxnSp>
        <p:nvCxnSpPr>
          <p:cNvPr id="12" name="Connettore 1 11"/>
          <p:cNvCxnSpPr/>
          <p:nvPr/>
        </p:nvCxnSpPr>
        <p:spPr>
          <a:xfrm>
            <a:off x="119600" y="470482"/>
            <a:ext cx="9194918" cy="0"/>
          </a:xfrm>
          <a:prstGeom prst="line">
            <a:avLst/>
          </a:prstGeom>
          <a:ln w="3175" cmpd="sng">
            <a:solidFill>
              <a:schemeClr val="tx1"/>
            </a:solidFill>
          </a:ln>
        </p:spPr>
        <p:style>
          <a:lnRef idx="1">
            <a:schemeClr val="dk1"/>
          </a:lnRef>
          <a:fillRef idx="0">
            <a:schemeClr val="dk1"/>
          </a:fillRef>
          <a:effectRef idx="0">
            <a:schemeClr val="dk1"/>
          </a:effectRef>
          <a:fontRef idx="minor">
            <a:schemeClr val="tx1"/>
          </a:fontRef>
        </p:style>
      </p:cxnSp>
      <p:cxnSp>
        <p:nvCxnSpPr>
          <p:cNvPr id="35" name="Connettore 1 34"/>
          <p:cNvCxnSpPr/>
          <p:nvPr/>
        </p:nvCxnSpPr>
        <p:spPr>
          <a:xfrm flipH="1">
            <a:off x="9306552" y="470483"/>
            <a:ext cx="7975" cy="3320761"/>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17" name="Text Box 7"/>
          <p:cNvSpPr txBox="1">
            <a:spLocks noChangeArrowheads="1"/>
          </p:cNvSpPr>
          <p:nvPr/>
        </p:nvSpPr>
        <p:spPr bwMode="auto">
          <a:xfrm>
            <a:off x="12700" y="6681685"/>
            <a:ext cx="9404251" cy="200055"/>
          </a:xfrm>
          <a:prstGeom prst="rect">
            <a:avLst/>
          </a:prstGeom>
          <a:noFill/>
          <a:ln w="9525">
            <a:noFill/>
            <a:miter lim="800000"/>
            <a:headEnd/>
            <a:tailEnd/>
          </a:ln>
        </p:spPr>
        <p:txBody>
          <a:bodyPr wrap="square">
            <a:spAutoFit/>
          </a:bodyPr>
          <a:lstStyle/>
          <a:p>
            <a:pPr algn="ctr">
              <a:spcBef>
                <a:spcPct val="50000"/>
              </a:spcBef>
            </a:pPr>
            <a:r>
              <a:rPr lang="it-IT" sz="700" dirty="0"/>
              <a:t>Elaborato da Soa S.r.l. – Strategie e </a:t>
            </a:r>
            <a:r>
              <a:rPr lang="it-IT" sz="700" dirty="0" smtClean="0"/>
              <a:t>Organizzazione Aziendale                  </a:t>
            </a:r>
            <a:r>
              <a:rPr lang="it-IT" sz="700" b="1" dirty="0" smtClean="0"/>
              <a:t>Anno 2014</a:t>
            </a:r>
            <a:endParaRPr lang="it-IT" sz="700" b="1" dirty="0"/>
          </a:p>
        </p:txBody>
      </p:sp>
      <p:sp>
        <p:nvSpPr>
          <p:cNvPr id="100" name="Ovale 99"/>
          <p:cNvSpPr/>
          <p:nvPr/>
        </p:nvSpPr>
        <p:spPr>
          <a:xfrm>
            <a:off x="3072128" y="1038625"/>
            <a:ext cx="384499" cy="353525"/>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it-IT" sz="800" b="1" dirty="0" smtClean="0"/>
          </a:p>
        </p:txBody>
      </p:sp>
      <p:cxnSp>
        <p:nvCxnSpPr>
          <p:cNvPr id="103" name="Connettore 1 102"/>
          <p:cNvCxnSpPr>
            <a:endCxn id="100" idx="0"/>
          </p:cNvCxnSpPr>
          <p:nvPr/>
        </p:nvCxnSpPr>
        <p:spPr>
          <a:xfrm>
            <a:off x="3264378" y="881652"/>
            <a:ext cx="0" cy="156973"/>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04" name="Processo 103"/>
          <p:cNvSpPr/>
          <p:nvPr/>
        </p:nvSpPr>
        <p:spPr>
          <a:xfrm>
            <a:off x="3507952" y="1372771"/>
            <a:ext cx="974921" cy="257658"/>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DECADIMENTO DAL TITOLO IMMEDIATO</a:t>
            </a:r>
            <a:endParaRPr lang="it-IT" sz="800" dirty="0"/>
          </a:p>
        </p:txBody>
      </p:sp>
      <p:sp>
        <p:nvSpPr>
          <p:cNvPr id="108" name="Documento 107"/>
          <p:cNvSpPr/>
          <p:nvPr/>
        </p:nvSpPr>
        <p:spPr>
          <a:xfrm>
            <a:off x="3864145" y="1769144"/>
            <a:ext cx="618728" cy="417171"/>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700" dirty="0" smtClean="0"/>
              <a:t>LETTERA DI SOSPENSIONE O DIMISSIONE</a:t>
            </a:r>
          </a:p>
        </p:txBody>
      </p:sp>
      <p:cxnSp>
        <p:nvCxnSpPr>
          <p:cNvPr id="109" name="Connettore 1 108"/>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0" name="Connettore 1 109"/>
          <p:cNvCxnSpPr/>
          <p:nvPr/>
        </p:nvCxnSpPr>
        <p:spPr>
          <a:xfrm flipH="1">
            <a:off x="4512983" y="467332"/>
            <a:ext cx="3" cy="3323912"/>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2" name="Connettore 1 111"/>
          <p:cNvCxnSpPr/>
          <p:nvPr/>
        </p:nvCxnSpPr>
        <p:spPr>
          <a:xfrm>
            <a:off x="5619927" y="476974"/>
            <a:ext cx="0" cy="3314270"/>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3" name="Connettore 1 112"/>
          <p:cNvCxnSpPr/>
          <p:nvPr/>
        </p:nvCxnSpPr>
        <p:spPr>
          <a:xfrm>
            <a:off x="6720263" y="470483"/>
            <a:ext cx="0" cy="3320761"/>
          </a:xfrm>
          <a:prstGeom prst="line">
            <a:avLst/>
          </a:prstGeom>
          <a:ln w="3175" cmpd="sng"/>
          <a:effectLst/>
        </p:spPr>
        <p:style>
          <a:lnRef idx="2">
            <a:schemeClr val="dk1"/>
          </a:lnRef>
          <a:fillRef idx="0">
            <a:schemeClr val="dk1"/>
          </a:fillRef>
          <a:effectRef idx="1">
            <a:schemeClr val="dk1"/>
          </a:effectRef>
          <a:fontRef idx="minor">
            <a:schemeClr val="tx1"/>
          </a:fontRef>
        </p:style>
      </p:cxnSp>
      <p:cxnSp>
        <p:nvCxnSpPr>
          <p:cNvPr id="115" name="Connettore 1 114"/>
          <p:cNvCxnSpPr/>
          <p:nvPr/>
        </p:nvCxnSpPr>
        <p:spPr>
          <a:xfrm>
            <a:off x="8018546" y="468595"/>
            <a:ext cx="4387" cy="3322649"/>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16" name="Titolo 1"/>
          <p:cNvSpPr txBox="1">
            <a:spLocks/>
          </p:cNvSpPr>
          <p:nvPr/>
        </p:nvSpPr>
        <p:spPr>
          <a:xfrm>
            <a:off x="3053303" y="476974"/>
            <a:ext cx="1459680"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Titolato</a:t>
            </a:r>
            <a:endParaRPr lang="it-IT" sz="1200" b="1" dirty="0">
              <a:solidFill>
                <a:srgbClr val="000000"/>
              </a:solidFill>
            </a:endParaRPr>
          </a:p>
        </p:txBody>
      </p:sp>
      <p:cxnSp>
        <p:nvCxnSpPr>
          <p:cNvPr id="118" name="Connettore 1 117"/>
          <p:cNvCxnSpPr/>
          <p:nvPr/>
        </p:nvCxnSpPr>
        <p:spPr>
          <a:xfrm>
            <a:off x="119603" y="893623"/>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sp>
        <p:nvSpPr>
          <p:cNvPr id="119" name="Titolo 1"/>
          <p:cNvSpPr txBox="1">
            <a:spLocks/>
          </p:cNvSpPr>
          <p:nvPr/>
        </p:nvSpPr>
        <p:spPr>
          <a:xfrm>
            <a:off x="4512983" y="473683"/>
            <a:ext cx="1106944"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OTTO</a:t>
            </a:r>
            <a:endParaRPr lang="it-IT" sz="1200" b="1" dirty="0">
              <a:solidFill>
                <a:srgbClr val="000000"/>
              </a:solidFill>
            </a:endParaRPr>
          </a:p>
        </p:txBody>
      </p:sp>
      <p:sp>
        <p:nvSpPr>
          <p:cNvPr id="120" name="Titolo 1"/>
          <p:cNvSpPr txBox="1">
            <a:spLocks/>
          </p:cNvSpPr>
          <p:nvPr/>
        </p:nvSpPr>
        <p:spPr>
          <a:xfrm>
            <a:off x="5619927" y="476974"/>
            <a:ext cx="1100336"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OTCO</a:t>
            </a:r>
            <a:endParaRPr lang="it-IT" sz="1200" b="1" dirty="0">
              <a:solidFill>
                <a:srgbClr val="000000"/>
              </a:solidFill>
            </a:endParaRPr>
          </a:p>
        </p:txBody>
      </p:sp>
      <p:sp>
        <p:nvSpPr>
          <p:cNvPr id="122" name="Titolo 1"/>
          <p:cNvSpPr txBox="1">
            <a:spLocks/>
          </p:cNvSpPr>
          <p:nvPr/>
        </p:nvSpPr>
        <p:spPr>
          <a:xfrm>
            <a:off x="6720264" y="476974"/>
            <a:ext cx="1302669" cy="407969"/>
          </a:xfrm>
          <a:prstGeom prst="rect">
            <a:avLst/>
          </a:prstGeom>
        </p:spPr>
        <p:txBody>
          <a:bodyPr vert="horz" lIns="36000" tIns="45720" rIns="3600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1200" b="1" dirty="0" smtClean="0">
                <a:solidFill>
                  <a:srgbClr val="000000"/>
                </a:solidFill>
              </a:rPr>
              <a:t>Ufficio Assicurazioni</a:t>
            </a:r>
            <a:endParaRPr lang="it-IT" sz="1200" b="1" dirty="0">
              <a:solidFill>
                <a:srgbClr val="000000"/>
              </a:solidFill>
            </a:endParaRPr>
          </a:p>
        </p:txBody>
      </p:sp>
      <p:sp>
        <p:nvSpPr>
          <p:cNvPr id="123" name="Documento 122"/>
          <p:cNvSpPr/>
          <p:nvPr/>
        </p:nvSpPr>
        <p:spPr>
          <a:xfrm>
            <a:off x="4803945" y="1762794"/>
            <a:ext cx="618728" cy="417171"/>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700" dirty="0" smtClean="0"/>
              <a:t>LETTERA DI SOSPENSIONE O DIMISSIONE</a:t>
            </a:r>
          </a:p>
        </p:txBody>
      </p:sp>
      <p:sp>
        <p:nvSpPr>
          <p:cNvPr id="124" name="Documento 123"/>
          <p:cNvSpPr/>
          <p:nvPr/>
        </p:nvSpPr>
        <p:spPr>
          <a:xfrm>
            <a:off x="5737395" y="1990531"/>
            <a:ext cx="618728" cy="417171"/>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700" dirty="0" smtClean="0"/>
              <a:t>LETTERA DI SOSPENSIONE O DIMISSIONE</a:t>
            </a:r>
          </a:p>
        </p:txBody>
      </p:sp>
      <p:sp>
        <p:nvSpPr>
          <p:cNvPr id="125" name="Processo 124"/>
          <p:cNvSpPr/>
          <p:nvPr/>
        </p:nvSpPr>
        <p:spPr>
          <a:xfrm>
            <a:off x="5662172" y="2450636"/>
            <a:ext cx="763624" cy="257659"/>
          </a:xfrm>
          <a:prstGeom prst="flowChartProcess">
            <a:avLst/>
          </a:prstGeom>
        </p:spPr>
        <p:style>
          <a:lnRef idx="1">
            <a:schemeClr val="accent3"/>
          </a:lnRef>
          <a:fillRef idx="2">
            <a:schemeClr val="accent3"/>
          </a:fillRef>
          <a:effectRef idx="1">
            <a:schemeClr val="accent3"/>
          </a:effectRef>
          <a:fontRef idx="minor">
            <a:schemeClr val="dk1"/>
          </a:fontRef>
        </p:style>
        <p:txBody>
          <a:bodyPr lIns="36000" rIns="36000" rtlCol="0" anchor="ctr"/>
          <a:lstStyle/>
          <a:p>
            <a:pPr algn="ctr"/>
            <a:r>
              <a:rPr lang="it-IT" sz="800" dirty="0" smtClean="0"/>
              <a:t>FIRMA</a:t>
            </a:r>
            <a:endParaRPr lang="it-IT" sz="800" dirty="0"/>
          </a:p>
        </p:txBody>
      </p:sp>
      <p:sp>
        <p:nvSpPr>
          <p:cNvPr id="126" name="Documento 125"/>
          <p:cNvSpPr/>
          <p:nvPr/>
        </p:nvSpPr>
        <p:spPr>
          <a:xfrm>
            <a:off x="6950245" y="2369602"/>
            <a:ext cx="618728" cy="417171"/>
          </a:xfrm>
          <a:prstGeom prst="flowChartDocumen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it-IT" sz="700" dirty="0" smtClean="0"/>
              <a:t>LETTERA DI SOSPENSIONE O DIMISSIONE</a:t>
            </a:r>
          </a:p>
        </p:txBody>
      </p:sp>
      <p:sp>
        <p:nvSpPr>
          <p:cNvPr id="127" name="CasellaDiTesto 126"/>
          <p:cNvSpPr txBox="1"/>
          <p:nvPr/>
        </p:nvSpPr>
        <p:spPr>
          <a:xfrm>
            <a:off x="396483" y="2285699"/>
            <a:ext cx="2688345" cy="646331"/>
          </a:xfrm>
          <a:prstGeom prst="rect">
            <a:avLst/>
          </a:prstGeom>
          <a:noFill/>
        </p:spPr>
        <p:txBody>
          <a:bodyPr wrap="square" rtlCol="0">
            <a:spAutoFit/>
          </a:bodyPr>
          <a:lstStyle/>
          <a:p>
            <a:pPr algn="just"/>
            <a:r>
              <a:rPr lang="it-IT" sz="900" dirty="0" smtClean="0">
                <a:solidFill>
                  <a:srgbClr val="000000"/>
                </a:solidFill>
              </a:rPr>
              <a:t>L’</a:t>
            </a:r>
            <a:r>
              <a:rPr lang="it-IT" sz="900" dirty="0" smtClean="0">
                <a:solidFill>
                  <a:srgbClr val="000000"/>
                </a:solidFill>
              </a:rPr>
              <a:t>Ufficio Assicurazioni, </a:t>
            </a:r>
            <a:r>
              <a:rPr lang="it-IT" sz="900" dirty="0" smtClean="0">
                <a:solidFill>
                  <a:srgbClr val="000000"/>
                </a:solidFill>
              </a:rPr>
              <a:t>in </a:t>
            </a:r>
            <a:r>
              <a:rPr lang="it-IT" sz="900" dirty="0" smtClean="0">
                <a:solidFill>
                  <a:srgbClr val="000000"/>
                </a:solidFill>
              </a:rPr>
              <a:t>entrambi i casi di cui al punto </a:t>
            </a:r>
            <a:r>
              <a:rPr lang="it-IT" sz="900" dirty="0" smtClean="0">
                <a:solidFill>
                  <a:srgbClr val="000000"/>
                </a:solidFill>
              </a:rPr>
              <a:t>17, </a:t>
            </a:r>
            <a:r>
              <a:rPr lang="it-IT" sz="900" dirty="0" smtClean="0">
                <a:solidFill>
                  <a:srgbClr val="000000"/>
                </a:solidFill>
              </a:rPr>
              <a:t>sospende la copertura assicurativa del titolato sulla </a:t>
            </a:r>
            <a:r>
              <a:rPr lang="it-IT" sz="900" dirty="0" smtClean="0">
                <a:solidFill>
                  <a:srgbClr val="000000"/>
                </a:solidFill>
              </a:rPr>
              <a:t>Piattaforma </a:t>
            </a:r>
            <a:r>
              <a:rPr lang="it-IT" sz="900" dirty="0" smtClean="0">
                <a:solidFill>
                  <a:srgbClr val="000000"/>
                </a:solidFill>
              </a:rPr>
              <a:t>di Tesseramento. Provvede alla cancellazione del titolo in caso di dimissioni.</a:t>
            </a:r>
          </a:p>
        </p:txBody>
      </p:sp>
      <p:sp>
        <p:nvSpPr>
          <p:cNvPr id="128" name="Ovale 127"/>
          <p:cNvSpPr/>
          <p:nvPr/>
        </p:nvSpPr>
        <p:spPr>
          <a:xfrm>
            <a:off x="173507" y="2255662"/>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18</a:t>
            </a:r>
            <a:endParaRPr lang="it-IT" sz="800" b="1" dirty="0" smtClean="0"/>
          </a:p>
        </p:txBody>
      </p:sp>
      <p:sp>
        <p:nvSpPr>
          <p:cNvPr id="129" name="Ovale 128"/>
          <p:cNvSpPr/>
          <p:nvPr/>
        </p:nvSpPr>
        <p:spPr>
          <a:xfrm>
            <a:off x="7422923" y="2748988"/>
            <a:ext cx="384499" cy="353525"/>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it-IT" sz="800" b="1" dirty="0" smtClean="0"/>
          </a:p>
        </p:txBody>
      </p:sp>
      <p:sp>
        <p:nvSpPr>
          <p:cNvPr id="132" name="Disco magnetico 131"/>
          <p:cNvSpPr/>
          <p:nvPr/>
        </p:nvSpPr>
        <p:spPr>
          <a:xfrm>
            <a:off x="6808975" y="3379162"/>
            <a:ext cx="419895" cy="353525"/>
          </a:xfrm>
          <a:prstGeom prst="flowChartMagneticDisk">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it-IT" sz="800" dirty="0" smtClean="0"/>
          </a:p>
          <a:p>
            <a:pPr algn="ctr"/>
            <a:r>
              <a:rPr lang="it-IT" sz="800" dirty="0" smtClean="0"/>
              <a:t>PT</a:t>
            </a:r>
            <a:endParaRPr lang="it-IT" sz="800" dirty="0"/>
          </a:p>
        </p:txBody>
      </p:sp>
      <p:sp>
        <p:nvSpPr>
          <p:cNvPr id="135" name="Processo 134"/>
          <p:cNvSpPr/>
          <p:nvPr/>
        </p:nvSpPr>
        <p:spPr>
          <a:xfrm>
            <a:off x="6786542" y="3059455"/>
            <a:ext cx="639386" cy="260534"/>
          </a:xfrm>
          <a:prstGeom prst="flowChartProcess">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algn="ctr"/>
            <a:r>
              <a:rPr lang="it-IT" sz="700" dirty="0" smtClean="0"/>
              <a:t>SOSPENSIONE COPERTURA</a:t>
            </a:r>
            <a:endParaRPr lang="it-IT" sz="700" dirty="0"/>
          </a:p>
        </p:txBody>
      </p:sp>
      <p:sp>
        <p:nvSpPr>
          <p:cNvPr id="136" name="Processo 135"/>
          <p:cNvSpPr/>
          <p:nvPr/>
        </p:nvSpPr>
        <p:spPr>
          <a:xfrm>
            <a:off x="7290879" y="3423612"/>
            <a:ext cx="639386" cy="260534"/>
          </a:xfrm>
          <a:prstGeom prst="flowChartProcess">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algn="ctr"/>
            <a:r>
              <a:rPr lang="it-IT" sz="700" dirty="0" smtClean="0"/>
              <a:t>CANCELLAZIONE TITOLO</a:t>
            </a:r>
            <a:endParaRPr lang="it-IT" sz="700" dirty="0"/>
          </a:p>
        </p:txBody>
      </p:sp>
      <p:sp>
        <p:nvSpPr>
          <p:cNvPr id="137" name="CasellaDiTesto 136"/>
          <p:cNvSpPr txBox="1"/>
          <p:nvPr/>
        </p:nvSpPr>
        <p:spPr>
          <a:xfrm>
            <a:off x="6584723" y="2759095"/>
            <a:ext cx="1060450" cy="200055"/>
          </a:xfrm>
          <a:prstGeom prst="rect">
            <a:avLst/>
          </a:prstGeom>
          <a:noFill/>
        </p:spPr>
        <p:txBody>
          <a:bodyPr wrap="square" rtlCol="0">
            <a:spAutoFit/>
          </a:bodyPr>
          <a:lstStyle/>
          <a:p>
            <a:pPr algn="ctr"/>
            <a:r>
              <a:rPr lang="it-IT" sz="700" dirty="0" smtClean="0"/>
              <a:t>Se sospensione</a:t>
            </a:r>
          </a:p>
        </p:txBody>
      </p:sp>
      <p:sp>
        <p:nvSpPr>
          <p:cNvPr id="138" name="CasellaDiTesto 137"/>
          <p:cNvSpPr txBox="1"/>
          <p:nvPr/>
        </p:nvSpPr>
        <p:spPr>
          <a:xfrm>
            <a:off x="7359026" y="3052107"/>
            <a:ext cx="914064" cy="307777"/>
          </a:xfrm>
          <a:prstGeom prst="rect">
            <a:avLst/>
          </a:prstGeom>
          <a:noFill/>
        </p:spPr>
        <p:txBody>
          <a:bodyPr wrap="square" rtlCol="0">
            <a:spAutoFit/>
          </a:bodyPr>
          <a:lstStyle/>
          <a:p>
            <a:pPr algn="ctr"/>
            <a:r>
              <a:rPr lang="it-IT" sz="700" dirty="0" smtClean="0"/>
              <a:t>Se  </a:t>
            </a:r>
          </a:p>
          <a:p>
            <a:pPr algn="ctr"/>
            <a:r>
              <a:rPr lang="it-IT" sz="700" dirty="0" smtClean="0"/>
              <a:t>dimissione</a:t>
            </a:r>
          </a:p>
        </p:txBody>
      </p:sp>
      <p:cxnSp>
        <p:nvCxnSpPr>
          <p:cNvPr id="140" name="Connettore 4 139"/>
          <p:cNvCxnSpPr>
            <a:stCxn id="129" idx="2"/>
            <a:endCxn id="135" idx="0"/>
          </p:cNvCxnSpPr>
          <p:nvPr/>
        </p:nvCxnSpPr>
        <p:spPr>
          <a:xfrm rot="10800000" flipV="1">
            <a:off x="7106235" y="2925751"/>
            <a:ext cx="316688" cy="133704"/>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3" name="Connettore 2 142"/>
          <p:cNvCxnSpPr>
            <a:stCxn id="129" idx="4"/>
            <a:endCxn id="136" idx="0"/>
          </p:cNvCxnSpPr>
          <p:nvPr/>
        </p:nvCxnSpPr>
        <p:spPr>
          <a:xfrm flipH="1">
            <a:off x="7610572" y="3102513"/>
            <a:ext cx="4601" cy="321099"/>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145" name="CasellaDiTesto 144"/>
          <p:cNvSpPr txBox="1"/>
          <p:nvPr/>
        </p:nvSpPr>
        <p:spPr>
          <a:xfrm>
            <a:off x="3320822" y="943185"/>
            <a:ext cx="1149578" cy="307777"/>
          </a:xfrm>
          <a:prstGeom prst="rect">
            <a:avLst/>
          </a:prstGeom>
          <a:noFill/>
        </p:spPr>
        <p:txBody>
          <a:bodyPr wrap="square" rtlCol="0">
            <a:spAutoFit/>
          </a:bodyPr>
          <a:lstStyle/>
          <a:p>
            <a:pPr algn="ctr"/>
            <a:r>
              <a:rPr lang="it-IT" sz="700" dirty="0" smtClean="0"/>
              <a:t>Se il titolato non si rinnova entro il 31 ottobre</a:t>
            </a:r>
          </a:p>
        </p:txBody>
      </p:sp>
      <p:cxnSp>
        <p:nvCxnSpPr>
          <p:cNvPr id="146" name="Connettore 4 145"/>
          <p:cNvCxnSpPr>
            <a:stCxn id="100" idx="6"/>
            <a:endCxn id="104" idx="0"/>
          </p:cNvCxnSpPr>
          <p:nvPr/>
        </p:nvCxnSpPr>
        <p:spPr>
          <a:xfrm>
            <a:off x="3456627" y="1215388"/>
            <a:ext cx="538786" cy="157383"/>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7" name="Connettore 4 146"/>
          <p:cNvCxnSpPr>
            <a:stCxn id="100" idx="4"/>
            <a:endCxn id="108" idx="1"/>
          </p:cNvCxnSpPr>
          <p:nvPr/>
        </p:nvCxnSpPr>
        <p:spPr>
          <a:xfrm rot="16200000" flipH="1">
            <a:off x="3271471" y="1385056"/>
            <a:ext cx="585580" cy="599767"/>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8" name="CasellaDiTesto 147"/>
          <p:cNvSpPr txBox="1"/>
          <p:nvPr/>
        </p:nvSpPr>
        <p:spPr>
          <a:xfrm>
            <a:off x="3162300" y="1593145"/>
            <a:ext cx="858513" cy="415498"/>
          </a:xfrm>
          <a:prstGeom prst="rect">
            <a:avLst/>
          </a:prstGeom>
          <a:noFill/>
        </p:spPr>
        <p:txBody>
          <a:bodyPr wrap="square" rtlCol="0">
            <a:spAutoFit/>
          </a:bodyPr>
          <a:lstStyle/>
          <a:p>
            <a:pPr algn="ctr"/>
            <a:r>
              <a:rPr lang="it-IT" sz="700" dirty="0" smtClean="0"/>
              <a:t>Se il titolato vuole essere sospeso </a:t>
            </a:r>
          </a:p>
          <a:p>
            <a:pPr algn="ctr"/>
            <a:r>
              <a:rPr lang="it-IT" sz="700" dirty="0" smtClean="0"/>
              <a:t>o dimesso</a:t>
            </a:r>
          </a:p>
        </p:txBody>
      </p:sp>
      <p:cxnSp>
        <p:nvCxnSpPr>
          <p:cNvPr id="149" name="Connettore 2 148"/>
          <p:cNvCxnSpPr>
            <a:stCxn id="108" idx="3"/>
            <a:endCxn id="123" idx="1"/>
          </p:cNvCxnSpPr>
          <p:nvPr/>
        </p:nvCxnSpPr>
        <p:spPr>
          <a:xfrm flipV="1">
            <a:off x="4482873" y="1971380"/>
            <a:ext cx="321072" cy="6350"/>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cxnSp>
        <p:nvCxnSpPr>
          <p:cNvPr id="150" name="Connettore 4 149"/>
          <p:cNvCxnSpPr>
            <a:stCxn id="123" idx="2"/>
            <a:endCxn id="124" idx="1"/>
          </p:cNvCxnSpPr>
          <p:nvPr/>
        </p:nvCxnSpPr>
        <p:spPr>
          <a:xfrm rot="16200000" flipH="1">
            <a:off x="5401986" y="1863708"/>
            <a:ext cx="46732" cy="624086"/>
          </a:xfrm>
          <a:prstGeom prst="bentConnector2">
            <a:avLst/>
          </a:prstGeom>
          <a:ln w="95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51" name="Connettore 2 150"/>
          <p:cNvCxnSpPr>
            <a:stCxn id="125" idx="3"/>
            <a:endCxn id="126" idx="1"/>
          </p:cNvCxnSpPr>
          <p:nvPr/>
        </p:nvCxnSpPr>
        <p:spPr>
          <a:xfrm flipV="1">
            <a:off x="6425796" y="2578188"/>
            <a:ext cx="524449" cy="1278"/>
          </a:xfrm>
          <a:prstGeom prst="straightConnector1">
            <a:avLst/>
          </a:prstGeom>
          <a:ln w="9525">
            <a:solidFill>
              <a:schemeClr val="tx1"/>
            </a:solidFill>
            <a:headEnd type="none"/>
            <a:tailEnd type="arrow"/>
          </a:ln>
          <a:effectLst/>
        </p:spPr>
        <p:style>
          <a:lnRef idx="2">
            <a:schemeClr val="accent1"/>
          </a:lnRef>
          <a:fillRef idx="0">
            <a:schemeClr val="accent1"/>
          </a:fillRef>
          <a:effectRef idx="1">
            <a:schemeClr val="accent1"/>
          </a:effectRef>
          <a:fontRef idx="minor">
            <a:schemeClr val="tx1"/>
          </a:fontRef>
        </p:style>
      </p:cxnSp>
      <p:cxnSp>
        <p:nvCxnSpPr>
          <p:cNvPr id="155" name="Connettore 1 154"/>
          <p:cNvCxnSpPr>
            <a:stCxn id="124" idx="2"/>
            <a:endCxn id="125" idx="0"/>
          </p:cNvCxnSpPr>
          <p:nvPr/>
        </p:nvCxnSpPr>
        <p:spPr>
          <a:xfrm flipH="1">
            <a:off x="6043984" y="2380122"/>
            <a:ext cx="2775" cy="70514"/>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57" name="Connettore 4 156"/>
          <p:cNvCxnSpPr>
            <a:stCxn id="126" idx="3"/>
            <a:endCxn id="129" idx="0"/>
          </p:cNvCxnSpPr>
          <p:nvPr/>
        </p:nvCxnSpPr>
        <p:spPr>
          <a:xfrm>
            <a:off x="7568973" y="2578188"/>
            <a:ext cx="46200" cy="170800"/>
          </a:xfrm>
          <a:prstGeom prst="bentConnector2">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0" name="Connettore 4 159"/>
          <p:cNvCxnSpPr>
            <a:stCxn id="135" idx="1"/>
            <a:endCxn id="132" idx="2"/>
          </p:cNvCxnSpPr>
          <p:nvPr/>
        </p:nvCxnSpPr>
        <p:spPr>
          <a:xfrm rot="10800000" flipH="1" flipV="1">
            <a:off x="6786541" y="3189721"/>
            <a:ext cx="22433" cy="366203"/>
          </a:xfrm>
          <a:prstGeom prst="bentConnector3">
            <a:avLst>
              <a:gd name="adj1" fmla="val -141533"/>
            </a:avLst>
          </a:prstGeom>
          <a:ln w="952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65" name="Connettore 1 164"/>
          <p:cNvCxnSpPr>
            <a:stCxn id="136" idx="1"/>
            <a:endCxn id="132" idx="4"/>
          </p:cNvCxnSpPr>
          <p:nvPr/>
        </p:nvCxnSpPr>
        <p:spPr>
          <a:xfrm flipH="1">
            <a:off x="7228870" y="3553879"/>
            <a:ext cx="62009" cy="2046"/>
          </a:xfrm>
          <a:prstGeom prst="line">
            <a:avLst/>
          </a:prstGeom>
          <a:ln w="9525" cmpd="sng">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70" name="Ovale 169"/>
          <p:cNvSpPr/>
          <p:nvPr/>
        </p:nvSpPr>
        <p:spPr>
          <a:xfrm>
            <a:off x="7669868" y="2460250"/>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18</a:t>
            </a:r>
          </a:p>
          <a:p>
            <a:pPr algn="ctr"/>
            <a:endParaRPr lang="it-IT" sz="800" b="1" dirty="0" smtClean="0"/>
          </a:p>
        </p:txBody>
      </p:sp>
      <p:sp>
        <p:nvSpPr>
          <p:cNvPr id="171" name="Ovale 170"/>
          <p:cNvSpPr/>
          <p:nvPr/>
        </p:nvSpPr>
        <p:spPr>
          <a:xfrm>
            <a:off x="4567877" y="1444748"/>
            <a:ext cx="285178" cy="296794"/>
          </a:xfrm>
          <a:prstGeom prst="ellipse">
            <a:avLst/>
          </a:prstGeom>
          <a:ln w="19050" cmpd="sng">
            <a:solidFill>
              <a:schemeClr val="tx2"/>
            </a:solidFill>
          </a:ln>
        </p:spPr>
        <p:style>
          <a:lnRef idx="2">
            <a:schemeClr val="dk1"/>
          </a:lnRef>
          <a:fillRef idx="1">
            <a:schemeClr val="lt1"/>
          </a:fillRef>
          <a:effectRef idx="0">
            <a:schemeClr val="dk1"/>
          </a:effectRef>
          <a:fontRef idx="minor">
            <a:schemeClr val="dk1"/>
          </a:fontRef>
        </p:style>
        <p:txBody>
          <a:bodyPr lIns="36000" rIns="36000" rtlCol="0" anchor="ctr"/>
          <a:lstStyle/>
          <a:p>
            <a:pPr algn="ctr"/>
            <a:r>
              <a:rPr lang="it-IT" sz="800" b="1" dirty="0" smtClean="0"/>
              <a:t>17</a:t>
            </a:r>
            <a:endParaRPr lang="it-IT" sz="800" b="1" dirty="0" smtClean="0"/>
          </a:p>
        </p:txBody>
      </p:sp>
      <p:cxnSp>
        <p:nvCxnSpPr>
          <p:cNvPr id="181" name="Connettore 1 180"/>
          <p:cNvCxnSpPr/>
          <p:nvPr/>
        </p:nvCxnSpPr>
        <p:spPr>
          <a:xfrm>
            <a:off x="117985" y="3784894"/>
            <a:ext cx="9188567" cy="0"/>
          </a:xfrm>
          <a:prstGeom prst="line">
            <a:avLst/>
          </a:prstGeom>
          <a:ln w="3175" cmpd="sng"/>
          <a:effectLst/>
        </p:spPr>
        <p:style>
          <a:lnRef idx="2">
            <a:schemeClr val="dk1"/>
          </a:lnRef>
          <a:fillRef idx="0">
            <a:schemeClr val="dk1"/>
          </a:fillRef>
          <a:effectRef idx="1">
            <a:schemeClr val="dk1"/>
          </a:effectRef>
          <a:fontRef idx="minor">
            <a:schemeClr val="tx1"/>
          </a:fontRef>
        </p:style>
      </p:cxnSp>
      <p:grpSp>
        <p:nvGrpSpPr>
          <p:cNvPr id="221" name="Gruppo 220"/>
          <p:cNvGrpSpPr/>
          <p:nvPr/>
        </p:nvGrpSpPr>
        <p:grpSpPr>
          <a:xfrm>
            <a:off x="117985" y="4583173"/>
            <a:ext cx="9438262" cy="213973"/>
            <a:chOff x="235277" y="6460846"/>
            <a:chExt cx="9438262" cy="213973"/>
          </a:xfrm>
        </p:grpSpPr>
        <p:sp>
          <p:nvSpPr>
            <p:cNvPr id="223" name="Elaborazione predefinita 222"/>
            <p:cNvSpPr/>
            <p:nvPr/>
          </p:nvSpPr>
          <p:spPr>
            <a:xfrm>
              <a:off x="2679765" y="6479199"/>
              <a:ext cx="234950" cy="168095"/>
            </a:xfrm>
            <a:prstGeom prst="flowChartPredefined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it-IT"/>
            </a:p>
          </p:txBody>
        </p:sp>
        <p:grpSp>
          <p:nvGrpSpPr>
            <p:cNvPr id="256" name="Gruppo 255"/>
            <p:cNvGrpSpPr/>
            <p:nvPr/>
          </p:nvGrpSpPr>
          <p:grpSpPr>
            <a:xfrm>
              <a:off x="235277" y="6460846"/>
              <a:ext cx="9438262" cy="213973"/>
              <a:chOff x="178127" y="6443811"/>
              <a:chExt cx="9438262" cy="218824"/>
            </a:xfrm>
          </p:grpSpPr>
          <p:sp>
            <p:nvSpPr>
              <p:cNvPr id="258" name="CasellaDiTesto 257"/>
              <p:cNvSpPr txBox="1"/>
              <p:nvPr/>
            </p:nvSpPr>
            <p:spPr>
              <a:xfrm>
                <a:off x="2820924" y="6449963"/>
                <a:ext cx="790975" cy="200055"/>
              </a:xfrm>
              <a:prstGeom prst="rect">
                <a:avLst/>
              </a:prstGeom>
              <a:noFill/>
            </p:spPr>
            <p:txBody>
              <a:bodyPr wrap="square" rtlCol="0">
                <a:spAutoFit/>
              </a:bodyPr>
              <a:lstStyle/>
              <a:p>
                <a:r>
                  <a:rPr lang="it-IT" sz="700" dirty="0" smtClean="0"/>
                  <a:t>Specificazioni</a:t>
                </a:r>
                <a:endParaRPr lang="it-IT" sz="700" dirty="0"/>
              </a:p>
            </p:txBody>
          </p:sp>
          <p:grpSp>
            <p:nvGrpSpPr>
              <p:cNvPr id="259" name="Gruppo 258"/>
              <p:cNvGrpSpPr/>
              <p:nvPr/>
            </p:nvGrpSpPr>
            <p:grpSpPr>
              <a:xfrm>
                <a:off x="178127" y="6443811"/>
                <a:ext cx="9438262" cy="211958"/>
                <a:chOff x="96300" y="3366185"/>
                <a:chExt cx="9438262" cy="211958"/>
              </a:xfrm>
            </p:grpSpPr>
            <p:sp>
              <p:nvSpPr>
                <p:cNvPr id="261" name="Ovale 260"/>
                <p:cNvSpPr/>
                <p:nvPr/>
              </p:nvSpPr>
              <p:spPr>
                <a:xfrm>
                  <a:off x="4396709" y="3382763"/>
                  <a:ext cx="198558" cy="171907"/>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it-IT" sz="800" b="1" dirty="0" smtClean="0"/>
                </a:p>
              </p:txBody>
            </p:sp>
            <p:grpSp>
              <p:nvGrpSpPr>
                <p:cNvPr id="262" name="Gruppo 261"/>
                <p:cNvGrpSpPr/>
                <p:nvPr/>
              </p:nvGrpSpPr>
              <p:grpSpPr>
                <a:xfrm>
                  <a:off x="96300" y="3366185"/>
                  <a:ext cx="9438262" cy="211958"/>
                  <a:chOff x="96300" y="3366185"/>
                  <a:chExt cx="9438262" cy="211958"/>
                </a:xfrm>
              </p:grpSpPr>
              <p:sp>
                <p:nvSpPr>
                  <p:cNvPr id="264" name="CasellaDiTesto 263"/>
                  <p:cNvSpPr txBox="1"/>
                  <p:nvPr/>
                </p:nvSpPr>
                <p:spPr>
                  <a:xfrm>
                    <a:off x="4563520" y="3371772"/>
                    <a:ext cx="790975" cy="200055"/>
                  </a:xfrm>
                  <a:prstGeom prst="rect">
                    <a:avLst/>
                  </a:prstGeom>
                  <a:noFill/>
                </p:spPr>
                <p:txBody>
                  <a:bodyPr wrap="square" rtlCol="0">
                    <a:spAutoFit/>
                  </a:bodyPr>
                  <a:lstStyle/>
                  <a:p>
                    <a:r>
                      <a:rPr lang="it-IT" sz="700" dirty="0" smtClean="0"/>
                      <a:t>Alternative</a:t>
                    </a:r>
                    <a:endParaRPr lang="it-IT" sz="700" dirty="0"/>
                  </a:p>
                </p:txBody>
              </p:sp>
              <p:grpSp>
                <p:nvGrpSpPr>
                  <p:cNvPr id="265" name="Gruppo 264"/>
                  <p:cNvGrpSpPr/>
                  <p:nvPr/>
                </p:nvGrpSpPr>
                <p:grpSpPr>
                  <a:xfrm>
                    <a:off x="96300" y="3366185"/>
                    <a:ext cx="9438262" cy="211958"/>
                    <a:chOff x="44851" y="6463401"/>
                    <a:chExt cx="9438262" cy="211958"/>
                  </a:xfrm>
                </p:grpSpPr>
                <p:sp>
                  <p:nvSpPr>
                    <p:cNvPr id="267" name="CasellaDiTesto 266"/>
                    <p:cNvSpPr txBox="1"/>
                    <p:nvPr/>
                  </p:nvSpPr>
                  <p:spPr>
                    <a:xfrm>
                      <a:off x="3681286" y="6467363"/>
                      <a:ext cx="545350" cy="200055"/>
                    </a:xfrm>
                    <a:prstGeom prst="rect">
                      <a:avLst/>
                    </a:prstGeom>
                    <a:noFill/>
                  </p:spPr>
                  <p:txBody>
                    <a:bodyPr wrap="square" rtlCol="0">
                      <a:spAutoFit/>
                    </a:bodyPr>
                    <a:lstStyle/>
                    <a:p>
                      <a:r>
                        <a:rPr lang="it-IT" sz="700" dirty="0" smtClean="0"/>
                        <a:t>Data-base</a:t>
                      </a:r>
                      <a:endParaRPr lang="it-IT" sz="700" dirty="0"/>
                    </a:p>
                  </p:txBody>
                </p:sp>
                <p:grpSp>
                  <p:nvGrpSpPr>
                    <p:cNvPr id="268" name="Gruppo 267"/>
                    <p:cNvGrpSpPr/>
                    <p:nvPr/>
                  </p:nvGrpSpPr>
                  <p:grpSpPr>
                    <a:xfrm>
                      <a:off x="44851" y="6463401"/>
                      <a:ext cx="9438262" cy="211958"/>
                      <a:chOff x="-37699" y="6436327"/>
                      <a:chExt cx="9438262" cy="211958"/>
                    </a:xfrm>
                  </p:grpSpPr>
                  <p:pic>
                    <p:nvPicPr>
                      <p:cNvPr id="269" name="Immagine 268" descr="skd188257sd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2630" y="6446541"/>
                        <a:ext cx="208652" cy="188216"/>
                      </a:xfrm>
                      <a:prstGeom prst="rect">
                        <a:avLst/>
                      </a:prstGeom>
                    </p:spPr>
                  </p:pic>
                  <p:sp>
                    <p:nvSpPr>
                      <p:cNvPr id="270" name="CasellaDiTesto 269"/>
                      <p:cNvSpPr txBox="1"/>
                      <p:nvPr/>
                    </p:nvSpPr>
                    <p:spPr>
                      <a:xfrm>
                        <a:off x="7466442" y="6448230"/>
                        <a:ext cx="790975" cy="200055"/>
                      </a:xfrm>
                      <a:prstGeom prst="rect">
                        <a:avLst/>
                      </a:prstGeom>
                      <a:noFill/>
                    </p:spPr>
                    <p:txBody>
                      <a:bodyPr wrap="square" rtlCol="0">
                        <a:spAutoFit/>
                      </a:bodyPr>
                      <a:lstStyle/>
                      <a:p>
                        <a:r>
                          <a:rPr lang="it-IT" sz="700" dirty="0" smtClean="0"/>
                          <a:t>Trasmissione</a:t>
                        </a:r>
                        <a:endParaRPr lang="it-IT" sz="700" dirty="0"/>
                      </a:p>
                    </p:txBody>
                  </p:sp>
                  <p:sp>
                    <p:nvSpPr>
                      <p:cNvPr id="271" name="CasellaDiTesto 270"/>
                      <p:cNvSpPr txBox="1"/>
                      <p:nvPr/>
                    </p:nvSpPr>
                    <p:spPr>
                      <a:xfrm>
                        <a:off x="1683781" y="6441880"/>
                        <a:ext cx="790975" cy="200055"/>
                      </a:xfrm>
                      <a:prstGeom prst="rect">
                        <a:avLst/>
                      </a:prstGeom>
                      <a:noFill/>
                    </p:spPr>
                    <p:txBody>
                      <a:bodyPr wrap="square" rtlCol="0">
                        <a:spAutoFit/>
                      </a:bodyPr>
                      <a:lstStyle/>
                      <a:p>
                        <a:r>
                          <a:rPr lang="it-IT" sz="700" dirty="0" smtClean="0"/>
                          <a:t>Documenti</a:t>
                        </a:r>
                        <a:endParaRPr lang="it-IT" sz="700" dirty="0"/>
                      </a:p>
                    </p:txBody>
                  </p:sp>
                  <p:sp>
                    <p:nvSpPr>
                      <p:cNvPr id="272" name="CasellaDiTesto 271"/>
                      <p:cNvSpPr txBox="1"/>
                      <p:nvPr/>
                    </p:nvSpPr>
                    <p:spPr>
                      <a:xfrm>
                        <a:off x="-37699" y="6437114"/>
                        <a:ext cx="650435" cy="200055"/>
                      </a:xfrm>
                      <a:prstGeom prst="rect">
                        <a:avLst/>
                      </a:prstGeom>
                      <a:noFill/>
                    </p:spPr>
                    <p:txBody>
                      <a:bodyPr wrap="square" rtlCol="0">
                        <a:spAutoFit/>
                      </a:bodyPr>
                      <a:lstStyle/>
                      <a:p>
                        <a:r>
                          <a:rPr lang="it-IT" sz="700" b="1" dirty="0" smtClean="0"/>
                          <a:t>LEGENDA:</a:t>
                        </a:r>
                      </a:p>
                    </p:txBody>
                  </p:sp>
                  <p:sp>
                    <p:nvSpPr>
                      <p:cNvPr id="273" name="Processo 272"/>
                      <p:cNvSpPr/>
                      <p:nvPr/>
                    </p:nvSpPr>
                    <p:spPr>
                      <a:xfrm>
                        <a:off x="638352" y="6448229"/>
                        <a:ext cx="215154" cy="172823"/>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endParaRPr lang="it-IT" sz="800" dirty="0" smtClean="0"/>
                      </a:p>
                    </p:txBody>
                  </p:sp>
                  <p:sp>
                    <p:nvSpPr>
                      <p:cNvPr id="274" name="CasellaDiTesto 273"/>
                      <p:cNvSpPr txBox="1"/>
                      <p:nvPr/>
                    </p:nvSpPr>
                    <p:spPr>
                      <a:xfrm>
                        <a:off x="819179" y="6445914"/>
                        <a:ext cx="609965" cy="200055"/>
                      </a:xfrm>
                      <a:prstGeom prst="rect">
                        <a:avLst/>
                      </a:prstGeom>
                      <a:noFill/>
                    </p:spPr>
                    <p:txBody>
                      <a:bodyPr wrap="square" rtlCol="0">
                        <a:spAutoFit/>
                      </a:bodyPr>
                      <a:lstStyle/>
                      <a:p>
                        <a:r>
                          <a:rPr lang="it-IT" sz="700" dirty="0" smtClean="0"/>
                          <a:t>Azioni</a:t>
                        </a:r>
                        <a:endParaRPr lang="it-IT" sz="700" dirty="0"/>
                      </a:p>
                    </p:txBody>
                  </p:sp>
                  <p:sp>
                    <p:nvSpPr>
                      <p:cNvPr id="275" name="Documento multiplo 274"/>
                      <p:cNvSpPr/>
                      <p:nvPr/>
                    </p:nvSpPr>
                    <p:spPr>
                      <a:xfrm>
                        <a:off x="1429144" y="6455096"/>
                        <a:ext cx="283382" cy="182073"/>
                      </a:xfrm>
                      <a:prstGeom prst="flowChartMultidocumen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it-IT" sz="800" dirty="0"/>
                      </a:p>
                    </p:txBody>
                  </p:sp>
                  <p:sp>
                    <p:nvSpPr>
                      <p:cNvPr id="276" name="CasellaDiTesto 275"/>
                      <p:cNvSpPr txBox="1"/>
                      <p:nvPr/>
                    </p:nvSpPr>
                    <p:spPr>
                      <a:xfrm>
                        <a:off x="6237312" y="6436327"/>
                        <a:ext cx="1113022" cy="200055"/>
                      </a:xfrm>
                      <a:prstGeom prst="rect">
                        <a:avLst/>
                      </a:prstGeom>
                      <a:noFill/>
                    </p:spPr>
                    <p:txBody>
                      <a:bodyPr wrap="square" rtlCol="0">
                        <a:spAutoFit/>
                      </a:bodyPr>
                      <a:lstStyle/>
                      <a:p>
                        <a:r>
                          <a:rPr lang="it-IT" sz="700" dirty="0" smtClean="0"/>
                          <a:t>Procedura informatica</a:t>
                        </a:r>
                        <a:endParaRPr lang="it-IT" sz="700" dirty="0"/>
                      </a:p>
                    </p:txBody>
                  </p:sp>
                  <p:cxnSp>
                    <p:nvCxnSpPr>
                      <p:cNvPr id="277" name="Connettore 1 276"/>
                      <p:cNvCxnSpPr/>
                      <p:nvPr/>
                    </p:nvCxnSpPr>
                    <p:spPr>
                      <a:xfrm>
                        <a:off x="8247472" y="6554874"/>
                        <a:ext cx="149025" cy="0"/>
                      </a:xfrm>
                      <a:prstGeom prst="line">
                        <a:avLst/>
                      </a:prstGeom>
                      <a:ln w="9525" cmpd="sng">
                        <a:prstDash val="sysDash"/>
                      </a:ln>
                      <a:effectLst/>
                    </p:spPr>
                    <p:style>
                      <a:lnRef idx="2">
                        <a:schemeClr val="dk1"/>
                      </a:lnRef>
                      <a:fillRef idx="0">
                        <a:schemeClr val="dk1"/>
                      </a:fillRef>
                      <a:effectRef idx="1">
                        <a:schemeClr val="dk1"/>
                      </a:effectRef>
                      <a:fontRef idx="minor">
                        <a:schemeClr val="tx1"/>
                      </a:fontRef>
                    </p:style>
                  </p:cxnSp>
                  <p:cxnSp>
                    <p:nvCxnSpPr>
                      <p:cNvPr id="278" name="Connettore 1 277"/>
                      <p:cNvCxnSpPr/>
                      <p:nvPr/>
                    </p:nvCxnSpPr>
                    <p:spPr>
                      <a:xfrm>
                        <a:off x="7358531" y="6554874"/>
                        <a:ext cx="155536" cy="0"/>
                      </a:xfrm>
                      <a:prstGeom prst="line">
                        <a:avLst/>
                      </a:prstGeom>
                      <a:ln w="9525" cmpd="sng"/>
                      <a:effectLst/>
                    </p:spPr>
                    <p:style>
                      <a:lnRef idx="2">
                        <a:schemeClr val="dk1"/>
                      </a:lnRef>
                      <a:fillRef idx="0">
                        <a:schemeClr val="dk1"/>
                      </a:fillRef>
                      <a:effectRef idx="1">
                        <a:schemeClr val="dk1"/>
                      </a:effectRef>
                      <a:fontRef idx="minor">
                        <a:schemeClr val="tx1"/>
                      </a:fontRef>
                    </p:style>
                  </p:cxnSp>
                  <p:sp>
                    <p:nvSpPr>
                      <p:cNvPr id="280" name="CasellaDiTesto 279"/>
                      <p:cNvSpPr txBox="1"/>
                      <p:nvPr/>
                    </p:nvSpPr>
                    <p:spPr>
                      <a:xfrm>
                        <a:off x="8342269" y="6439922"/>
                        <a:ext cx="1058294" cy="200055"/>
                      </a:xfrm>
                      <a:prstGeom prst="rect">
                        <a:avLst/>
                      </a:prstGeom>
                      <a:noFill/>
                    </p:spPr>
                    <p:txBody>
                      <a:bodyPr wrap="square" rtlCol="0">
                        <a:spAutoFit/>
                      </a:bodyPr>
                      <a:lstStyle/>
                      <a:p>
                        <a:r>
                          <a:rPr lang="it-IT" sz="700" dirty="0" smtClean="0"/>
                          <a:t>Elaborazione/Sequenza</a:t>
                        </a:r>
                        <a:endParaRPr lang="it-IT" sz="700" dirty="0"/>
                      </a:p>
                    </p:txBody>
                  </p:sp>
                </p:grpSp>
              </p:grpSp>
            </p:grpSp>
          </p:grpSp>
          <p:sp>
            <p:nvSpPr>
              <p:cNvPr id="260" name="Disco magnetico 259"/>
              <p:cNvSpPr/>
              <p:nvPr/>
            </p:nvSpPr>
            <p:spPr>
              <a:xfrm>
                <a:off x="3643939" y="6459405"/>
                <a:ext cx="214243" cy="203230"/>
              </a:xfrm>
              <a:prstGeom prst="flowChartMagneticDisk">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it-IT" sz="800" dirty="0"/>
              </a:p>
            </p:txBody>
          </p:sp>
        </p:grpSp>
      </p:grpSp>
      <p:sp>
        <p:nvSpPr>
          <p:cNvPr id="281" name="CasellaDiTesto 280"/>
          <p:cNvSpPr txBox="1"/>
          <p:nvPr/>
        </p:nvSpPr>
        <p:spPr>
          <a:xfrm>
            <a:off x="5376129" y="4594805"/>
            <a:ext cx="1464368" cy="200055"/>
          </a:xfrm>
          <a:prstGeom prst="rect">
            <a:avLst/>
          </a:prstGeom>
          <a:noFill/>
        </p:spPr>
        <p:txBody>
          <a:bodyPr wrap="square" rtlCol="0">
            <a:spAutoFit/>
          </a:bodyPr>
          <a:lstStyle/>
          <a:p>
            <a:r>
              <a:rPr lang="it-IT" sz="700" dirty="0" smtClean="0"/>
              <a:t>Archivio /Intranet</a:t>
            </a:r>
            <a:endParaRPr lang="it-IT" sz="700" dirty="0"/>
          </a:p>
        </p:txBody>
      </p:sp>
      <p:sp>
        <p:nvSpPr>
          <p:cNvPr id="282" name="Estrai 281"/>
          <p:cNvSpPr/>
          <p:nvPr/>
        </p:nvSpPr>
        <p:spPr>
          <a:xfrm>
            <a:off x="5223970" y="4583173"/>
            <a:ext cx="216589" cy="195530"/>
          </a:xfrm>
          <a:prstGeom prst="flowChartExtra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957821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7026</TotalTime>
  <Words>1211</Words>
  <Application>Microsoft Office PowerPoint</Application>
  <PresentationFormat>Personalizzato</PresentationFormat>
  <Paragraphs>198</Paragraphs>
  <Slides>4</Slides>
  <Notes>4</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4</vt:i4>
      </vt:variant>
    </vt:vector>
  </HeadingPairs>
  <TitlesOfParts>
    <vt:vector size="7" baseType="lpstr">
      <vt:lpstr>Arial</vt:lpstr>
      <vt:lpstr>Calibri</vt:lpstr>
      <vt:lpstr>Tema di Office</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Martina Oppedisano</dc:creator>
  <cp:lastModifiedBy>Emanuela Pesenti</cp:lastModifiedBy>
  <cp:revision>171</cp:revision>
  <dcterms:created xsi:type="dcterms:W3CDTF">2014-05-22T21:39:30Z</dcterms:created>
  <dcterms:modified xsi:type="dcterms:W3CDTF">2020-06-25T11:25:17Z</dcterms:modified>
</cp:coreProperties>
</file>