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9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65" autoAdjust="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2118" y="108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71961-A0C4-9D40-BC52-8E6F31E4B67D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BA737-1A7F-E943-9472-AF629C13E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01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BA737-1A7F-E943-9472-AF629C13E4E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39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BA737-1A7F-E943-9472-AF629C13E4E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39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39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36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54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3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5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29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42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59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30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45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3D1EF-24C6-DA44-BC58-5A30AADA7E28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74FF-6697-1B4B-96C8-1891BE8846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75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asellaDiTesto 163"/>
          <p:cNvSpPr txBox="1"/>
          <p:nvPr/>
        </p:nvSpPr>
        <p:spPr>
          <a:xfrm>
            <a:off x="6014218" y="2579843"/>
            <a:ext cx="134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Nella seduta </a:t>
            </a:r>
          </a:p>
          <a:p>
            <a:pPr algn="ctr"/>
            <a:r>
              <a:rPr lang="it-IT" sz="700" dirty="0" smtClean="0"/>
              <a:t>di </a:t>
            </a:r>
            <a:r>
              <a:rPr lang="it-IT" sz="700" dirty="0" smtClean="0"/>
              <a:t>otto</a:t>
            </a:r>
            <a:r>
              <a:rPr lang="it-IT" sz="700" dirty="0" smtClean="0"/>
              <a:t>bre</a:t>
            </a:r>
            <a:endParaRPr lang="it-IT" sz="700" dirty="0" smtClean="0"/>
          </a:p>
        </p:txBody>
      </p:sp>
      <p:sp>
        <p:nvSpPr>
          <p:cNvPr id="217" name="CasellaDiTesto 216"/>
          <p:cNvSpPr txBox="1"/>
          <p:nvPr/>
        </p:nvSpPr>
        <p:spPr>
          <a:xfrm>
            <a:off x="2902822" y="1308353"/>
            <a:ext cx="855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il </a:t>
            </a:r>
          </a:p>
          <a:p>
            <a:pPr algn="ctr"/>
            <a:r>
              <a:rPr lang="it-IT" sz="700" dirty="0" smtClean="0"/>
              <a:t>31 agosto</a:t>
            </a:r>
          </a:p>
        </p:txBody>
      </p:sp>
      <p:sp>
        <p:nvSpPr>
          <p:cNvPr id="159" name="CasellaDiTesto 158"/>
          <p:cNvSpPr txBox="1"/>
          <p:nvPr/>
        </p:nvSpPr>
        <p:spPr>
          <a:xfrm>
            <a:off x="4874475" y="1088847"/>
            <a:ext cx="134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Riunione specifica a cui sono invitati gli OTCO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6483" y="1013036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Entro il 31 agosto di ciascun anno gli OTCO fanno pervenire </a:t>
            </a:r>
            <a:r>
              <a:rPr lang="it-IT" sz="900" dirty="0" smtClean="0">
                <a:solidFill>
                  <a:srgbClr val="000000"/>
                </a:solidFill>
              </a:rPr>
              <a:t>agli Uffici Amministrazione e Economato-Patrimonio un </a:t>
            </a:r>
            <a:r>
              <a:rPr lang="it-IT" sz="900" dirty="0" smtClean="0">
                <a:solidFill>
                  <a:srgbClr val="000000"/>
                </a:solidFill>
              </a:rPr>
              <a:t>programma di attività per l’anno successivo, accompagnato da una richiesta di fondi per la realizzazione dello stesso.</a:t>
            </a:r>
          </a:p>
        </p:txBody>
      </p:sp>
      <p:sp>
        <p:nvSpPr>
          <p:cNvPr id="5" name="Ovale 4"/>
          <p:cNvSpPr/>
          <p:nvPr/>
        </p:nvSpPr>
        <p:spPr>
          <a:xfrm>
            <a:off x="164398" y="9820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6" name="Connettore 1 5"/>
          <p:cNvCxnSpPr/>
          <p:nvPr/>
        </p:nvCxnSpPr>
        <p:spPr>
          <a:xfrm flipH="1">
            <a:off x="119600" y="467332"/>
            <a:ext cx="4" cy="63716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ocesso 6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053300" y="473683"/>
            <a:ext cx="0" cy="63652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34. PROCESSO “ORGANI TECNICI CENTRALI OPERATIVI”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Immagine 10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2" name="Connettore 1 11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849355" y="468788"/>
            <a:ext cx="1" cy="63684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96483" y="1791909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Gli OTCO sono invitati a partecipare </a:t>
            </a:r>
            <a:r>
              <a:rPr lang="it-IT" sz="900" dirty="0">
                <a:solidFill>
                  <a:srgbClr val="000000"/>
                </a:solidFill>
              </a:rPr>
              <a:t>a specifica riunione del </a:t>
            </a:r>
            <a:r>
              <a:rPr lang="it-IT" sz="900" dirty="0" smtClean="0">
                <a:solidFill>
                  <a:srgbClr val="000000"/>
                </a:solidFill>
              </a:rPr>
              <a:t>Comitato Centrale di Indirizzo e Controllo per presentare i propri programmi e per ottenerne l’approvazione.</a:t>
            </a:r>
          </a:p>
        </p:txBody>
      </p:sp>
      <p:sp>
        <p:nvSpPr>
          <p:cNvPr id="17" name="Ovale 16"/>
          <p:cNvSpPr/>
          <p:nvPr/>
        </p:nvSpPr>
        <p:spPr>
          <a:xfrm>
            <a:off x="164398" y="176096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21" name="CasellaDiTesto 20"/>
          <p:cNvSpPr txBox="1"/>
          <p:nvPr/>
        </p:nvSpPr>
        <p:spPr>
          <a:xfrm>
            <a:off x="396483" y="2569635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Le risorse necessarie alla realizzazione dei programmi approvati </a:t>
            </a:r>
            <a:r>
              <a:rPr lang="it-IT" sz="900" dirty="0">
                <a:solidFill>
                  <a:srgbClr val="000000"/>
                </a:solidFill>
              </a:rPr>
              <a:t>vengono </a:t>
            </a:r>
            <a:r>
              <a:rPr lang="it-IT" sz="900" dirty="0" smtClean="0">
                <a:solidFill>
                  <a:srgbClr val="000000"/>
                </a:solidFill>
              </a:rPr>
              <a:t>inserite dall’Ufficio </a:t>
            </a:r>
            <a:r>
              <a:rPr lang="it-IT" sz="900" dirty="0">
                <a:solidFill>
                  <a:srgbClr val="000000"/>
                </a:solidFill>
              </a:rPr>
              <a:t>Contabilità </a:t>
            </a:r>
            <a:r>
              <a:rPr lang="it-IT" sz="900" dirty="0" smtClean="0">
                <a:solidFill>
                  <a:srgbClr val="000000"/>
                </a:solidFill>
              </a:rPr>
              <a:t>nel Budget previsionale economico che nella seduta di </a:t>
            </a:r>
            <a:r>
              <a:rPr lang="it-IT" sz="900" dirty="0" smtClean="0">
                <a:solidFill>
                  <a:srgbClr val="000000"/>
                </a:solidFill>
              </a:rPr>
              <a:t>ottobre </a:t>
            </a:r>
            <a:r>
              <a:rPr lang="it-IT" sz="900" dirty="0" smtClean="0">
                <a:solidFill>
                  <a:srgbClr val="000000"/>
                </a:solidFill>
              </a:rPr>
              <a:t>del Comitato Direttivo Centrale viene approvato, assegnando i fondi </a:t>
            </a:r>
            <a:r>
              <a:rPr lang="it-IT" sz="900" dirty="0">
                <a:solidFill>
                  <a:srgbClr val="000000"/>
                </a:solidFill>
              </a:rPr>
              <a:t>agli </a:t>
            </a:r>
            <a:r>
              <a:rPr lang="it-IT" sz="900" dirty="0" smtClean="0">
                <a:solidFill>
                  <a:srgbClr val="000000"/>
                </a:solidFill>
              </a:rPr>
              <a:t>OTCO.</a:t>
            </a:r>
          </a:p>
        </p:txBody>
      </p:sp>
      <p:sp>
        <p:nvSpPr>
          <p:cNvPr id="22" name="Ovale 21"/>
          <p:cNvSpPr/>
          <p:nvPr/>
        </p:nvSpPr>
        <p:spPr>
          <a:xfrm>
            <a:off x="164398" y="253869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396483" y="4958445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Verificata la disponibilità degli spazi, il Presidente dell’ OTCO trasmette </a:t>
            </a:r>
            <a:r>
              <a:rPr lang="it-IT" sz="900" dirty="0" smtClean="0">
                <a:solidFill>
                  <a:srgbClr val="000000"/>
                </a:solidFill>
              </a:rPr>
              <a:t>all’Ufficio Tecnico Ambiente l’ordine </a:t>
            </a:r>
            <a:r>
              <a:rPr lang="it-IT" sz="900" dirty="0" smtClean="0">
                <a:solidFill>
                  <a:srgbClr val="000000"/>
                </a:solidFill>
              </a:rPr>
              <a:t>del giorno della riunione, che viene inviato per e-mail, </a:t>
            </a:r>
            <a:r>
              <a:rPr lang="it-IT" sz="900" dirty="0" smtClean="0">
                <a:solidFill>
                  <a:srgbClr val="000000"/>
                </a:solidFill>
              </a:rPr>
              <a:t>dall’Ufficio Tecnico Ambiente, </a:t>
            </a:r>
            <a:r>
              <a:rPr lang="it-IT" sz="900" dirty="0" smtClean="0">
                <a:solidFill>
                  <a:srgbClr val="000000"/>
                </a:solidFill>
              </a:rPr>
              <a:t>ai componenti dell’ OTCO, ai referenti di CC e CDC e ad eventuali invitati.</a:t>
            </a:r>
          </a:p>
        </p:txBody>
      </p:sp>
      <p:sp>
        <p:nvSpPr>
          <p:cNvPr id="25" name="Ovale 24"/>
          <p:cNvSpPr/>
          <p:nvPr/>
        </p:nvSpPr>
        <p:spPr>
          <a:xfrm>
            <a:off x="164398" y="492750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32" name="Titolo 1"/>
          <p:cNvSpPr txBox="1">
            <a:spLocks/>
          </p:cNvSpPr>
          <p:nvPr/>
        </p:nvSpPr>
        <p:spPr>
          <a:xfrm>
            <a:off x="3053303" y="476974"/>
            <a:ext cx="1796053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000" b="1" dirty="0" smtClean="0">
                <a:solidFill>
                  <a:srgbClr val="000000"/>
                </a:solidFill>
              </a:rPr>
              <a:t>Ufficio Amministrazione</a:t>
            </a:r>
          </a:p>
          <a:p>
            <a:r>
              <a:rPr lang="it-IT" sz="1000" b="1" dirty="0" smtClean="0">
                <a:solidFill>
                  <a:srgbClr val="000000"/>
                </a:solidFill>
              </a:rPr>
              <a:t>Ufficio Economato-Patrimonio</a:t>
            </a:r>
          </a:p>
          <a:p>
            <a:r>
              <a:rPr lang="it-IT" sz="1000" b="1" dirty="0" smtClean="0">
                <a:solidFill>
                  <a:srgbClr val="000000"/>
                </a:solidFill>
              </a:rPr>
              <a:t>Ufficio Tecnico Ambiente</a:t>
            </a:r>
            <a:endParaRPr lang="it-IT" sz="1000" b="1" dirty="0">
              <a:solidFill>
                <a:srgbClr val="000000"/>
              </a:solidFill>
            </a:endParaRPr>
          </a:p>
        </p:txBody>
      </p:sp>
      <p:cxnSp>
        <p:nvCxnSpPr>
          <p:cNvPr id="35" name="Connettore 1 34"/>
          <p:cNvCxnSpPr/>
          <p:nvPr/>
        </p:nvCxnSpPr>
        <p:spPr>
          <a:xfrm flipH="1">
            <a:off x="9308167" y="470483"/>
            <a:ext cx="6360" cy="638130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Connettore 1 110"/>
          <p:cNvCxnSpPr/>
          <p:nvPr/>
        </p:nvCxnSpPr>
        <p:spPr>
          <a:xfrm>
            <a:off x="6419695" y="470483"/>
            <a:ext cx="0" cy="63748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Titolo 1"/>
          <p:cNvSpPr txBox="1">
            <a:spLocks/>
          </p:cNvSpPr>
          <p:nvPr/>
        </p:nvSpPr>
        <p:spPr>
          <a:xfrm>
            <a:off x="6419695" y="476974"/>
            <a:ext cx="138985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92" name="Processo 91"/>
          <p:cNvSpPr/>
          <p:nvPr/>
        </p:nvSpPr>
        <p:spPr>
          <a:xfrm>
            <a:off x="5072969" y="1760967"/>
            <a:ext cx="898917" cy="30359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APPROVAZIONE PROGRAMMI</a:t>
            </a:r>
            <a:endParaRPr lang="it-IT" sz="800" dirty="0"/>
          </a:p>
        </p:txBody>
      </p:sp>
      <p:sp>
        <p:nvSpPr>
          <p:cNvPr id="99" name="CasellaDiTesto 98"/>
          <p:cNvSpPr txBox="1"/>
          <p:nvPr/>
        </p:nvSpPr>
        <p:spPr>
          <a:xfrm>
            <a:off x="2751745" y="1097849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TUTTI</a:t>
            </a:r>
          </a:p>
          <a:p>
            <a:pPr algn="ctr"/>
            <a:r>
              <a:rPr lang="it-IT" sz="700" b="1" dirty="0" smtClean="0"/>
              <a:t>OTCO</a:t>
            </a:r>
          </a:p>
        </p:txBody>
      </p:sp>
      <p:cxnSp>
        <p:nvCxnSpPr>
          <p:cNvPr id="105" name="Connettore 1 104"/>
          <p:cNvCxnSpPr/>
          <p:nvPr/>
        </p:nvCxnSpPr>
        <p:spPr>
          <a:xfrm flipV="1">
            <a:off x="3569570" y="1158508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Connettore 1 105"/>
          <p:cNvCxnSpPr/>
          <p:nvPr/>
        </p:nvCxnSpPr>
        <p:spPr>
          <a:xfrm flipH="1">
            <a:off x="3045438" y="1363291"/>
            <a:ext cx="51778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Ovale 129"/>
          <p:cNvSpPr/>
          <p:nvPr/>
        </p:nvSpPr>
        <p:spPr>
          <a:xfrm>
            <a:off x="6065297" y="18236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96" name="Ovale 95"/>
          <p:cNvSpPr/>
          <p:nvPr/>
        </p:nvSpPr>
        <p:spPr>
          <a:xfrm>
            <a:off x="4515695" y="101303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42" name="Documento multiplo 141"/>
          <p:cNvSpPr/>
          <p:nvPr/>
        </p:nvSpPr>
        <p:spPr>
          <a:xfrm>
            <a:off x="3647572" y="1097849"/>
            <a:ext cx="817981" cy="539348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anchor="ctr" anchorCtr="0"/>
          <a:lstStyle/>
          <a:p>
            <a:pPr algn="ctr"/>
            <a:r>
              <a:rPr lang="it-IT" sz="700" dirty="0" smtClean="0"/>
              <a:t>PROGRAMMA DI ATTIVITA’</a:t>
            </a:r>
          </a:p>
          <a:p>
            <a:pPr algn="ctr"/>
            <a:r>
              <a:rPr lang="it-IT" sz="700" dirty="0" smtClean="0"/>
              <a:t>E RICHIESTA FONDI</a:t>
            </a:r>
          </a:p>
        </p:txBody>
      </p:sp>
      <p:cxnSp>
        <p:nvCxnSpPr>
          <p:cNvPr id="161" name="Connettore 2 160"/>
          <p:cNvCxnSpPr>
            <a:stCxn id="144" idx="3"/>
            <a:endCxn id="156" idx="1"/>
          </p:cNvCxnSpPr>
          <p:nvPr/>
        </p:nvCxnSpPr>
        <p:spPr>
          <a:xfrm>
            <a:off x="6258725" y="2851635"/>
            <a:ext cx="787667" cy="1211"/>
          </a:xfrm>
          <a:prstGeom prst="straightConnector1">
            <a:avLst/>
          </a:prstGeom>
          <a:ln w="952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Titolo 1"/>
          <p:cNvSpPr txBox="1">
            <a:spLocks/>
          </p:cNvSpPr>
          <p:nvPr/>
        </p:nvSpPr>
        <p:spPr>
          <a:xfrm>
            <a:off x="4849356" y="473683"/>
            <a:ext cx="1570339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Centrale di Indirizzo e Controllo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99" name="CasellaDiTesto 198"/>
          <p:cNvSpPr txBox="1"/>
          <p:nvPr/>
        </p:nvSpPr>
        <p:spPr>
          <a:xfrm>
            <a:off x="396483" y="3629108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 Presidenti degli OTCO convocano sedute a cui devono essere invitati il Consigliere centrale e il Componente o delegato del CDC referenti, per la realizzazione dei propri programmi chiedendo la disponibilità di spazi adeguati </a:t>
            </a:r>
            <a:r>
              <a:rPr lang="it-IT" sz="900" dirty="0" smtClean="0">
                <a:solidFill>
                  <a:srgbClr val="000000"/>
                </a:solidFill>
              </a:rPr>
              <a:t>all’Ufficio Tecnico Ambiente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200" name="Ovale 199"/>
          <p:cNvSpPr/>
          <p:nvPr/>
        </p:nvSpPr>
        <p:spPr>
          <a:xfrm>
            <a:off x="164398" y="359816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cxnSp>
        <p:nvCxnSpPr>
          <p:cNvPr id="206" name="Connettore 4 205"/>
          <p:cNvCxnSpPr>
            <a:stCxn id="142" idx="3"/>
            <a:endCxn id="92" idx="0"/>
          </p:cNvCxnSpPr>
          <p:nvPr/>
        </p:nvCxnSpPr>
        <p:spPr>
          <a:xfrm>
            <a:off x="4465553" y="1367523"/>
            <a:ext cx="1056875" cy="39344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/>
          <p:cNvSpPr txBox="1"/>
          <p:nvPr/>
        </p:nvSpPr>
        <p:spPr>
          <a:xfrm>
            <a:off x="396483" y="5873250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L’OTCO evade </a:t>
            </a:r>
            <a:r>
              <a:rPr lang="it-IT" sz="900" dirty="0">
                <a:solidFill>
                  <a:srgbClr val="000000"/>
                </a:solidFill>
              </a:rPr>
              <a:t>l’ordine del giorno assumendo le delibere necessarie e </a:t>
            </a:r>
            <a:r>
              <a:rPr lang="it-IT" sz="900" dirty="0" smtClean="0">
                <a:solidFill>
                  <a:srgbClr val="000000"/>
                </a:solidFill>
              </a:rPr>
              <a:t>il Segretario dell’OTCO verbalizza la seduta.</a:t>
            </a:r>
          </a:p>
        </p:txBody>
      </p:sp>
      <p:sp>
        <p:nvSpPr>
          <p:cNvPr id="86" name="Ovale 85"/>
          <p:cNvSpPr/>
          <p:nvPr/>
        </p:nvSpPr>
        <p:spPr>
          <a:xfrm>
            <a:off x="164398" y="584230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sp>
        <p:nvSpPr>
          <p:cNvPr id="156" name="Documento 155"/>
          <p:cNvSpPr/>
          <p:nvPr/>
        </p:nvSpPr>
        <p:spPr>
          <a:xfrm>
            <a:off x="7046392" y="2647107"/>
            <a:ext cx="653097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BUDGET PREVISIONALE</a:t>
            </a:r>
          </a:p>
        </p:txBody>
      </p:sp>
      <p:cxnSp>
        <p:nvCxnSpPr>
          <p:cNvPr id="175" name="Connettore 4 174"/>
          <p:cNvCxnSpPr>
            <a:stCxn id="131" idx="1"/>
            <a:endCxn id="92" idx="1"/>
          </p:cNvCxnSpPr>
          <p:nvPr/>
        </p:nvCxnSpPr>
        <p:spPr>
          <a:xfrm rot="10800000" flipH="1">
            <a:off x="4974963" y="1912763"/>
            <a:ext cx="98006" cy="487394"/>
          </a:xfrm>
          <a:prstGeom prst="bentConnector3">
            <a:avLst>
              <a:gd name="adj1" fmla="val -60482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4" name="Immagine 193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626" y="4366681"/>
            <a:ext cx="251543" cy="202352"/>
          </a:xfrm>
          <a:prstGeom prst="rect">
            <a:avLst/>
          </a:prstGeom>
        </p:spPr>
      </p:pic>
      <p:sp>
        <p:nvSpPr>
          <p:cNvPr id="257" name="Processo 256"/>
          <p:cNvSpPr/>
          <p:nvPr/>
        </p:nvSpPr>
        <p:spPr>
          <a:xfrm>
            <a:off x="8245996" y="6191597"/>
            <a:ext cx="899419" cy="27542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EVASIONE ORDINE DEL GIORNO</a:t>
            </a:r>
            <a:endParaRPr lang="it-IT" sz="800" dirty="0"/>
          </a:p>
        </p:txBody>
      </p:sp>
      <p:cxnSp>
        <p:nvCxnSpPr>
          <p:cNvPr id="263" name="Connettore 4 262"/>
          <p:cNvCxnSpPr>
            <a:stCxn id="194" idx="2"/>
            <a:endCxn id="169" idx="3"/>
          </p:cNvCxnSpPr>
          <p:nvPr/>
        </p:nvCxnSpPr>
        <p:spPr>
          <a:xfrm rot="5400000">
            <a:off x="8941952" y="4494299"/>
            <a:ext cx="43712" cy="193181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4 265"/>
          <p:cNvCxnSpPr>
            <a:stCxn id="156" idx="3"/>
            <a:endCxn id="154" idx="3"/>
          </p:cNvCxnSpPr>
          <p:nvPr/>
        </p:nvCxnSpPr>
        <p:spPr>
          <a:xfrm>
            <a:off x="7699489" y="2852846"/>
            <a:ext cx="5022" cy="562544"/>
          </a:xfrm>
          <a:prstGeom prst="bentConnector3">
            <a:avLst>
              <a:gd name="adj1" fmla="val 144890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9" name="Processo 278"/>
          <p:cNvSpPr/>
          <p:nvPr/>
        </p:nvSpPr>
        <p:spPr>
          <a:xfrm>
            <a:off x="8246238" y="6529224"/>
            <a:ext cx="916970" cy="26291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VERBALIZZAZIONE</a:t>
            </a:r>
          </a:p>
          <a:p>
            <a:pPr algn="ctr"/>
            <a:r>
              <a:rPr lang="it-IT" sz="700" dirty="0" smtClean="0"/>
              <a:t>DEL SEGRETARIO OTCO</a:t>
            </a:r>
            <a:endParaRPr lang="it-IT" sz="700" dirty="0"/>
          </a:p>
        </p:txBody>
      </p:sp>
      <p:cxnSp>
        <p:nvCxnSpPr>
          <p:cNvPr id="283" name="Connettore 1 282"/>
          <p:cNvCxnSpPr>
            <a:stCxn id="176" idx="0"/>
            <a:endCxn id="168" idx="2"/>
          </p:cNvCxnSpPr>
          <p:nvPr/>
        </p:nvCxnSpPr>
        <p:spPr>
          <a:xfrm flipV="1">
            <a:off x="8661415" y="3941809"/>
            <a:ext cx="0" cy="7633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4 285"/>
          <p:cNvCxnSpPr>
            <a:stCxn id="172" idx="2"/>
            <a:endCxn id="173" idx="1"/>
          </p:cNvCxnSpPr>
          <p:nvPr/>
        </p:nvCxnSpPr>
        <p:spPr>
          <a:xfrm rot="16200000" flipH="1">
            <a:off x="5961167" y="2927420"/>
            <a:ext cx="281095" cy="3982458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3" name="CasellaDiTesto 292"/>
          <p:cNvSpPr txBox="1"/>
          <p:nvPr/>
        </p:nvSpPr>
        <p:spPr>
          <a:xfrm>
            <a:off x="3817742" y="5547649"/>
            <a:ext cx="109890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Via mail</a:t>
            </a:r>
          </a:p>
        </p:txBody>
      </p:sp>
      <p:cxnSp>
        <p:nvCxnSpPr>
          <p:cNvPr id="307" name="Connettore 1 306"/>
          <p:cNvCxnSpPr>
            <a:stCxn id="279" idx="2"/>
          </p:cNvCxnSpPr>
          <p:nvPr/>
        </p:nvCxnSpPr>
        <p:spPr>
          <a:xfrm>
            <a:off x="8704723" y="6792134"/>
            <a:ext cx="0" cy="59657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1" name="Ovale 310"/>
          <p:cNvSpPr/>
          <p:nvPr/>
        </p:nvSpPr>
        <p:spPr>
          <a:xfrm>
            <a:off x="7854381" y="63524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cxnSp>
        <p:nvCxnSpPr>
          <p:cNvPr id="101" name="Connettore 1 100"/>
          <p:cNvCxnSpPr/>
          <p:nvPr/>
        </p:nvCxnSpPr>
        <p:spPr>
          <a:xfrm>
            <a:off x="7818813" y="470483"/>
            <a:ext cx="0" cy="63748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Titolo 1"/>
          <p:cNvSpPr txBox="1">
            <a:spLocks/>
          </p:cNvSpPr>
          <p:nvPr/>
        </p:nvSpPr>
        <p:spPr>
          <a:xfrm>
            <a:off x="7835745" y="476974"/>
            <a:ext cx="1478773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Organo Tecnico Centrale e Segretario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31" name="Documento multiplo 130"/>
          <p:cNvSpPr/>
          <p:nvPr/>
        </p:nvSpPr>
        <p:spPr>
          <a:xfrm>
            <a:off x="4974963" y="2130483"/>
            <a:ext cx="817981" cy="539348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anchor="ctr" anchorCtr="0"/>
          <a:lstStyle/>
          <a:p>
            <a:pPr algn="ctr"/>
            <a:r>
              <a:rPr lang="it-IT" sz="700" dirty="0" smtClean="0"/>
              <a:t>PROGRAMMA DI ATTIVITA’</a:t>
            </a:r>
          </a:p>
          <a:p>
            <a:pPr algn="ctr"/>
            <a:r>
              <a:rPr lang="it-IT" sz="700" dirty="0" smtClean="0"/>
              <a:t>E RICHIESTA FONDI</a:t>
            </a:r>
          </a:p>
        </p:txBody>
      </p:sp>
      <p:sp>
        <p:nvSpPr>
          <p:cNvPr id="133" name="CasellaDiTesto 132"/>
          <p:cNvSpPr txBox="1"/>
          <p:nvPr/>
        </p:nvSpPr>
        <p:spPr>
          <a:xfrm>
            <a:off x="5509499" y="2138716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UFFICIO</a:t>
            </a:r>
          </a:p>
          <a:p>
            <a:pPr algn="ctr"/>
            <a:r>
              <a:rPr lang="it-IT" sz="700" b="1" dirty="0" smtClean="0"/>
              <a:t>CONTABILITA’</a:t>
            </a:r>
          </a:p>
        </p:txBody>
      </p:sp>
      <p:cxnSp>
        <p:nvCxnSpPr>
          <p:cNvPr id="134" name="Connettore 1 133"/>
          <p:cNvCxnSpPr/>
          <p:nvPr/>
        </p:nvCxnSpPr>
        <p:spPr>
          <a:xfrm flipV="1">
            <a:off x="6346603" y="2191395"/>
            <a:ext cx="0" cy="3291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Connettore 1 138"/>
          <p:cNvCxnSpPr>
            <a:endCxn id="131" idx="3"/>
          </p:cNvCxnSpPr>
          <p:nvPr/>
        </p:nvCxnSpPr>
        <p:spPr>
          <a:xfrm flipH="1" flipV="1">
            <a:off x="5792944" y="2400157"/>
            <a:ext cx="560009" cy="1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Connettore 4 140"/>
          <p:cNvCxnSpPr>
            <a:stCxn id="144" idx="0"/>
          </p:cNvCxnSpPr>
          <p:nvPr/>
        </p:nvCxnSpPr>
        <p:spPr>
          <a:xfrm rot="5400000" flipH="1" flipV="1">
            <a:off x="5988280" y="2341516"/>
            <a:ext cx="179310" cy="53733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Processo 143"/>
          <p:cNvSpPr/>
          <p:nvPr/>
        </p:nvSpPr>
        <p:spPr>
          <a:xfrm>
            <a:off x="5359808" y="2699839"/>
            <a:ext cx="898917" cy="30359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INSERIMENTO A BUDGET</a:t>
            </a:r>
            <a:endParaRPr lang="it-IT" sz="800" dirty="0"/>
          </a:p>
        </p:txBody>
      </p:sp>
      <p:sp>
        <p:nvSpPr>
          <p:cNvPr id="154" name="Processo 153"/>
          <p:cNvSpPr/>
          <p:nvPr/>
        </p:nvSpPr>
        <p:spPr>
          <a:xfrm>
            <a:off x="6604202" y="3205096"/>
            <a:ext cx="1100309" cy="42058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APPROVAZIONE BUDGET E ASSEGNAZIONE FONDI A OTCO</a:t>
            </a:r>
            <a:endParaRPr lang="it-IT" sz="800" dirty="0"/>
          </a:p>
        </p:txBody>
      </p:sp>
      <p:sp>
        <p:nvSpPr>
          <p:cNvPr id="166" name="Ovale 165"/>
          <p:cNvSpPr/>
          <p:nvPr/>
        </p:nvSpPr>
        <p:spPr>
          <a:xfrm>
            <a:off x="6561872" y="288255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68" name="Processo 167"/>
          <p:cNvSpPr/>
          <p:nvPr/>
        </p:nvSpPr>
        <p:spPr>
          <a:xfrm>
            <a:off x="8111260" y="3521222"/>
            <a:ext cx="1100309" cy="42058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CONVOCAZIONE SEDUTE PER REALIZZAZIONE ATTIVITA’</a:t>
            </a:r>
            <a:endParaRPr lang="it-IT" sz="800" dirty="0"/>
          </a:p>
        </p:txBody>
      </p:sp>
      <p:sp>
        <p:nvSpPr>
          <p:cNvPr id="169" name="Processo 168"/>
          <p:cNvSpPr/>
          <p:nvPr/>
        </p:nvSpPr>
        <p:spPr>
          <a:xfrm>
            <a:off x="8022933" y="4412190"/>
            <a:ext cx="844284" cy="4011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RICHIESTA DISPONIBILITA’ SALA RIUNIONI</a:t>
            </a:r>
            <a:endParaRPr lang="it-IT" sz="800" dirty="0"/>
          </a:p>
        </p:txBody>
      </p:sp>
      <p:sp>
        <p:nvSpPr>
          <p:cNvPr id="172" name="Processo 171"/>
          <p:cNvSpPr/>
          <p:nvPr/>
        </p:nvSpPr>
        <p:spPr>
          <a:xfrm>
            <a:off x="3688343" y="4444017"/>
            <a:ext cx="844284" cy="33408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CONFERMA</a:t>
            </a:r>
          </a:p>
          <a:p>
            <a:pPr algn="ctr"/>
            <a:r>
              <a:rPr lang="it-IT" sz="800" dirty="0" smtClean="0"/>
              <a:t>DISPONIBILITA’</a:t>
            </a:r>
            <a:endParaRPr lang="it-IT" sz="800" dirty="0"/>
          </a:p>
        </p:txBody>
      </p:sp>
      <p:pic>
        <p:nvPicPr>
          <p:cNvPr id="173" name="Immagine 172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943" y="4958021"/>
            <a:ext cx="251543" cy="202352"/>
          </a:xfrm>
          <a:prstGeom prst="rect">
            <a:avLst/>
          </a:prstGeom>
        </p:spPr>
      </p:pic>
      <p:sp>
        <p:nvSpPr>
          <p:cNvPr id="174" name="Ovale 173"/>
          <p:cNvSpPr/>
          <p:nvPr/>
        </p:nvSpPr>
        <p:spPr>
          <a:xfrm>
            <a:off x="8948151" y="466490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76" name="Processo 175"/>
          <p:cNvSpPr/>
          <p:nvPr/>
        </p:nvSpPr>
        <p:spPr>
          <a:xfrm>
            <a:off x="8123960" y="4018144"/>
            <a:ext cx="1074909" cy="24369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Invitati i referente del CDC e del CC</a:t>
            </a:r>
            <a:endParaRPr lang="it-IT" sz="700" dirty="0"/>
          </a:p>
        </p:txBody>
      </p:sp>
      <p:cxnSp>
        <p:nvCxnSpPr>
          <p:cNvPr id="177" name="Connettore 1 176"/>
          <p:cNvCxnSpPr/>
          <p:nvPr/>
        </p:nvCxnSpPr>
        <p:spPr>
          <a:xfrm>
            <a:off x="8161940" y="4019241"/>
            <a:ext cx="225" cy="24259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9" name="Connettore 1 178"/>
          <p:cNvCxnSpPr/>
          <p:nvPr/>
        </p:nvCxnSpPr>
        <p:spPr>
          <a:xfrm>
            <a:off x="9169144" y="4019241"/>
            <a:ext cx="0" cy="24259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0" name="Connettore 4 179"/>
          <p:cNvCxnSpPr>
            <a:stCxn id="168" idx="3"/>
            <a:endCxn id="194" idx="3"/>
          </p:cNvCxnSpPr>
          <p:nvPr/>
        </p:nvCxnSpPr>
        <p:spPr>
          <a:xfrm flipH="1">
            <a:off x="9186169" y="3731516"/>
            <a:ext cx="25400" cy="736341"/>
          </a:xfrm>
          <a:prstGeom prst="bentConnector3">
            <a:avLst>
              <a:gd name="adj1" fmla="val -2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2 188"/>
          <p:cNvCxnSpPr>
            <a:stCxn id="169" idx="1"/>
            <a:endCxn id="172" idx="3"/>
          </p:cNvCxnSpPr>
          <p:nvPr/>
        </p:nvCxnSpPr>
        <p:spPr>
          <a:xfrm flipH="1" flipV="1">
            <a:off x="4532627" y="4611060"/>
            <a:ext cx="3490306" cy="1685"/>
          </a:xfrm>
          <a:prstGeom prst="straightConnector1">
            <a:avLst/>
          </a:prstGeom>
          <a:ln w="952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4 192"/>
          <p:cNvCxnSpPr>
            <a:stCxn id="154" idx="2"/>
            <a:endCxn id="168" idx="1"/>
          </p:cNvCxnSpPr>
          <p:nvPr/>
        </p:nvCxnSpPr>
        <p:spPr>
          <a:xfrm rot="16200000" flipH="1">
            <a:off x="7579892" y="3200147"/>
            <a:ext cx="105833" cy="956903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6" name="Documento 195"/>
          <p:cNvSpPr/>
          <p:nvPr/>
        </p:nvSpPr>
        <p:spPr>
          <a:xfrm>
            <a:off x="8407302" y="5136171"/>
            <a:ext cx="653097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ORDINE DEL GIORNO</a:t>
            </a:r>
          </a:p>
        </p:txBody>
      </p:sp>
      <p:cxnSp>
        <p:nvCxnSpPr>
          <p:cNvPr id="203" name="Connettore 4 202"/>
          <p:cNvCxnSpPr>
            <a:stCxn id="196" idx="0"/>
            <a:endCxn id="173" idx="3"/>
          </p:cNvCxnSpPr>
          <p:nvPr/>
        </p:nvCxnSpPr>
        <p:spPr>
          <a:xfrm rot="16200000" flipV="1">
            <a:off x="8500682" y="4903001"/>
            <a:ext cx="76974" cy="38936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Documento 209"/>
          <p:cNvSpPr/>
          <p:nvPr/>
        </p:nvSpPr>
        <p:spPr>
          <a:xfrm>
            <a:off x="3319311" y="5474529"/>
            <a:ext cx="653097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ORDINE DEL GIORNO</a:t>
            </a:r>
          </a:p>
          <a:p>
            <a:pPr algn="ctr"/>
            <a:r>
              <a:rPr lang="it-IT" sz="700" dirty="0" smtClean="0"/>
              <a:t>PROTOCOLLATO</a:t>
            </a:r>
          </a:p>
        </p:txBody>
      </p:sp>
      <p:cxnSp>
        <p:nvCxnSpPr>
          <p:cNvPr id="212" name="Connettore 4 211"/>
          <p:cNvCxnSpPr>
            <a:stCxn id="210" idx="2"/>
            <a:endCxn id="222" idx="1"/>
          </p:cNvCxnSpPr>
          <p:nvPr/>
        </p:nvCxnSpPr>
        <p:spPr>
          <a:xfrm rot="16200000" flipH="1">
            <a:off x="6058991" y="3445672"/>
            <a:ext cx="43925" cy="4870187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Ovale 213"/>
          <p:cNvSpPr/>
          <p:nvPr/>
        </p:nvSpPr>
        <p:spPr>
          <a:xfrm>
            <a:off x="3245819" y="513814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218" name="CasellaDiTesto 217"/>
          <p:cNvSpPr txBox="1"/>
          <p:nvPr/>
        </p:nvSpPr>
        <p:spPr>
          <a:xfrm>
            <a:off x="3623077" y="5172008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PRESIDENTE OTCO</a:t>
            </a:r>
          </a:p>
        </p:txBody>
      </p:sp>
      <p:sp>
        <p:nvSpPr>
          <p:cNvPr id="222" name="Documento 221"/>
          <p:cNvSpPr/>
          <p:nvPr/>
        </p:nvSpPr>
        <p:spPr>
          <a:xfrm>
            <a:off x="8516047" y="5696990"/>
            <a:ext cx="653097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ORDINE DEL GIORNO</a:t>
            </a:r>
          </a:p>
          <a:p>
            <a:pPr algn="ctr"/>
            <a:r>
              <a:rPr lang="it-IT" sz="700" dirty="0" smtClean="0"/>
              <a:t>PROTOCOLLATO</a:t>
            </a:r>
          </a:p>
        </p:txBody>
      </p:sp>
      <p:cxnSp>
        <p:nvCxnSpPr>
          <p:cNvPr id="224" name="Connettore 4 223"/>
          <p:cNvCxnSpPr>
            <a:stCxn id="196" idx="1"/>
            <a:endCxn id="210" idx="0"/>
          </p:cNvCxnSpPr>
          <p:nvPr/>
        </p:nvCxnSpPr>
        <p:spPr>
          <a:xfrm rot="10800000" flipV="1">
            <a:off x="3645860" y="5341909"/>
            <a:ext cx="4761442" cy="132619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4 224"/>
          <p:cNvCxnSpPr>
            <a:stCxn id="279" idx="1"/>
            <a:endCxn id="257" idx="1"/>
          </p:cNvCxnSpPr>
          <p:nvPr/>
        </p:nvCxnSpPr>
        <p:spPr>
          <a:xfrm rot="10800000">
            <a:off x="8245996" y="6329311"/>
            <a:ext cx="242" cy="331369"/>
          </a:xfrm>
          <a:prstGeom prst="bentConnector3">
            <a:avLst>
              <a:gd name="adj1" fmla="val 2459421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CasellaDiTesto 233"/>
          <p:cNvSpPr txBox="1"/>
          <p:nvPr/>
        </p:nvSpPr>
        <p:spPr>
          <a:xfrm>
            <a:off x="7694246" y="6030607"/>
            <a:ext cx="109890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Il giorno della seduta</a:t>
            </a:r>
          </a:p>
        </p:txBody>
      </p:sp>
      <p:cxnSp>
        <p:nvCxnSpPr>
          <p:cNvPr id="235" name="Connettore 4 234"/>
          <p:cNvCxnSpPr>
            <a:stCxn id="222" idx="2"/>
            <a:endCxn id="257" idx="0"/>
          </p:cNvCxnSpPr>
          <p:nvPr/>
        </p:nvCxnSpPr>
        <p:spPr>
          <a:xfrm rot="5400000">
            <a:off x="8713985" y="6062986"/>
            <a:ext cx="110332" cy="146890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4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6483" y="1013036"/>
            <a:ext cx="268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Il Segretario </a:t>
            </a:r>
            <a:r>
              <a:rPr lang="it-IT" sz="900" dirty="0" smtClean="0">
                <a:solidFill>
                  <a:srgbClr val="000000"/>
                </a:solidFill>
              </a:rPr>
              <a:t>dell’OTCO, predisposto il verbale, provvede agli adempimenti conseguenti.</a:t>
            </a:r>
          </a:p>
        </p:txBody>
      </p:sp>
      <p:sp>
        <p:nvSpPr>
          <p:cNvPr id="5" name="Ovale 4"/>
          <p:cNvSpPr/>
          <p:nvPr/>
        </p:nvSpPr>
        <p:spPr>
          <a:xfrm>
            <a:off x="164398" y="9820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cxnSp>
        <p:nvCxnSpPr>
          <p:cNvPr id="6" name="Connettore 1 5"/>
          <p:cNvCxnSpPr/>
          <p:nvPr/>
        </p:nvCxnSpPr>
        <p:spPr>
          <a:xfrm>
            <a:off x="119604" y="467332"/>
            <a:ext cx="410" cy="239479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ocesso 6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053300" y="473683"/>
            <a:ext cx="3" cy="23884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34. PROCESSO “ORGANI TECNICI CENTRALI OPERATIVI” (segue)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Immagine 10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2" name="Connettore 1 11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96483" y="2302035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L’Ufficio </a:t>
            </a:r>
            <a:r>
              <a:rPr lang="it-IT" sz="900" smtClean="0">
                <a:solidFill>
                  <a:srgbClr val="000000"/>
                </a:solidFill>
              </a:rPr>
              <a:t>Tecnico Ambiente lo </a:t>
            </a:r>
            <a:r>
              <a:rPr lang="it-IT" sz="900" dirty="0" smtClean="0">
                <a:solidFill>
                  <a:srgbClr val="000000"/>
                </a:solidFill>
              </a:rPr>
              <a:t>pubblica sul sito internet CAI nell’area riservata ai componenti del CC e del CDC e lo archivia.</a:t>
            </a:r>
          </a:p>
        </p:txBody>
      </p:sp>
      <p:sp>
        <p:nvSpPr>
          <p:cNvPr id="17" name="Ovale 16"/>
          <p:cNvSpPr/>
          <p:nvPr/>
        </p:nvSpPr>
        <p:spPr>
          <a:xfrm>
            <a:off x="164398" y="227109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cxnSp>
        <p:nvCxnSpPr>
          <p:cNvPr id="35" name="Connettore 1 34"/>
          <p:cNvCxnSpPr/>
          <p:nvPr/>
        </p:nvCxnSpPr>
        <p:spPr>
          <a:xfrm flipH="1">
            <a:off x="9308581" y="470483"/>
            <a:ext cx="5946" cy="23916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92" name="Processo 91"/>
          <p:cNvSpPr/>
          <p:nvPr/>
        </p:nvSpPr>
        <p:spPr>
          <a:xfrm>
            <a:off x="7918450" y="1868135"/>
            <a:ext cx="780665" cy="37653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APPROVAZIONEVERBALE</a:t>
            </a:r>
          </a:p>
        </p:txBody>
      </p:sp>
      <p:sp>
        <p:nvSpPr>
          <p:cNvPr id="130" name="Ovale 129"/>
          <p:cNvSpPr/>
          <p:nvPr/>
        </p:nvSpPr>
        <p:spPr>
          <a:xfrm>
            <a:off x="8953553" y="104920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96" name="Ovale 95"/>
          <p:cNvSpPr/>
          <p:nvPr/>
        </p:nvSpPr>
        <p:spPr>
          <a:xfrm>
            <a:off x="8774200" y="190591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8</a:t>
            </a:r>
            <a:endParaRPr lang="it-IT" sz="800" b="1" dirty="0" smtClean="0"/>
          </a:p>
        </p:txBody>
      </p:sp>
      <p:cxnSp>
        <p:nvCxnSpPr>
          <p:cNvPr id="152" name="Connettore 4 151"/>
          <p:cNvCxnSpPr>
            <a:stCxn id="127" idx="3"/>
            <a:endCxn id="126" idx="2"/>
          </p:cNvCxnSpPr>
          <p:nvPr/>
        </p:nvCxnSpPr>
        <p:spPr>
          <a:xfrm flipV="1">
            <a:off x="8597420" y="1166454"/>
            <a:ext cx="183497" cy="7135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CasellaDiTesto 206"/>
          <p:cNvSpPr txBox="1"/>
          <p:nvPr/>
        </p:nvSpPr>
        <p:spPr>
          <a:xfrm>
            <a:off x="7500599" y="1608910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Nella seduta</a:t>
            </a:r>
          </a:p>
          <a:p>
            <a:pPr algn="ctr"/>
            <a:r>
              <a:rPr lang="it-IT" sz="700" dirty="0" smtClean="0"/>
              <a:t> dopo</a:t>
            </a:r>
          </a:p>
        </p:txBody>
      </p:sp>
      <p:sp>
        <p:nvSpPr>
          <p:cNvPr id="116" name="Processo 115"/>
          <p:cNvSpPr/>
          <p:nvPr/>
        </p:nvSpPr>
        <p:spPr>
          <a:xfrm>
            <a:off x="3438968" y="2388587"/>
            <a:ext cx="1032546" cy="29012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PUBBLICAZIONE AREA RISERVATA CC e CDC</a:t>
            </a:r>
            <a:endParaRPr lang="it-IT" sz="800" dirty="0"/>
          </a:p>
        </p:txBody>
      </p:sp>
      <p:sp>
        <p:nvSpPr>
          <p:cNvPr id="100" name="Estrai 99"/>
          <p:cNvSpPr/>
          <p:nvPr/>
        </p:nvSpPr>
        <p:spPr>
          <a:xfrm>
            <a:off x="3073132" y="2496537"/>
            <a:ext cx="364065" cy="297165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7" name="Connettore 1 106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Connettore 1 111"/>
          <p:cNvCxnSpPr/>
          <p:nvPr/>
        </p:nvCxnSpPr>
        <p:spPr>
          <a:xfrm flipH="1">
            <a:off x="4849356" y="468788"/>
            <a:ext cx="1" cy="2393335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Connettore 1 112"/>
          <p:cNvCxnSpPr/>
          <p:nvPr/>
        </p:nvCxnSpPr>
        <p:spPr>
          <a:xfrm>
            <a:off x="6419695" y="470483"/>
            <a:ext cx="0" cy="23916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Titolo 1"/>
          <p:cNvSpPr txBox="1">
            <a:spLocks/>
          </p:cNvSpPr>
          <p:nvPr/>
        </p:nvSpPr>
        <p:spPr>
          <a:xfrm>
            <a:off x="4849356" y="473683"/>
            <a:ext cx="1570339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Centrale di Indirizzo e Controllo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19" name="Connettore 1 118"/>
          <p:cNvCxnSpPr/>
          <p:nvPr/>
        </p:nvCxnSpPr>
        <p:spPr>
          <a:xfrm>
            <a:off x="7818813" y="470483"/>
            <a:ext cx="0" cy="23916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0" name="Titolo 1"/>
          <p:cNvSpPr txBox="1">
            <a:spLocks/>
          </p:cNvSpPr>
          <p:nvPr/>
        </p:nvSpPr>
        <p:spPr>
          <a:xfrm>
            <a:off x="3053303" y="476974"/>
            <a:ext cx="1796053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Tecnico Ambiente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21" name="Titolo 1"/>
          <p:cNvSpPr txBox="1">
            <a:spLocks/>
          </p:cNvSpPr>
          <p:nvPr/>
        </p:nvSpPr>
        <p:spPr>
          <a:xfrm>
            <a:off x="6419695" y="476974"/>
            <a:ext cx="138985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22" name="Titolo 1"/>
          <p:cNvSpPr txBox="1">
            <a:spLocks/>
          </p:cNvSpPr>
          <p:nvPr/>
        </p:nvSpPr>
        <p:spPr>
          <a:xfrm>
            <a:off x="7835745" y="476974"/>
            <a:ext cx="1478773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Organo Tecnico Centrale e Segretario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24" name="Connettore 1 123"/>
          <p:cNvCxnSpPr>
            <a:endCxn id="126" idx="0"/>
          </p:cNvCxnSpPr>
          <p:nvPr/>
        </p:nvCxnSpPr>
        <p:spPr>
          <a:xfrm>
            <a:off x="8780917" y="881652"/>
            <a:ext cx="0" cy="8245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6" name="Immagine 125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145" y="964102"/>
            <a:ext cx="251543" cy="202352"/>
          </a:xfrm>
          <a:prstGeom prst="rect">
            <a:avLst/>
          </a:prstGeom>
        </p:spPr>
      </p:pic>
      <p:sp>
        <p:nvSpPr>
          <p:cNvPr id="127" name="Documento 126"/>
          <p:cNvSpPr/>
          <p:nvPr/>
        </p:nvSpPr>
        <p:spPr>
          <a:xfrm>
            <a:off x="8013115" y="1041812"/>
            <a:ext cx="584305" cy="391996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VERBALE</a:t>
            </a:r>
          </a:p>
        </p:txBody>
      </p:sp>
      <p:cxnSp>
        <p:nvCxnSpPr>
          <p:cNvPr id="131" name="Connettore 2 130"/>
          <p:cNvCxnSpPr>
            <a:stCxn id="92" idx="1"/>
            <a:endCxn id="164" idx="3"/>
          </p:cNvCxnSpPr>
          <p:nvPr/>
        </p:nvCxnSpPr>
        <p:spPr>
          <a:xfrm flipH="1" flipV="1">
            <a:off x="4247670" y="2055644"/>
            <a:ext cx="3670780" cy="758"/>
          </a:xfrm>
          <a:prstGeom prst="straightConnector1">
            <a:avLst/>
          </a:prstGeom>
          <a:ln w="952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Processo 131"/>
          <p:cNvSpPr/>
          <p:nvPr/>
        </p:nvSpPr>
        <p:spPr>
          <a:xfrm>
            <a:off x="8339787" y="1433808"/>
            <a:ext cx="886244" cy="30359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OPPORTUNE COMUNICAZIONI</a:t>
            </a:r>
            <a:endParaRPr lang="it-IT" sz="800" dirty="0"/>
          </a:p>
        </p:txBody>
      </p:sp>
      <p:cxnSp>
        <p:nvCxnSpPr>
          <p:cNvPr id="134" name="Connettore 1 133"/>
          <p:cNvCxnSpPr>
            <a:endCxn id="132" idx="0"/>
          </p:cNvCxnSpPr>
          <p:nvPr/>
        </p:nvCxnSpPr>
        <p:spPr>
          <a:xfrm>
            <a:off x="8782909" y="1237810"/>
            <a:ext cx="0" cy="19599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/>
          <p:cNvSpPr txBox="1"/>
          <p:nvPr/>
        </p:nvSpPr>
        <p:spPr>
          <a:xfrm>
            <a:off x="396495" y="1658044"/>
            <a:ext cx="268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Il verbale approvato dall’OTCO nella seduta successiva, viene trasmesso alla Segreteria generale.</a:t>
            </a:r>
          </a:p>
        </p:txBody>
      </p:sp>
      <p:sp>
        <p:nvSpPr>
          <p:cNvPr id="154" name="Ovale 153"/>
          <p:cNvSpPr/>
          <p:nvPr/>
        </p:nvSpPr>
        <p:spPr>
          <a:xfrm>
            <a:off x="164410" y="162710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</a:p>
        </p:txBody>
      </p:sp>
      <p:sp>
        <p:nvSpPr>
          <p:cNvPr id="164" name="Documento 163"/>
          <p:cNvSpPr/>
          <p:nvPr/>
        </p:nvSpPr>
        <p:spPr>
          <a:xfrm>
            <a:off x="3663365" y="1859646"/>
            <a:ext cx="584305" cy="391996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 smtClean="0"/>
              <a:t>VERBALE</a:t>
            </a:r>
          </a:p>
          <a:p>
            <a:pPr algn="ctr"/>
            <a:r>
              <a:rPr lang="it-IT" sz="800" dirty="0" smtClean="0"/>
              <a:t>APPROVATO</a:t>
            </a:r>
          </a:p>
        </p:txBody>
      </p:sp>
      <p:cxnSp>
        <p:nvCxnSpPr>
          <p:cNvPr id="165" name="Connettore 4 164"/>
          <p:cNvCxnSpPr>
            <a:stCxn id="164" idx="1"/>
            <a:endCxn id="100" idx="0"/>
          </p:cNvCxnSpPr>
          <p:nvPr/>
        </p:nvCxnSpPr>
        <p:spPr>
          <a:xfrm rot="10800000" flipV="1">
            <a:off x="3255165" y="2055643"/>
            <a:ext cx="408200" cy="440893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1 165"/>
          <p:cNvCxnSpPr>
            <a:stCxn id="164" idx="2"/>
            <a:endCxn id="116" idx="0"/>
          </p:cNvCxnSpPr>
          <p:nvPr/>
        </p:nvCxnSpPr>
        <p:spPr>
          <a:xfrm flipH="1">
            <a:off x="3955241" y="2225727"/>
            <a:ext cx="277" cy="16286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Ovale 168"/>
          <p:cNvSpPr/>
          <p:nvPr/>
        </p:nvSpPr>
        <p:spPr>
          <a:xfrm>
            <a:off x="4520498" y="227109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cxnSp>
        <p:nvCxnSpPr>
          <p:cNvPr id="174" name="Connettore 1 173"/>
          <p:cNvCxnSpPr>
            <a:stCxn id="127" idx="2"/>
            <a:endCxn id="92" idx="0"/>
          </p:cNvCxnSpPr>
          <p:nvPr/>
        </p:nvCxnSpPr>
        <p:spPr>
          <a:xfrm>
            <a:off x="8305268" y="1407893"/>
            <a:ext cx="3515" cy="46024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1 176"/>
          <p:cNvCxnSpPr/>
          <p:nvPr/>
        </p:nvCxnSpPr>
        <p:spPr>
          <a:xfrm>
            <a:off x="120014" y="28621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85" name="Gruppo 184"/>
          <p:cNvGrpSpPr/>
          <p:nvPr/>
        </p:nvGrpSpPr>
        <p:grpSpPr>
          <a:xfrm>
            <a:off x="185911" y="3543039"/>
            <a:ext cx="7764039" cy="205254"/>
            <a:chOff x="172780" y="5936989"/>
            <a:chExt cx="7764039" cy="205254"/>
          </a:xfrm>
        </p:grpSpPr>
        <p:sp>
          <p:nvSpPr>
            <p:cNvPr id="189" name="CasellaDiTesto 188"/>
            <p:cNvSpPr txBox="1"/>
            <p:nvPr/>
          </p:nvSpPr>
          <p:spPr>
            <a:xfrm>
              <a:off x="3703152" y="5942188"/>
              <a:ext cx="146436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smtClean="0"/>
                <a:t>Archivio/</a:t>
              </a:r>
              <a:r>
                <a:rPr lang="it-IT" sz="700" dirty="0"/>
                <a:t>I</a:t>
              </a:r>
              <a:r>
                <a:rPr lang="it-IT" sz="700" dirty="0" smtClean="0"/>
                <a:t>ntranet</a:t>
              </a:r>
              <a:endParaRPr lang="it-IT" sz="700" dirty="0"/>
            </a:p>
          </p:txBody>
        </p:sp>
        <p:grpSp>
          <p:nvGrpSpPr>
            <p:cNvPr id="190" name="Gruppo 189"/>
            <p:cNvGrpSpPr/>
            <p:nvPr/>
          </p:nvGrpSpPr>
          <p:grpSpPr>
            <a:xfrm>
              <a:off x="172780" y="5936989"/>
              <a:ext cx="7764039" cy="204855"/>
              <a:chOff x="44851" y="6464188"/>
              <a:chExt cx="7764039" cy="204855"/>
            </a:xfrm>
          </p:grpSpPr>
          <p:grpSp>
            <p:nvGrpSpPr>
              <p:cNvPr id="196" name="Gruppo 195"/>
              <p:cNvGrpSpPr/>
              <p:nvPr/>
            </p:nvGrpSpPr>
            <p:grpSpPr>
              <a:xfrm>
                <a:off x="44851" y="6464188"/>
                <a:ext cx="7764039" cy="204855"/>
                <a:chOff x="44851" y="6464188"/>
                <a:chExt cx="7764039" cy="204855"/>
              </a:xfrm>
            </p:grpSpPr>
            <p:sp>
              <p:nvSpPr>
                <p:cNvPr id="204" name="CasellaDiTesto 203"/>
                <p:cNvSpPr txBox="1"/>
                <p:nvPr/>
              </p:nvSpPr>
              <p:spPr>
                <a:xfrm>
                  <a:off x="2646235" y="6467363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Specificazioni</a:t>
                  </a:r>
                  <a:endParaRPr lang="it-IT" sz="700" dirty="0"/>
                </a:p>
              </p:txBody>
            </p:sp>
            <p:grpSp>
              <p:nvGrpSpPr>
                <p:cNvPr id="210" name="Gruppo 209"/>
                <p:cNvGrpSpPr/>
                <p:nvPr/>
              </p:nvGrpSpPr>
              <p:grpSpPr>
                <a:xfrm>
                  <a:off x="44851" y="6464188"/>
                  <a:ext cx="7764039" cy="204855"/>
                  <a:chOff x="-37699" y="6437114"/>
                  <a:chExt cx="7764039" cy="204855"/>
                </a:xfrm>
              </p:grpSpPr>
              <p:pic>
                <p:nvPicPr>
                  <p:cNvPr id="212" name="Immagine 211" descr="skd188257sdc.png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426400" y="6452128"/>
                    <a:ext cx="208652" cy="188216"/>
                  </a:xfrm>
                  <a:prstGeom prst="rect">
                    <a:avLst/>
                  </a:prstGeom>
                </p:spPr>
              </p:pic>
              <p:sp>
                <p:nvSpPr>
                  <p:cNvPr id="214" name="CasellaDiTesto 213"/>
                  <p:cNvSpPr txBox="1"/>
                  <p:nvPr/>
                </p:nvSpPr>
                <p:spPr>
                  <a:xfrm>
                    <a:off x="5792219" y="6441880"/>
                    <a:ext cx="79097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Trasmissione</a:t>
                    </a:r>
                    <a:endParaRPr lang="it-IT" sz="700" dirty="0"/>
                  </a:p>
                </p:txBody>
              </p:sp>
              <p:sp>
                <p:nvSpPr>
                  <p:cNvPr id="218" name="CasellaDiTesto 217"/>
                  <p:cNvSpPr txBox="1"/>
                  <p:nvPr/>
                </p:nvSpPr>
                <p:spPr>
                  <a:xfrm>
                    <a:off x="1632981" y="6441880"/>
                    <a:ext cx="79097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Documenti</a:t>
                    </a:r>
                    <a:endParaRPr lang="it-IT" sz="700" dirty="0"/>
                  </a:p>
                </p:txBody>
              </p:sp>
              <p:sp>
                <p:nvSpPr>
                  <p:cNvPr id="222" name="CasellaDiTesto 221"/>
                  <p:cNvSpPr txBox="1"/>
                  <p:nvPr/>
                </p:nvSpPr>
                <p:spPr>
                  <a:xfrm>
                    <a:off x="-37699" y="6437114"/>
                    <a:ext cx="65043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b="1" dirty="0" smtClean="0"/>
                      <a:t>LEGENDA:</a:t>
                    </a:r>
                  </a:p>
                </p:txBody>
              </p:sp>
              <p:sp>
                <p:nvSpPr>
                  <p:cNvPr id="224" name="Processo 223"/>
                  <p:cNvSpPr/>
                  <p:nvPr/>
                </p:nvSpPr>
                <p:spPr>
                  <a:xfrm>
                    <a:off x="638352" y="6448229"/>
                    <a:ext cx="215154" cy="172823"/>
                  </a:xfrm>
                  <a:prstGeom prst="flowChartProcess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endParaRPr lang="it-IT" sz="800" dirty="0" smtClean="0"/>
                  </a:p>
                </p:txBody>
              </p:sp>
              <p:sp>
                <p:nvSpPr>
                  <p:cNvPr id="225" name="CasellaDiTesto 224"/>
                  <p:cNvSpPr txBox="1"/>
                  <p:nvPr/>
                </p:nvSpPr>
                <p:spPr>
                  <a:xfrm>
                    <a:off x="819179" y="6439564"/>
                    <a:ext cx="60996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Azioni</a:t>
                    </a:r>
                    <a:endParaRPr lang="it-IT" sz="700" dirty="0"/>
                  </a:p>
                </p:txBody>
              </p:sp>
              <p:sp>
                <p:nvSpPr>
                  <p:cNvPr id="226" name="Documento multiplo 225"/>
                  <p:cNvSpPr/>
                  <p:nvPr/>
                </p:nvSpPr>
                <p:spPr>
                  <a:xfrm>
                    <a:off x="1378344" y="6455096"/>
                    <a:ext cx="283382" cy="182073"/>
                  </a:xfrm>
                  <a:prstGeom prst="flowChartMultidocumen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sz="800" dirty="0"/>
                  </a:p>
                </p:txBody>
              </p:sp>
              <p:sp>
                <p:nvSpPr>
                  <p:cNvPr id="227" name="CasellaDiTesto 226"/>
                  <p:cNvSpPr txBox="1"/>
                  <p:nvPr/>
                </p:nvSpPr>
                <p:spPr>
                  <a:xfrm>
                    <a:off x="4592832" y="6441914"/>
                    <a:ext cx="1113022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Procedura informatica</a:t>
                    </a:r>
                    <a:endParaRPr lang="it-IT" sz="700" dirty="0"/>
                  </a:p>
                </p:txBody>
              </p:sp>
              <p:cxnSp>
                <p:nvCxnSpPr>
                  <p:cNvPr id="228" name="Connettore 1 227"/>
                  <p:cNvCxnSpPr/>
                  <p:nvPr/>
                </p:nvCxnSpPr>
                <p:spPr>
                  <a:xfrm>
                    <a:off x="6573249" y="6554874"/>
                    <a:ext cx="149025" cy="0"/>
                  </a:xfrm>
                  <a:prstGeom prst="line">
                    <a:avLst/>
                  </a:prstGeom>
                  <a:ln w="9525" cmpd="sng">
                    <a:prstDash val="sysDash"/>
                  </a:ln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Connettore 1 228"/>
                  <p:cNvCxnSpPr/>
                  <p:nvPr/>
                </p:nvCxnSpPr>
                <p:spPr>
                  <a:xfrm>
                    <a:off x="5684308" y="6554874"/>
                    <a:ext cx="155536" cy="0"/>
                  </a:xfrm>
                  <a:prstGeom prst="line">
                    <a:avLst/>
                  </a:prstGeom>
                  <a:ln w="9525" cmpd="sng"/>
                  <a:effectLst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0" name="CasellaDiTesto 229"/>
                  <p:cNvSpPr txBox="1"/>
                  <p:nvPr/>
                </p:nvSpPr>
                <p:spPr>
                  <a:xfrm>
                    <a:off x="6668046" y="6439922"/>
                    <a:ext cx="1058294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Elaborazione/Sequenza</a:t>
                    </a:r>
                    <a:endParaRPr lang="it-IT" sz="700" dirty="0"/>
                  </a:p>
                </p:txBody>
              </p:sp>
            </p:grpSp>
          </p:grpSp>
          <p:sp>
            <p:nvSpPr>
              <p:cNvPr id="203" name="Elaborazione predefinita 202"/>
              <p:cNvSpPr/>
              <p:nvPr/>
            </p:nvSpPr>
            <p:spPr>
              <a:xfrm>
                <a:off x="2447926" y="6479980"/>
                <a:ext cx="234950" cy="171906"/>
              </a:xfrm>
              <a:prstGeom prst="flowChartPredefined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93" name="Estrai 192"/>
            <p:cNvSpPr/>
            <p:nvPr/>
          </p:nvSpPr>
          <p:spPr>
            <a:xfrm>
              <a:off x="3550993" y="5940081"/>
              <a:ext cx="216589" cy="195530"/>
            </a:xfrm>
            <a:prstGeom prst="flowChartExtra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4495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6588</TotalTime>
  <Words>486</Words>
  <Application>Microsoft Office PowerPoint</Application>
  <PresentationFormat>Personalizzato</PresentationFormat>
  <Paragraphs>96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Emanuela Pesenti</cp:lastModifiedBy>
  <cp:revision>129</cp:revision>
  <dcterms:created xsi:type="dcterms:W3CDTF">2014-05-22T21:39:30Z</dcterms:created>
  <dcterms:modified xsi:type="dcterms:W3CDTF">2020-06-25T10:08:00Z</dcterms:modified>
</cp:coreProperties>
</file>