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9399588" cy="6838950"/>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9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565" autoAdjust="0"/>
    <p:restoredTop sz="94660"/>
  </p:normalViewPr>
  <p:slideViewPr>
    <p:cSldViewPr snapToGrid="0" snapToObjects="1">
      <p:cViewPr varScale="1">
        <p:scale>
          <a:sx n="115" d="100"/>
          <a:sy n="115" d="100"/>
        </p:scale>
        <p:origin x="2118" y="108"/>
      </p:cViewPr>
      <p:guideLst>
        <p:guide orient="horz" pos="2154"/>
        <p:guide pos="296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671961-A0C4-9D40-BC52-8E6F31E4B67D}" type="datetimeFigureOut">
              <a:rPr lang="it-IT" smtClean="0"/>
              <a:t>25/06/2020</a:t>
            </a:fld>
            <a:endParaRPr lang="it-IT"/>
          </a:p>
        </p:txBody>
      </p:sp>
      <p:sp>
        <p:nvSpPr>
          <p:cNvPr id="4" name="Segnaposto immagine diapositiva 3"/>
          <p:cNvSpPr>
            <a:spLocks noGrp="1" noRot="1" noChangeAspect="1"/>
          </p:cNvSpPr>
          <p:nvPr>
            <p:ph type="sldImg" idx="2"/>
          </p:nvPr>
        </p:nvSpPr>
        <p:spPr>
          <a:xfrm>
            <a:off x="1073150" y="685800"/>
            <a:ext cx="47117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1BA737-1A7F-E943-9472-AF629C13E4E9}" type="slidenum">
              <a:rPr lang="it-IT" smtClean="0"/>
              <a:t>‹N›</a:t>
            </a:fld>
            <a:endParaRPr lang="it-IT"/>
          </a:p>
        </p:txBody>
      </p:sp>
    </p:spTree>
    <p:extLst>
      <p:ext uri="{BB962C8B-B14F-4D97-AF65-F5344CB8AC3E}">
        <p14:creationId xmlns:p14="http://schemas.microsoft.com/office/powerpoint/2010/main" val="30800154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t>1</a:t>
            </a:fld>
            <a:endParaRPr lang="it-IT"/>
          </a:p>
        </p:txBody>
      </p:sp>
    </p:spTree>
    <p:extLst>
      <p:ext uri="{BB962C8B-B14F-4D97-AF65-F5344CB8AC3E}">
        <p14:creationId xmlns:p14="http://schemas.microsoft.com/office/powerpoint/2010/main" val="269739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t>2</a:t>
            </a:fld>
            <a:endParaRPr lang="it-IT"/>
          </a:p>
        </p:txBody>
      </p:sp>
    </p:spTree>
    <p:extLst>
      <p:ext uri="{BB962C8B-B14F-4D97-AF65-F5344CB8AC3E}">
        <p14:creationId xmlns:p14="http://schemas.microsoft.com/office/powerpoint/2010/main" val="116261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04969" y="2124507"/>
            <a:ext cx="7989650" cy="1465942"/>
          </a:xfrm>
        </p:spPr>
        <p:txBody>
          <a:bodyPr/>
          <a:lstStyle/>
          <a:p>
            <a:r>
              <a:rPr lang="it-IT" smtClean="0"/>
              <a:t>Fare clic per modificare stile</a:t>
            </a:r>
            <a:endParaRPr lang="it-IT"/>
          </a:p>
        </p:txBody>
      </p:sp>
      <p:sp>
        <p:nvSpPr>
          <p:cNvPr id="3" name="Sottotitolo 2"/>
          <p:cNvSpPr>
            <a:spLocks noGrp="1"/>
          </p:cNvSpPr>
          <p:nvPr>
            <p:ph type="subTitle" idx="1"/>
          </p:nvPr>
        </p:nvSpPr>
        <p:spPr>
          <a:xfrm>
            <a:off x="1409938" y="3875405"/>
            <a:ext cx="6579712" cy="174773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18639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94036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005631" y="273875"/>
            <a:ext cx="2173655" cy="5817856"/>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83034" y="273875"/>
            <a:ext cx="6365937" cy="5817856"/>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1385548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66433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42503" y="4394659"/>
            <a:ext cx="7989650" cy="1358291"/>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42503" y="2898639"/>
            <a:ext cx="7989650" cy="149602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406255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83034" y="1591006"/>
            <a:ext cx="4268980"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08674" y="1591006"/>
            <a:ext cx="4270612"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263D1EF-24C6-DA44-BC58-5A30AADA7E28}" type="datetimeFigureOut">
              <a:rPr lang="it-IT" smtClean="0"/>
              <a:t>25/06/2020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68429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69980" y="273875"/>
            <a:ext cx="8459629" cy="1139825"/>
          </a:xfr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69979" y="1530849"/>
            <a:ext cx="4153117"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69979" y="2168834"/>
            <a:ext cx="4153117"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774861" y="1530849"/>
            <a:ext cx="4154748"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774861" y="2168834"/>
            <a:ext cx="4154748"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263D1EF-24C6-DA44-BC58-5A30AADA7E28}" type="datetimeFigureOut">
              <a:rPr lang="it-IT" smtClean="0"/>
              <a:t>25/06/2020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40042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0263D1EF-24C6-DA44-BC58-5A30AADA7E28}" type="datetimeFigureOut">
              <a:rPr lang="it-IT" smtClean="0"/>
              <a:t>25/06/2020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259859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263D1EF-24C6-DA44-BC58-5A30AADA7E28}" type="datetimeFigureOut">
              <a:rPr lang="it-IT" smtClean="0"/>
              <a:t>25/06/2020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3506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69980" y="272292"/>
            <a:ext cx="3092400" cy="1158822"/>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674978" y="272292"/>
            <a:ext cx="5254631" cy="58368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9980" y="1431114"/>
            <a:ext cx="3092400" cy="46780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t>25/06/2020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01230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42385" y="4787265"/>
            <a:ext cx="5639753" cy="565164"/>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842385" y="611073"/>
            <a:ext cx="5639753" cy="410337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842385" y="5352429"/>
            <a:ext cx="5639753" cy="8026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t>25/06/2020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225454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69980" y="273875"/>
            <a:ext cx="8459629" cy="1139825"/>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69980" y="1595755"/>
            <a:ext cx="8459629" cy="4513391"/>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69980" y="6338694"/>
            <a:ext cx="2193237" cy="364111"/>
          </a:xfrm>
          <a:prstGeom prst="rect">
            <a:avLst/>
          </a:prstGeom>
        </p:spPr>
        <p:txBody>
          <a:bodyPr vert="horz" lIns="91440" tIns="45720" rIns="91440" bIns="45720" rtlCol="0" anchor="ctr"/>
          <a:lstStyle>
            <a:lvl1pPr algn="l">
              <a:defRPr sz="1200">
                <a:solidFill>
                  <a:schemeClr val="tx1">
                    <a:tint val="75000"/>
                  </a:schemeClr>
                </a:solidFill>
              </a:defRPr>
            </a:lvl1pPr>
          </a:lstStyle>
          <a:p>
            <a:fld id="{0263D1EF-24C6-DA44-BC58-5A30AADA7E28}" type="datetimeFigureOut">
              <a:rPr lang="it-IT" smtClean="0"/>
              <a:t>25/06/2020</a:t>
            </a:fld>
            <a:endParaRPr lang="it-IT"/>
          </a:p>
        </p:txBody>
      </p:sp>
      <p:sp>
        <p:nvSpPr>
          <p:cNvPr id="5" name="Segnaposto piè di pagina 4"/>
          <p:cNvSpPr>
            <a:spLocks noGrp="1"/>
          </p:cNvSpPr>
          <p:nvPr>
            <p:ph type="ftr" sz="quarter" idx="3"/>
          </p:nvPr>
        </p:nvSpPr>
        <p:spPr>
          <a:xfrm>
            <a:off x="3211526" y="6338694"/>
            <a:ext cx="2976536" cy="3641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736372" y="6338694"/>
            <a:ext cx="2193237" cy="364111"/>
          </a:xfrm>
          <a:prstGeom prst="rect">
            <a:avLst/>
          </a:prstGeom>
        </p:spPr>
        <p:txBody>
          <a:bodyPr vert="horz" lIns="91440" tIns="45720" rIns="91440" bIns="45720" rtlCol="0" anchor="ctr"/>
          <a:lstStyle>
            <a:lvl1pPr algn="r">
              <a:defRPr sz="1200">
                <a:solidFill>
                  <a:schemeClr val="tx1">
                    <a:tint val="75000"/>
                  </a:schemeClr>
                </a:solidFill>
              </a:defRPr>
            </a:lvl1pPr>
          </a:lstStyle>
          <a:p>
            <a:fld id="{D27574FF-6697-1B4B-96C8-1891BE8846B0}" type="slidenum">
              <a:rPr lang="it-IT" smtClean="0"/>
              <a:t>‹N›</a:t>
            </a:fld>
            <a:endParaRPr lang="it-IT"/>
          </a:p>
        </p:txBody>
      </p:sp>
    </p:spTree>
    <p:extLst>
      <p:ext uri="{BB962C8B-B14F-4D97-AF65-F5344CB8AC3E}">
        <p14:creationId xmlns:p14="http://schemas.microsoft.com/office/powerpoint/2010/main" val="2208754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CasellaDiTesto 176"/>
          <p:cNvSpPr txBox="1"/>
          <p:nvPr/>
        </p:nvSpPr>
        <p:spPr>
          <a:xfrm>
            <a:off x="3744170" y="2664037"/>
            <a:ext cx="1109521" cy="200055"/>
          </a:xfrm>
          <a:prstGeom prst="rect">
            <a:avLst/>
          </a:prstGeom>
          <a:noFill/>
        </p:spPr>
        <p:txBody>
          <a:bodyPr wrap="square" rtlCol="0">
            <a:spAutoFit/>
          </a:bodyPr>
          <a:lstStyle/>
          <a:p>
            <a:pPr algn="ctr"/>
            <a:r>
              <a:rPr lang="it-IT" sz="700" dirty="0" smtClean="0"/>
              <a:t>A marzo</a:t>
            </a:r>
          </a:p>
        </p:txBody>
      </p:sp>
      <p:sp>
        <p:nvSpPr>
          <p:cNvPr id="201" name="CasellaDiTesto 200"/>
          <p:cNvSpPr txBox="1"/>
          <p:nvPr/>
        </p:nvSpPr>
        <p:spPr>
          <a:xfrm>
            <a:off x="3124573" y="5220304"/>
            <a:ext cx="1109521" cy="200055"/>
          </a:xfrm>
          <a:prstGeom prst="rect">
            <a:avLst/>
          </a:prstGeom>
          <a:noFill/>
        </p:spPr>
        <p:txBody>
          <a:bodyPr wrap="square" rtlCol="0">
            <a:spAutoFit/>
          </a:bodyPr>
          <a:lstStyle/>
          <a:p>
            <a:pPr algn="ctr"/>
            <a:r>
              <a:rPr lang="it-IT" sz="700" dirty="0" smtClean="0"/>
              <a:t>Composta da</a:t>
            </a:r>
          </a:p>
        </p:txBody>
      </p:sp>
      <p:sp>
        <p:nvSpPr>
          <p:cNvPr id="4" name="CasellaDiTesto 3"/>
          <p:cNvSpPr txBox="1"/>
          <p:nvPr/>
        </p:nvSpPr>
        <p:spPr>
          <a:xfrm>
            <a:off x="396482" y="1013041"/>
            <a:ext cx="2688345" cy="784830"/>
          </a:xfrm>
          <a:prstGeom prst="rect">
            <a:avLst/>
          </a:prstGeom>
          <a:noFill/>
        </p:spPr>
        <p:txBody>
          <a:bodyPr wrap="square" rtlCol="0">
            <a:spAutoFit/>
          </a:bodyPr>
          <a:lstStyle/>
          <a:p>
            <a:pPr algn="just"/>
            <a:r>
              <a:rPr lang="it-IT" sz="900" dirty="0">
                <a:solidFill>
                  <a:srgbClr val="000000"/>
                </a:solidFill>
              </a:rPr>
              <a:t>Il Comitato Direttivo </a:t>
            </a:r>
            <a:r>
              <a:rPr lang="it-IT" sz="900" dirty="0" smtClean="0">
                <a:solidFill>
                  <a:srgbClr val="000000"/>
                </a:solidFill>
              </a:rPr>
              <a:t>Centrale, esaminate le proposte </a:t>
            </a:r>
            <a:r>
              <a:rPr lang="it-IT" sz="900" dirty="0">
                <a:solidFill>
                  <a:srgbClr val="000000"/>
                </a:solidFill>
              </a:rPr>
              <a:t>per ospitare l’Assemblea dei Delegati dell’anno </a:t>
            </a:r>
            <a:r>
              <a:rPr lang="it-IT" sz="900" dirty="0" smtClean="0">
                <a:solidFill>
                  <a:srgbClr val="000000"/>
                </a:solidFill>
              </a:rPr>
              <a:t>seguente pervenute dalla Sezioni del territorio, delibera le date e il luogo dell’Assemblea dei Delegati. </a:t>
            </a:r>
          </a:p>
        </p:txBody>
      </p:sp>
      <p:sp>
        <p:nvSpPr>
          <p:cNvPr id="5" name="Ovale 4"/>
          <p:cNvSpPr/>
          <p:nvPr/>
        </p:nvSpPr>
        <p:spPr>
          <a:xfrm>
            <a:off x="164398" y="97574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cxnSp>
        <p:nvCxnSpPr>
          <p:cNvPr id="6" name="Connettore 1 5"/>
          <p:cNvCxnSpPr/>
          <p:nvPr/>
        </p:nvCxnSpPr>
        <p:spPr>
          <a:xfrm flipH="1">
            <a:off x="119600" y="467332"/>
            <a:ext cx="4" cy="637161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0" cy="63652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30. PROCESSO “ASSEMBLEA DEI DELEGATI”</a:t>
            </a:r>
            <a:endParaRPr lang="it-IT" sz="1400" b="1" dirty="0">
              <a:solidFill>
                <a:srgbClr val="000000"/>
              </a:solidFill>
            </a:endParaRPr>
          </a:p>
        </p:txBody>
      </p:sp>
      <p:cxnSp>
        <p:nvCxnSpPr>
          <p:cNvPr id="10" name="Connettore 1 9"/>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cxnSp>
        <p:nvCxnSpPr>
          <p:cNvPr id="13" name="Connettore 1 12"/>
          <p:cNvCxnSpPr/>
          <p:nvPr/>
        </p:nvCxnSpPr>
        <p:spPr>
          <a:xfrm flipH="1">
            <a:off x="4456775" y="470483"/>
            <a:ext cx="1" cy="63684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5" name="Titolo 1"/>
          <p:cNvSpPr txBox="1">
            <a:spLocks/>
          </p:cNvSpPr>
          <p:nvPr/>
        </p:nvSpPr>
        <p:spPr>
          <a:xfrm>
            <a:off x="8282294" y="476974"/>
            <a:ext cx="1032233"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Scrutinatori</a:t>
            </a:r>
            <a:endParaRPr lang="it-IT" sz="1200" b="1" dirty="0">
              <a:solidFill>
                <a:srgbClr val="000000"/>
              </a:solidFill>
            </a:endParaRPr>
          </a:p>
        </p:txBody>
      </p:sp>
      <p:sp>
        <p:nvSpPr>
          <p:cNvPr id="16" name="CasellaDiTesto 15"/>
          <p:cNvSpPr txBox="1"/>
          <p:nvPr/>
        </p:nvSpPr>
        <p:spPr>
          <a:xfrm>
            <a:off x="396484" y="1785559"/>
            <a:ext cx="2693846" cy="784830"/>
          </a:xfrm>
          <a:prstGeom prst="rect">
            <a:avLst/>
          </a:prstGeom>
          <a:noFill/>
        </p:spPr>
        <p:txBody>
          <a:bodyPr wrap="square" rtlCol="0">
            <a:spAutoFit/>
          </a:bodyPr>
          <a:lstStyle/>
          <a:p>
            <a:pPr algn="just"/>
            <a:r>
              <a:rPr lang="it-IT" sz="900" dirty="0" smtClean="0">
                <a:solidFill>
                  <a:srgbClr val="000000"/>
                </a:solidFill>
              </a:rPr>
              <a:t>La Segreteria Generale, entro il mese di gennaio, informa i GR e le Sezioni  che, entro il 28 febbraio possono pervenire alla Sede centrale eventuali proposte di argomenti da prevedere all’ordine del giorno dell’Assemblea dei Delegati.</a:t>
            </a:r>
          </a:p>
        </p:txBody>
      </p:sp>
      <p:sp>
        <p:nvSpPr>
          <p:cNvPr id="17" name="Ovale 16"/>
          <p:cNvSpPr/>
          <p:nvPr/>
        </p:nvSpPr>
        <p:spPr>
          <a:xfrm>
            <a:off x="164398" y="1754617"/>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2</a:t>
            </a:r>
            <a:endParaRPr lang="it-IT" sz="800" b="1" dirty="0" smtClean="0"/>
          </a:p>
        </p:txBody>
      </p:sp>
      <p:sp>
        <p:nvSpPr>
          <p:cNvPr id="21" name="CasellaDiTesto 20"/>
          <p:cNvSpPr txBox="1"/>
          <p:nvPr/>
        </p:nvSpPr>
        <p:spPr>
          <a:xfrm>
            <a:off x="396483" y="2553164"/>
            <a:ext cx="2688345" cy="507831"/>
          </a:xfrm>
          <a:prstGeom prst="rect">
            <a:avLst/>
          </a:prstGeom>
          <a:noFill/>
        </p:spPr>
        <p:txBody>
          <a:bodyPr wrap="square" rtlCol="0">
            <a:spAutoFit/>
          </a:bodyPr>
          <a:lstStyle/>
          <a:p>
            <a:pPr algn="just"/>
            <a:r>
              <a:rPr lang="it-IT" sz="900" dirty="0" smtClean="0">
                <a:solidFill>
                  <a:srgbClr val="000000"/>
                </a:solidFill>
              </a:rPr>
              <a:t>La Segreteria di Presidenza predispone una bozza dell’ordine del giorno e entro marzo, il Comitato Direttivo Centrale lo approva. </a:t>
            </a:r>
          </a:p>
        </p:txBody>
      </p:sp>
      <p:sp>
        <p:nvSpPr>
          <p:cNvPr id="22" name="Ovale 21"/>
          <p:cNvSpPr/>
          <p:nvPr/>
        </p:nvSpPr>
        <p:spPr>
          <a:xfrm>
            <a:off x="164398" y="2522222"/>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p>
        </p:txBody>
      </p:sp>
      <p:sp>
        <p:nvSpPr>
          <p:cNvPr id="24" name="CasellaDiTesto 23"/>
          <p:cNvSpPr txBox="1"/>
          <p:nvPr/>
        </p:nvSpPr>
        <p:spPr>
          <a:xfrm>
            <a:off x="396483" y="3333064"/>
            <a:ext cx="2688345" cy="1477328"/>
          </a:xfrm>
          <a:prstGeom prst="rect">
            <a:avLst/>
          </a:prstGeom>
          <a:noFill/>
        </p:spPr>
        <p:txBody>
          <a:bodyPr wrap="square" rtlCol="0">
            <a:spAutoFit/>
          </a:bodyPr>
          <a:lstStyle/>
          <a:p>
            <a:pPr algn="just"/>
            <a:r>
              <a:rPr lang="it-IT" sz="900" dirty="0" smtClean="0">
                <a:solidFill>
                  <a:srgbClr val="000000"/>
                </a:solidFill>
              </a:rPr>
              <a:t>Entro la prima decade di aprile, ogni Sezione </a:t>
            </a:r>
            <a:r>
              <a:rPr lang="it-IT" sz="900" dirty="0" smtClean="0">
                <a:solidFill>
                  <a:srgbClr val="000000"/>
                </a:solidFill>
              </a:rPr>
              <a:t>inserisce i </a:t>
            </a:r>
            <a:r>
              <a:rPr lang="it-IT" sz="900" dirty="0" smtClean="0">
                <a:solidFill>
                  <a:srgbClr val="000000"/>
                </a:solidFill>
              </a:rPr>
              <a:t>nomi dei propri Delegati </a:t>
            </a:r>
            <a:r>
              <a:rPr lang="it-IT" sz="900" dirty="0" smtClean="0">
                <a:solidFill>
                  <a:srgbClr val="000000"/>
                </a:solidFill>
              </a:rPr>
              <a:t>sulla PT</a:t>
            </a:r>
            <a:r>
              <a:rPr lang="it-IT" sz="900" dirty="0" smtClean="0">
                <a:solidFill>
                  <a:srgbClr val="000000"/>
                </a:solidFill>
              </a:rPr>
              <a:t>. </a:t>
            </a:r>
            <a:r>
              <a:rPr lang="it-IT" sz="900" dirty="0">
                <a:solidFill>
                  <a:srgbClr val="000000"/>
                </a:solidFill>
              </a:rPr>
              <a:t>E</a:t>
            </a:r>
            <a:r>
              <a:rPr lang="it-IT" sz="900" dirty="0" smtClean="0">
                <a:solidFill>
                  <a:srgbClr val="000000"/>
                </a:solidFill>
              </a:rPr>
              <a:t>ntro i quindici giorni antecedenti l’Assemblea, la Segreteria dispone, tramite terzi (si veda processo n. 29) la spedizione dell’ordine del giorno, la documentazione necessaria e il Rapporto Attività alle Sezioni, in numero pari al numero dei delegati a cui ciascuna Sezione ha diritto. Nel caso di Assemblea Straordinaria, la documentazione deve essere spedita trenta giorni prima dell’Assemblea.</a:t>
            </a:r>
          </a:p>
        </p:txBody>
      </p:sp>
      <p:sp>
        <p:nvSpPr>
          <p:cNvPr id="25" name="Ovale 24"/>
          <p:cNvSpPr/>
          <p:nvPr/>
        </p:nvSpPr>
        <p:spPr>
          <a:xfrm>
            <a:off x="164398" y="3302122"/>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4</a:t>
            </a:r>
            <a:endParaRPr lang="it-IT" sz="800" b="1" dirty="0" smtClean="0"/>
          </a:p>
        </p:txBody>
      </p:sp>
      <p:sp>
        <p:nvSpPr>
          <p:cNvPr id="28" name="CasellaDiTesto 27"/>
          <p:cNvSpPr txBox="1"/>
          <p:nvPr/>
        </p:nvSpPr>
        <p:spPr>
          <a:xfrm>
            <a:off x="396483" y="4946359"/>
            <a:ext cx="2688345" cy="784830"/>
          </a:xfrm>
          <a:prstGeom prst="rect">
            <a:avLst/>
          </a:prstGeom>
          <a:noFill/>
        </p:spPr>
        <p:txBody>
          <a:bodyPr wrap="square" rtlCol="0">
            <a:spAutoFit/>
          </a:bodyPr>
          <a:lstStyle/>
          <a:p>
            <a:pPr algn="just"/>
            <a:r>
              <a:rPr lang="it-IT" sz="900" dirty="0" smtClean="0"/>
              <a:t>Entro il mese di aprile, il Comitato Direttivo Centrale nomina la Commissione per la verifica dei poteri, composta da un membro incaricato dalla Sezione ospitante, un componente del Collegio Nazionale dei Revisori dei Conti e uno del C.C.</a:t>
            </a:r>
          </a:p>
        </p:txBody>
      </p:sp>
      <p:sp>
        <p:nvSpPr>
          <p:cNvPr id="29" name="Ovale 28"/>
          <p:cNvSpPr/>
          <p:nvPr/>
        </p:nvSpPr>
        <p:spPr>
          <a:xfrm>
            <a:off x="170748" y="4915417"/>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5</a:t>
            </a:r>
            <a:endParaRPr lang="it-IT" sz="800" b="1" dirty="0" smtClean="0"/>
          </a:p>
        </p:txBody>
      </p:sp>
      <p:sp>
        <p:nvSpPr>
          <p:cNvPr id="30" name="CasellaDiTesto 29"/>
          <p:cNvSpPr txBox="1"/>
          <p:nvPr/>
        </p:nvSpPr>
        <p:spPr>
          <a:xfrm>
            <a:off x="396483" y="5735596"/>
            <a:ext cx="2688345" cy="1061829"/>
          </a:xfrm>
          <a:prstGeom prst="rect">
            <a:avLst/>
          </a:prstGeom>
          <a:noFill/>
        </p:spPr>
        <p:txBody>
          <a:bodyPr wrap="square" rtlCol="0">
            <a:spAutoFit/>
          </a:bodyPr>
          <a:lstStyle/>
          <a:p>
            <a:pPr algn="just"/>
            <a:r>
              <a:rPr lang="it-IT" sz="900" dirty="0" smtClean="0">
                <a:solidFill>
                  <a:srgbClr val="000000"/>
                </a:solidFill>
              </a:rPr>
              <a:t>Entrambi i giorni dell’Assemblea si aprono con la verifica dei poteri. Il primo giorno, la Commissione con l’aiuto del personale della sede </a:t>
            </a:r>
            <a:r>
              <a:rPr lang="it-IT" sz="900" dirty="0" smtClean="0">
                <a:solidFill>
                  <a:srgbClr val="000000"/>
                </a:solidFill>
              </a:rPr>
              <a:t>verifica sulla PT le presenze/deleghe </a:t>
            </a:r>
            <a:r>
              <a:rPr lang="it-IT" sz="900" dirty="0" smtClean="0">
                <a:solidFill>
                  <a:srgbClr val="000000"/>
                </a:solidFill>
              </a:rPr>
              <a:t>dei delegati, consegnando ai delegati i cartelli numerici corrispondenti al numero di voti cui hanno diritto </a:t>
            </a:r>
            <a:r>
              <a:rPr lang="it-IT" sz="900" dirty="0">
                <a:solidFill>
                  <a:srgbClr val="000000"/>
                </a:solidFill>
              </a:rPr>
              <a:t>per le votazioni palesi effettuate in </a:t>
            </a:r>
            <a:r>
              <a:rPr lang="it-IT" sz="900" dirty="0" smtClean="0">
                <a:solidFill>
                  <a:srgbClr val="000000"/>
                </a:solidFill>
              </a:rPr>
              <a:t>sala. </a:t>
            </a:r>
          </a:p>
        </p:txBody>
      </p:sp>
      <p:sp>
        <p:nvSpPr>
          <p:cNvPr id="31" name="Ovale 30"/>
          <p:cNvSpPr/>
          <p:nvPr/>
        </p:nvSpPr>
        <p:spPr>
          <a:xfrm>
            <a:off x="170748" y="570465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6</a:t>
            </a:r>
            <a:endParaRPr lang="it-IT" sz="800" b="1" dirty="0" smtClean="0"/>
          </a:p>
        </p:txBody>
      </p:sp>
      <p:sp>
        <p:nvSpPr>
          <p:cNvPr id="32" name="Titolo 1"/>
          <p:cNvSpPr txBox="1">
            <a:spLocks/>
          </p:cNvSpPr>
          <p:nvPr/>
        </p:nvSpPr>
        <p:spPr>
          <a:xfrm>
            <a:off x="3053303" y="476974"/>
            <a:ext cx="1399621"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Comitato Direttivo Centrale</a:t>
            </a:r>
            <a:endParaRPr lang="it-IT" sz="1200" b="1" dirty="0">
              <a:solidFill>
                <a:srgbClr val="000000"/>
              </a:solidFill>
            </a:endParaRPr>
          </a:p>
        </p:txBody>
      </p:sp>
      <p:cxnSp>
        <p:nvCxnSpPr>
          <p:cNvPr id="35" name="Connettore 1 34"/>
          <p:cNvCxnSpPr/>
          <p:nvPr/>
        </p:nvCxnSpPr>
        <p:spPr>
          <a:xfrm flipH="1">
            <a:off x="9308167" y="470483"/>
            <a:ext cx="6360" cy="6381308"/>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0" name="Connettore 1 109"/>
          <p:cNvCxnSpPr/>
          <p:nvPr/>
        </p:nvCxnSpPr>
        <p:spPr>
          <a:xfrm>
            <a:off x="5862940" y="47048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1" name="Connettore 1 110"/>
          <p:cNvCxnSpPr/>
          <p:nvPr/>
        </p:nvCxnSpPr>
        <p:spPr>
          <a:xfrm>
            <a:off x="7259944" y="46413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3" name="Titolo 1"/>
          <p:cNvSpPr txBox="1">
            <a:spLocks/>
          </p:cNvSpPr>
          <p:nvPr/>
        </p:nvSpPr>
        <p:spPr>
          <a:xfrm>
            <a:off x="4456776" y="470483"/>
            <a:ext cx="140616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Segreteria Generale</a:t>
            </a:r>
            <a:endParaRPr lang="it-IT" sz="1200" b="1" dirty="0">
              <a:solidFill>
                <a:srgbClr val="000000"/>
              </a:solidFill>
            </a:endParaRPr>
          </a:p>
        </p:txBody>
      </p:sp>
      <p:sp>
        <p:nvSpPr>
          <p:cNvPr id="114" name="Titolo 1"/>
          <p:cNvSpPr txBox="1">
            <a:spLocks/>
          </p:cNvSpPr>
          <p:nvPr/>
        </p:nvSpPr>
        <p:spPr>
          <a:xfrm>
            <a:off x="5862940" y="476974"/>
            <a:ext cx="139700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Commissione per la verifica dei poteri</a:t>
            </a:r>
            <a:endParaRPr lang="it-IT" sz="1200" b="1" dirty="0">
              <a:solidFill>
                <a:srgbClr val="000000"/>
              </a:solidFill>
            </a:endParaRPr>
          </a:p>
        </p:txBody>
      </p: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sp>
        <p:nvSpPr>
          <p:cNvPr id="171" name="Documento multiplo 170"/>
          <p:cNvSpPr/>
          <p:nvPr/>
        </p:nvSpPr>
        <p:spPr>
          <a:xfrm>
            <a:off x="5016252" y="1968861"/>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lstStyle/>
          <a:p>
            <a:pPr algn="ctr"/>
            <a:r>
              <a:rPr lang="it-IT" sz="800" dirty="0" smtClean="0"/>
              <a:t>PROPOSTE</a:t>
            </a:r>
          </a:p>
          <a:p>
            <a:pPr algn="ctr"/>
            <a:r>
              <a:rPr lang="it-IT" sz="700" dirty="0" smtClean="0"/>
              <a:t>ORDINE DEL GIORNO</a:t>
            </a:r>
            <a:endParaRPr lang="it-IT" sz="700" dirty="0"/>
          </a:p>
        </p:txBody>
      </p:sp>
      <p:sp>
        <p:nvSpPr>
          <p:cNvPr id="175" name="Ovale 174"/>
          <p:cNvSpPr/>
          <p:nvPr/>
        </p:nvSpPr>
        <p:spPr>
          <a:xfrm>
            <a:off x="5439361" y="3580967"/>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4</a:t>
            </a:r>
            <a:endParaRPr lang="it-IT" sz="800" b="1" dirty="0" smtClean="0"/>
          </a:p>
        </p:txBody>
      </p:sp>
      <p:cxnSp>
        <p:nvCxnSpPr>
          <p:cNvPr id="176" name="Connettore 2 175"/>
          <p:cNvCxnSpPr>
            <a:stCxn id="183" idx="1"/>
            <a:endCxn id="127" idx="3"/>
          </p:cNvCxnSpPr>
          <p:nvPr/>
        </p:nvCxnSpPr>
        <p:spPr>
          <a:xfrm flipH="1">
            <a:off x="4029547" y="2823573"/>
            <a:ext cx="516232" cy="4235"/>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pic>
        <p:nvPicPr>
          <p:cNvPr id="179" name="Immagine 178"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4149" y="2721611"/>
            <a:ext cx="251543" cy="202352"/>
          </a:xfrm>
          <a:prstGeom prst="rect">
            <a:avLst/>
          </a:prstGeom>
        </p:spPr>
      </p:pic>
      <p:sp>
        <p:nvSpPr>
          <p:cNvPr id="183" name="Documento 182"/>
          <p:cNvSpPr/>
          <p:nvPr/>
        </p:nvSpPr>
        <p:spPr>
          <a:xfrm>
            <a:off x="4545779" y="2617834"/>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BOZZA </a:t>
            </a:r>
          </a:p>
          <a:p>
            <a:pPr algn="ctr"/>
            <a:r>
              <a:rPr lang="it-IT" sz="700" dirty="0" smtClean="0"/>
              <a:t>ORDINE DEL GIORNO</a:t>
            </a:r>
          </a:p>
        </p:txBody>
      </p:sp>
      <p:cxnSp>
        <p:nvCxnSpPr>
          <p:cNvPr id="187" name="Connettore 4 186"/>
          <p:cNvCxnSpPr>
            <a:stCxn id="127" idx="2"/>
            <a:endCxn id="133" idx="1"/>
          </p:cNvCxnSpPr>
          <p:nvPr/>
        </p:nvCxnSpPr>
        <p:spPr>
          <a:xfrm rot="16200000" flipH="1">
            <a:off x="3699928" y="2919324"/>
            <a:ext cx="811696" cy="1007005"/>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9" name="Connettore 1 88"/>
          <p:cNvCxnSpPr/>
          <p:nvPr/>
        </p:nvCxnSpPr>
        <p:spPr>
          <a:xfrm>
            <a:off x="8282294" y="47048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1" name="Titolo 1"/>
          <p:cNvSpPr txBox="1">
            <a:spLocks/>
          </p:cNvSpPr>
          <p:nvPr/>
        </p:nvSpPr>
        <p:spPr>
          <a:xfrm>
            <a:off x="7259944" y="473683"/>
            <a:ext cx="102235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Assemblea dei Delegati</a:t>
            </a:r>
            <a:endParaRPr lang="it-IT" sz="1200" b="1" dirty="0">
              <a:solidFill>
                <a:srgbClr val="000000"/>
              </a:solidFill>
            </a:endParaRPr>
          </a:p>
        </p:txBody>
      </p:sp>
      <p:sp>
        <p:nvSpPr>
          <p:cNvPr id="92" name="Processo 91"/>
          <p:cNvSpPr/>
          <p:nvPr/>
        </p:nvSpPr>
        <p:spPr>
          <a:xfrm>
            <a:off x="3422650" y="1013041"/>
            <a:ext cx="975197" cy="4347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DEFINIZIONE LUOGO E DATE DELL’ASSEMBLEA</a:t>
            </a:r>
            <a:endParaRPr lang="it-IT" sz="800" dirty="0"/>
          </a:p>
        </p:txBody>
      </p:sp>
      <p:sp>
        <p:nvSpPr>
          <p:cNvPr id="96" name="Ovale 95"/>
          <p:cNvSpPr/>
          <p:nvPr/>
        </p:nvSpPr>
        <p:spPr>
          <a:xfrm>
            <a:off x="3084828" y="106714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sp>
        <p:nvSpPr>
          <p:cNvPr id="98" name="Processo 97"/>
          <p:cNvSpPr/>
          <p:nvPr/>
        </p:nvSpPr>
        <p:spPr>
          <a:xfrm>
            <a:off x="4512777" y="1686502"/>
            <a:ext cx="803747" cy="2315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COMUNICAZIONE</a:t>
            </a:r>
            <a:endParaRPr lang="it-IT" sz="800" dirty="0"/>
          </a:p>
        </p:txBody>
      </p:sp>
      <p:sp>
        <p:nvSpPr>
          <p:cNvPr id="99" name="CasellaDiTesto 98"/>
          <p:cNvSpPr txBox="1"/>
          <p:nvPr/>
        </p:nvSpPr>
        <p:spPr>
          <a:xfrm>
            <a:off x="5010131" y="1545313"/>
            <a:ext cx="1109521" cy="307777"/>
          </a:xfrm>
          <a:prstGeom prst="rect">
            <a:avLst/>
          </a:prstGeom>
          <a:noFill/>
        </p:spPr>
        <p:txBody>
          <a:bodyPr wrap="square" rtlCol="0">
            <a:spAutoFit/>
          </a:bodyPr>
          <a:lstStyle/>
          <a:p>
            <a:pPr algn="ctr"/>
            <a:r>
              <a:rPr lang="it-IT" sz="700" b="1" dirty="0" smtClean="0"/>
              <a:t>A RAPPR.</a:t>
            </a:r>
          </a:p>
          <a:p>
            <a:pPr algn="ctr"/>
            <a:r>
              <a:rPr lang="it-IT" sz="700" b="1" dirty="0" smtClean="0"/>
              <a:t>TERRITORIO</a:t>
            </a:r>
          </a:p>
        </p:txBody>
      </p:sp>
      <p:cxnSp>
        <p:nvCxnSpPr>
          <p:cNvPr id="105" name="Connettore 1 104"/>
          <p:cNvCxnSpPr/>
          <p:nvPr/>
        </p:nvCxnSpPr>
        <p:spPr>
          <a:xfrm flipV="1">
            <a:off x="5815256" y="1605972"/>
            <a:ext cx="0" cy="329134"/>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06" name="Connettore 1 105"/>
          <p:cNvCxnSpPr>
            <a:endCxn id="98" idx="3"/>
          </p:cNvCxnSpPr>
          <p:nvPr/>
        </p:nvCxnSpPr>
        <p:spPr>
          <a:xfrm flipH="1">
            <a:off x="5316524" y="1802282"/>
            <a:ext cx="498732" cy="0"/>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107" name="CasellaDiTesto 106"/>
          <p:cNvSpPr txBox="1"/>
          <p:nvPr/>
        </p:nvSpPr>
        <p:spPr>
          <a:xfrm>
            <a:off x="4146531" y="1959095"/>
            <a:ext cx="1109521" cy="307777"/>
          </a:xfrm>
          <a:prstGeom prst="rect">
            <a:avLst/>
          </a:prstGeom>
          <a:noFill/>
        </p:spPr>
        <p:txBody>
          <a:bodyPr wrap="square" rtlCol="0">
            <a:spAutoFit/>
          </a:bodyPr>
          <a:lstStyle/>
          <a:p>
            <a:pPr algn="ctr"/>
            <a:r>
              <a:rPr lang="it-IT" sz="700" b="1" dirty="0" smtClean="0"/>
              <a:t>DA RAPPR.</a:t>
            </a:r>
          </a:p>
          <a:p>
            <a:pPr algn="ctr"/>
            <a:r>
              <a:rPr lang="it-IT" sz="700" b="1" dirty="0" smtClean="0"/>
              <a:t>TERRITORIO</a:t>
            </a:r>
          </a:p>
        </p:txBody>
      </p:sp>
      <p:cxnSp>
        <p:nvCxnSpPr>
          <p:cNvPr id="108" name="Connettore 1 107"/>
          <p:cNvCxnSpPr/>
          <p:nvPr/>
        </p:nvCxnSpPr>
        <p:spPr>
          <a:xfrm flipV="1">
            <a:off x="4951656" y="2019754"/>
            <a:ext cx="0" cy="329134"/>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12" name="Connettore 1 111"/>
          <p:cNvCxnSpPr/>
          <p:nvPr/>
        </p:nvCxnSpPr>
        <p:spPr>
          <a:xfrm flipH="1">
            <a:off x="4452924" y="2216064"/>
            <a:ext cx="498732"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19" name="Connettore 4 118"/>
          <p:cNvCxnSpPr>
            <a:stCxn id="171" idx="3"/>
            <a:endCxn id="179" idx="3"/>
          </p:cNvCxnSpPr>
          <p:nvPr/>
        </p:nvCxnSpPr>
        <p:spPr>
          <a:xfrm flipH="1">
            <a:off x="5655692" y="2206806"/>
            <a:ext cx="68847" cy="615981"/>
          </a:xfrm>
          <a:prstGeom prst="bentConnector3">
            <a:avLst>
              <a:gd name="adj1" fmla="val -101457"/>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5" name="Connettore 1 124"/>
          <p:cNvCxnSpPr>
            <a:stCxn id="179" idx="1"/>
            <a:endCxn id="183" idx="3"/>
          </p:cNvCxnSpPr>
          <p:nvPr/>
        </p:nvCxnSpPr>
        <p:spPr>
          <a:xfrm flipH="1">
            <a:off x="5198901" y="2822787"/>
            <a:ext cx="205248" cy="786"/>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27" name="Processo 126"/>
          <p:cNvSpPr/>
          <p:nvPr/>
        </p:nvSpPr>
        <p:spPr>
          <a:xfrm>
            <a:off x="3175000" y="2638637"/>
            <a:ext cx="854547" cy="378342"/>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DEFINIZIONE CONCLUSIVA</a:t>
            </a:r>
          </a:p>
          <a:p>
            <a:pPr algn="ctr"/>
            <a:r>
              <a:rPr lang="it-IT" sz="700" dirty="0" smtClean="0"/>
              <a:t>ORDINE DEL GIORNO </a:t>
            </a:r>
            <a:endParaRPr lang="it-IT" sz="700" dirty="0"/>
          </a:p>
        </p:txBody>
      </p:sp>
      <p:sp>
        <p:nvSpPr>
          <p:cNvPr id="130" name="Ovale 129"/>
          <p:cNvSpPr/>
          <p:nvPr/>
        </p:nvSpPr>
        <p:spPr>
          <a:xfrm>
            <a:off x="4545779" y="224343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2</a:t>
            </a:r>
            <a:endParaRPr lang="it-IT" sz="800" b="1" dirty="0" smtClean="0"/>
          </a:p>
        </p:txBody>
      </p:sp>
      <p:sp>
        <p:nvSpPr>
          <p:cNvPr id="132" name="Ovale 131"/>
          <p:cNvSpPr/>
          <p:nvPr/>
        </p:nvSpPr>
        <p:spPr>
          <a:xfrm>
            <a:off x="4127481" y="2860695"/>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p>
        </p:txBody>
      </p:sp>
      <p:sp>
        <p:nvSpPr>
          <p:cNvPr id="133" name="Documento 132"/>
          <p:cNvSpPr/>
          <p:nvPr/>
        </p:nvSpPr>
        <p:spPr>
          <a:xfrm>
            <a:off x="4609279" y="3622936"/>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t" anchorCtr="0"/>
          <a:lstStyle/>
          <a:p>
            <a:pPr algn="ctr"/>
            <a:r>
              <a:rPr lang="it-IT" sz="800" dirty="0" smtClean="0"/>
              <a:t>ORDINE DEL GIORNO</a:t>
            </a:r>
          </a:p>
        </p:txBody>
      </p:sp>
      <p:sp>
        <p:nvSpPr>
          <p:cNvPr id="135" name="Documento 134"/>
          <p:cNvSpPr/>
          <p:nvPr/>
        </p:nvSpPr>
        <p:spPr>
          <a:xfrm>
            <a:off x="4660080" y="3865989"/>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t" anchorCtr="0"/>
          <a:lstStyle/>
          <a:p>
            <a:pPr algn="ctr"/>
            <a:r>
              <a:rPr lang="it-IT" sz="800" dirty="0" smtClean="0"/>
              <a:t>RAPPORTO ATTIVITA’</a:t>
            </a:r>
          </a:p>
        </p:txBody>
      </p:sp>
      <p:sp>
        <p:nvSpPr>
          <p:cNvPr id="134" name="Documento multiplo 133"/>
          <p:cNvSpPr/>
          <p:nvPr/>
        </p:nvSpPr>
        <p:spPr>
          <a:xfrm>
            <a:off x="4698382" y="4102353"/>
            <a:ext cx="730221" cy="48132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DOCUMENTI NECESSARI</a:t>
            </a:r>
            <a:endParaRPr lang="it-IT" sz="800" dirty="0"/>
          </a:p>
        </p:txBody>
      </p:sp>
      <p:sp>
        <p:nvSpPr>
          <p:cNvPr id="150" name="CasellaDiTesto 149"/>
          <p:cNvSpPr txBox="1"/>
          <p:nvPr/>
        </p:nvSpPr>
        <p:spPr>
          <a:xfrm>
            <a:off x="5010160" y="3903486"/>
            <a:ext cx="1109521" cy="200055"/>
          </a:xfrm>
          <a:prstGeom prst="rect">
            <a:avLst/>
          </a:prstGeom>
          <a:noFill/>
        </p:spPr>
        <p:txBody>
          <a:bodyPr wrap="square" rtlCol="0">
            <a:spAutoFit/>
          </a:bodyPr>
          <a:lstStyle/>
          <a:p>
            <a:pPr algn="ctr"/>
            <a:r>
              <a:rPr lang="it-IT" sz="700" b="1" dirty="0" smtClean="0"/>
              <a:t>A SEZIONI</a:t>
            </a:r>
          </a:p>
        </p:txBody>
      </p:sp>
      <p:cxnSp>
        <p:nvCxnSpPr>
          <p:cNvPr id="153" name="Connettore 1 152"/>
          <p:cNvCxnSpPr/>
          <p:nvPr/>
        </p:nvCxnSpPr>
        <p:spPr>
          <a:xfrm flipV="1">
            <a:off x="5821705" y="3867961"/>
            <a:ext cx="0" cy="329134"/>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54" name="Connettore 1 153"/>
          <p:cNvCxnSpPr>
            <a:endCxn id="135" idx="3"/>
          </p:cNvCxnSpPr>
          <p:nvPr/>
        </p:nvCxnSpPr>
        <p:spPr>
          <a:xfrm flipH="1">
            <a:off x="5313202" y="4071728"/>
            <a:ext cx="502054" cy="0"/>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157" name="CasellaDiTesto 156"/>
          <p:cNvSpPr txBox="1"/>
          <p:nvPr/>
        </p:nvSpPr>
        <p:spPr>
          <a:xfrm>
            <a:off x="5029250" y="4015364"/>
            <a:ext cx="1109521" cy="200055"/>
          </a:xfrm>
          <a:prstGeom prst="rect">
            <a:avLst/>
          </a:prstGeom>
          <a:noFill/>
        </p:spPr>
        <p:txBody>
          <a:bodyPr wrap="square" rtlCol="0">
            <a:spAutoFit/>
          </a:bodyPr>
          <a:lstStyle/>
          <a:p>
            <a:pPr algn="ctr"/>
            <a:r>
              <a:rPr lang="it-IT" sz="700" dirty="0" smtClean="0"/>
              <a:t>Per delegati</a:t>
            </a:r>
          </a:p>
        </p:txBody>
      </p:sp>
      <p:sp>
        <p:nvSpPr>
          <p:cNvPr id="162" name="Processo 161"/>
          <p:cNvSpPr/>
          <p:nvPr/>
        </p:nvSpPr>
        <p:spPr>
          <a:xfrm>
            <a:off x="4494874" y="4643063"/>
            <a:ext cx="1333081" cy="2436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Nei 15 giorni prima – Se assemblea straordinaria 30 giorni prima</a:t>
            </a:r>
            <a:endParaRPr lang="it-IT" sz="700" dirty="0"/>
          </a:p>
        </p:txBody>
      </p:sp>
      <p:cxnSp>
        <p:nvCxnSpPr>
          <p:cNvPr id="166" name="Connettore 1 165"/>
          <p:cNvCxnSpPr/>
          <p:nvPr/>
        </p:nvCxnSpPr>
        <p:spPr>
          <a:xfrm>
            <a:off x="4520154" y="4644160"/>
            <a:ext cx="225" cy="242593"/>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70" name="Connettore 1 169"/>
          <p:cNvCxnSpPr/>
          <p:nvPr/>
        </p:nvCxnSpPr>
        <p:spPr>
          <a:xfrm>
            <a:off x="5801602" y="4644160"/>
            <a:ext cx="0" cy="242593"/>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85" name="Connettore 4 184"/>
          <p:cNvCxnSpPr>
            <a:stCxn id="162" idx="0"/>
          </p:cNvCxnSpPr>
          <p:nvPr/>
        </p:nvCxnSpPr>
        <p:spPr>
          <a:xfrm rot="5400000" flipH="1" flipV="1">
            <a:off x="5468220" y="4276878"/>
            <a:ext cx="59381" cy="672990"/>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9" name="Connettore 1 188"/>
          <p:cNvCxnSpPr/>
          <p:nvPr/>
        </p:nvCxnSpPr>
        <p:spPr>
          <a:xfrm>
            <a:off x="5821606" y="4197095"/>
            <a:ext cx="0" cy="386588"/>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0" name="Connettore 4 189"/>
          <p:cNvCxnSpPr>
            <a:stCxn id="191" idx="1"/>
            <a:endCxn id="127" idx="1"/>
          </p:cNvCxnSpPr>
          <p:nvPr/>
        </p:nvCxnSpPr>
        <p:spPr>
          <a:xfrm rot="10800000">
            <a:off x="3175000" y="2827809"/>
            <a:ext cx="301134" cy="2222431"/>
          </a:xfrm>
          <a:prstGeom prst="bentConnector3">
            <a:avLst>
              <a:gd name="adj1" fmla="val 123196"/>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91" name="Processo 190"/>
          <p:cNvSpPr/>
          <p:nvPr/>
        </p:nvSpPr>
        <p:spPr>
          <a:xfrm>
            <a:off x="3476134" y="4838700"/>
            <a:ext cx="934413" cy="423078"/>
          </a:xfrm>
          <a:prstGeom prst="flowChartProcess">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it-IT" sz="800" dirty="0" smtClean="0"/>
              <a:t>NOMINA COMMISSIONE</a:t>
            </a:r>
          </a:p>
          <a:p>
            <a:pPr algn="ctr"/>
            <a:r>
              <a:rPr lang="it-IT" sz="700" dirty="0" smtClean="0"/>
              <a:t>PER VERIFICA DEI POTERI </a:t>
            </a:r>
            <a:endParaRPr lang="it-IT" sz="700" dirty="0"/>
          </a:p>
        </p:txBody>
      </p:sp>
      <p:sp>
        <p:nvSpPr>
          <p:cNvPr id="192" name="CasellaDiTesto 191"/>
          <p:cNvSpPr txBox="1"/>
          <p:nvPr/>
        </p:nvSpPr>
        <p:spPr>
          <a:xfrm>
            <a:off x="2745395" y="4877086"/>
            <a:ext cx="1109521" cy="200055"/>
          </a:xfrm>
          <a:prstGeom prst="rect">
            <a:avLst/>
          </a:prstGeom>
          <a:noFill/>
        </p:spPr>
        <p:txBody>
          <a:bodyPr wrap="square" rtlCol="0">
            <a:spAutoFit/>
          </a:bodyPr>
          <a:lstStyle/>
          <a:p>
            <a:pPr algn="ctr"/>
            <a:r>
              <a:rPr lang="it-IT" sz="700" dirty="0" smtClean="0"/>
              <a:t>Ad aprile</a:t>
            </a:r>
          </a:p>
        </p:txBody>
      </p:sp>
      <p:sp>
        <p:nvSpPr>
          <p:cNvPr id="194" name="Processo 193"/>
          <p:cNvSpPr/>
          <p:nvPr/>
        </p:nvSpPr>
        <p:spPr>
          <a:xfrm>
            <a:off x="3090329" y="5415770"/>
            <a:ext cx="1333081" cy="324629"/>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1 membro incaricato da Sezione</a:t>
            </a:r>
          </a:p>
          <a:p>
            <a:pPr algn="ctr"/>
            <a:r>
              <a:rPr lang="it-IT" sz="700" dirty="0" smtClean="0"/>
              <a:t>1 membro Collegio dei Revisori</a:t>
            </a:r>
          </a:p>
          <a:p>
            <a:pPr algn="ctr"/>
            <a:r>
              <a:rPr lang="it-IT" sz="700" dirty="0" smtClean="0"/>
              <a:t>1 membro del Comitato Centrale</a:t>
            </a:r>
            <a:endParaRPr lang="it-IT" sz="700" dirty="0"/>
          </a:p>
        </p:txBody>
      </p:sp>
      <p:cxnSp>
        <p:nvCxnSpPr>
          <p:cNvPr id="195" name="Connettore 1 194"/>
          <p:cNvCxnSpPr/>
          <p:nvPr/>
        </p:nvCxnSpPr>
        <p:spPr>
          <a:xfrm>
            <a:off x="3115609" y="5416868"/>
            <a:ext cx="225" cy="323531"/>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96" name="Connettore 1 195"/>
          <p:cNvCxnSpPr/>
          <p:nvPr/>
        </p:nvCxnSpPr>
        <p:spPr>
          <a:xfrm>
            <a:off x="4397057" y="5416868"/>
            <a:ext cx="0" cy="323531"/>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98" name="Connettore 4 197"/>
          <p:cNvCxnSpPr>
            <a:stCxn id="191" idx="2"/>
            <a:endCxn id="194" idx="0"/>
          </p:cNvCxnSpPr>
          <p:nvPr/>
        </p:nvCxnSpPr>
        <p:spPr>
          <a:xfrm rot="5400000">
            <a:off x="3773110" y="5245539"/>
            <a:ext cx="153992" cy="186471"/>
          </a:xfrm>
          <a:prstGeom prst="bentConnector3">
            <a:avLst>
              <a:gd name="adj1" fmla="val 7474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02" name="Ovale 201"/>
          <p:cNvSpPr/>
          <p:nvPr/>
        </p:nvSpPr>
        <p:spPr>
          <a:xfrm>
            <a:off x="3124573" y="508349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5</a:t>
            </a:r>
            <a:endParaRPr lang="it-IT" sz="800" b="1" dirty="0" smtClean="0"/>
          </a:p>
        </p:txBody>
      </p:sp>
      <p:sp>
        <p:nvSpPr>
          <p:cNvPr id="203" name="Processo 202"/>
          <p:cNvSpPr/>
          <p:nvPr/>
        </p:nvSpPr>
        <p:spPr>
          <a:xfrm>
            <a:off x="5905501" y="5485791"/>
            <a:ext cx="762000" cy="287057"/>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VERIFICA DEI POTERI</a:t>
            </a:r>
            <a:endParaRPr lang="it-IT" sz="800" dirty="0"/>
          </a:p>
        </p:txBody>
      </p:sp>
      <p:cxnSp>
        <p:nvCxnSpPr>
          <p:cNvPr id="204" name="Connettore 4 203"/>
          <p:cNvCxnSpPr>
            <a:stCxn id="92" idx="3"/>
            <a:endCxn id="98" idx="0"/>
          </p:cNvCxnSpPr>
          <p:nvPr/>
        </p:nvCxnSpPr>
        <p:spPr>
          <a:xfrm>
            <a:off x="4397847" y="1230421"/>
            <a:ext cx="516804" cy="456081"/>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08" name="Connettore 4 207"/>
          <p:cNvCxnSpPr>
            <a:stCxn id="191" idx="3"/>
            <a:endCxn id="203" idx="0"/>
          </p:cNvCxnSpPr>
          <p:nvPr/>
        </p:nvCxnSpPr>
        <p:spPr>
          <a:xfrm>
            <a:off x="4410547" y="5050239"/>
            <a:ext cx="1875954" cy="435552"/>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12" name="Documento multiplo 211"/>
          <p:cNvSpPr/>
          <p:nvPr/>
        </p:nvSpPr>
        <p:spPr>
          <a:xfrm>
            <a:off x="7384433" y="5626810"/>
            <a:ext cx="673718" cy="449832"/>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VERIFICA  </a:t>
            </a:r>
            <a:r>
              <a:rPr lang="it-IT" sz="700" dirty="0" smtClean="0"/>
              <a:t>PRESENZA/DELEGA</a:t>
            </a:r>
            <a:endParaRPr lang="it-IT" sz="700" dirty="0"/>
          </a:p>
        </p:txBody>
      </p:sp>
      <p:sp>
        <p:nvSpPr>
          <p:cNvPr id="217" name="CasellaDiTesto 216"/>
          <p:cNvSpPr txBox="1"/>
          <p:nvPr/>
        </p:nvSpPr>
        <p:spPr>
          <a:xfrm>
            <a:off x="5739418" y="4882539"/>
            <a:ext cx="1109521" cy="200055"/>
          </a:xfrm>
          <a:prstGeom prst="rect">
            <a:avLst/>
          </a:prstGeom>
          <a:noFill/>
        </p:spPr>
        <p:txBody>
          <a:bodyPr wrap="square" rtlCol="0">
            <a:spAutoFit/>
          </a:bodyPr>
          <a:lstStyle/>
          <a:p>
            <a:pPr algn="ctr"/>
            <a:r>
              <a:rPr lang="it-IT" sz="700" dirty="0" smtClean="0"/>
              <a:t>I giorni dell’assemblea</a:t>
            </a:r>
          </a:p>
        </p:txBody>
      </p:sp>
      <p:cxnSp>
        <p:nvCxnSpPr>
          <p:cNvPr id="231" name="Connettore 1 230"/>
          <p:cNvCxnSpPr>
            <a:stCxn id="115" idx="0"/>
            <a:endCxn id="109" idx="2"/>
          </p:cNvCxnSpPr>
          <p:nvPr/>
        </p:nvCxnSpPr>
        <p:spPr>
          <a:xfrm flipV="1">
            <a:off x="6723838" y="6334822"/>
            <a:ext cx="1752" cy="39561"/>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34" name="Ovale 233"/>
          <p:cNvSpPr/>
          <p:nvPr/>
        </p:nvSpPr>
        <p:spPr>
          <a:xfrm>
            <a:off x="7966362" y="600144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6</a:t>
            </a:r>
            <a:endParaRPr lang="it-IT" sz="800" b="1" dirty="0" smtClean="0"/>
          </a:p>
        </p:txBody>
      </p:sp>
      <p:sp>
        <p:nvSpPr>
          <p:cNvPr id="109" name="Documento multiplo 108"/>
          <p:cNvSpPr/>
          <p:nvPr/>
        </p:nvSpPr>
        <p:spPr>
          <a:xfrm>
            <a:off x="6435579" y="5902025"/>
            <a:ext cx="673718" cy="449832"/>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VERIFICA </a:t>
            </a:r>
            <a:r>
              <a:rPr lang="it-IT" sz="700" dirty="0" smtClean="0"/>
              <a:t> </a:t>
            </a:r>
            <a:r>
              <a:rPr lang="it-IT" sz="700" dirty="0" smtClean="0"/>
              <a:t>PRESENZA/DELEGA</a:t>
            </a:r>
            <a:endParaRPr lang="it-IT" sz="700" dirty="0"/>
          </a:p>
        </p:txBody>
      </p:sp>
      <p:sp>
        <p:nvSpPr>
          <p:cNvPr id="115" name="Documento multiplo 114"/>
          <p:cNvSpPr/>
          <p:nvPr/>
        </p:nvSpPr>
        <p:spPr>
          <a:xfrm>
            <a:off x="6340630" y="6374383"/>
            <a:ext cx="673718" cy="449832"/>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SCHEDE </a:t>
            </a:r>
            <a:r>
              <a:rPr lang="it-IT" sz="700" dirty="0" smtClean="0"/>
              <a:t> NUMERO</a:t>
            </a:r>
            <a:endParaRPr lang="it-IT" sz="700" dirty="0"/>
          </a:p>
        </p:txBody>
      </p:sp>
      <p:sp>
        <p:nvSpPr>
          <p:cNvPr id="116" name="Documento multiplo 115"/>
          <p:cNvSpPr/>
          <p:nvPr/>
        </p:nvSpPr>
        <p:spPr>
          <a:xfrm>
            <a:off x="7435233" y="6374383"/>
            <a:ext cx="673718" cy="449832"/>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SCHEDE </a:t>
            </a:r>
            <a:r>
              <a:rPr lang="it-IT" sz="700" dirty="0" smtClean="0"/>
              <a:t> NUMERO</a:t>
            </a:r>
            <a:endParaRPr lang="it-IT" sz="700" dirty="0"/>
          </a:p>
        </p:txBody>
      </p:sp>
      <p:cxnSp>
        <p:nvCxnSpPr>
          <p:cNvPr id="118" name="Connettore 2 117"/>
          <p:cNvCxnSpPr>
            <a:stCxn id="115" idx="3"/>
            <a:endCxn id="116" idx="1"/>
          </p:cNvCxnSpPr>
          <p:nvPr/>
        </p:nvCxnSpPr>
        <p:spPr>
          <a:xfrm>
            <a:off x="7014348" y="6599299"/>
            <a:ext cx="420885" cy="0"/>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3" name="Connettore 4 122"/>
          <p:cNvCxnSpPr>
            <a:stCxn id="212" idx="2"/>
            <a:endCxn id="109" idx="3"/>
          </p:cNvCxnSpPr>
          <p:nvPr/>
        </p:nvCxnSpPr>
        <p:spPr>
          <a:xfrm rot="5400000">
            <a:off x="7358204" y="5810701"/>
            <a:ext cx="67334" cy="565147"/>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6" name="Connettore 4 125"/>
          <p:cNvCxnSpPr>
            <a:stCxn id="203" idx="2"/>
            <a:endCxn id="212" idx="1"/>
          </p:cNvCxnSpPr>
          <p:nvPr/>
        </p:nvCxnSpPr>
        <p:spPr>
          <a:xfrm rot="16200000" flipH="1">
            <a:off x="6796028" y="5263321"/>
            <a:ext cx="78878" cy="1097932"/>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29" name="CasellaDiTesto 128"/>
          <p:cNvSpPr txBox="1"/>
          <p:nvPr/>
        </p:nvSpPr>
        <p:spPr>
          <a:xfrm>
            <a:off x="6497874" y="5679170"/>
            <a:ext cx="1109521" cy="200055"/>
          </a:xfrm>
          <a:prstGeom prst="rect">
            <a:avLst/>
          </a:prstGeom>
          <a:noFill/>
        </p:spPr>
        <p:txBody>
          <a:bodyPr wrap="square" rtlCol="0">
            <a:spAutoFit/>
          </a:bodyPr>
          <a:lstStyle/>
          <a:p>
            <a:pPr algn="ctr"/>
            <a:r>
              <a:rPr lang="it-IT" sz="700" dirty="0" smtClean="0"/>
              <a:t>Il Sabato</a:t>
            </a:r>
          </a:p>
        </p:txBody>
      </p:sp>
      <p:cxnSp>
        <p:nvCxnSpPr>
          <p:cNvPr id="136" name="Connettore 1 135"/>
          <p:cNvCxnSpPr>
            <a:endCxn id="203" idx="2"/>
          </p:cNvCxnSpPr>
          <p:nvPr/>
        </p:nvCxnSpPr>
        <p:spPr>
          <a:xfrm flipV="1">
            <a:off x="6286501" y="5772848"/>
            <a:ext cx="0" cy="1072452"/>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91221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asellaDiTesto 94"/>
          <p:cNvSpPr txBox="1"/>
          <p:nvPr/>
        </p:nvSpPr>
        <p:spPr>
          <a:xfrm>
            <a:off x="5884154" y="3317973"/>
            <a:ext cx="779995" cy="200055"/>
          </a:xfrm>
          <a:prstGeom prst="rect">
            <a:avLst/>
          </a:prstGeom>
          <a:noFill/>
        </p:spPr>
        <p:txBody>
          <a:bodyPr wrap="square" rtlCol="0">
            <a:spAutoFit/>
          </a:bodyPr>
          <a:lstStyle/>
          <a:p>
            <a:pPr algn="ctr"/>
            <a:r>
              <a:rPr lang="it-IT" sz="700" dirty="0" smtClean="0"/>
              <a:t>Gli stessi dati</a:t>
            </a:r>
          </a:p>
        </p:txBody>
      </p:sp>
      <p:sp>
        <p:nvSpPr>
          <p:cNvPr id="72" name="Ovale 71"/>
          <p:cNvSpPr/>
          <p:nvPr/>
        </p:nvSpPr>
        <p:spPr>
          <a:xfrm>
            <a:off x="157382" y="403873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10</a:t>
            </a:r>
          </a:p>
        </p:txBody>
      </p:sp>
      <p:cxnSp>
        <p:nvCxnSpPr>
          <p:cNvPr id="5" name="Connettore 1 4"/>
          <p:cNvCxnSpPr/>
          <p:nvPr/>
        </p:nvCxnSpPr>
        <p:spPr>
          <a:xfrm>
            <a:off x="119600" y="464274"/>
            <a:ext cx="3" cy="56227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6" name="Processo 5"/>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7" name="Connettore 1 6"/>
          <p:cNvCxnSpPr/>
          <p:nvPr/>
        </p:nvCxnSpPr>
        <p:spPr>
          <a:xfrm>
            <a:off x="3053300" y="473683"/>
            <a:ext cx="0" cy="5613308"/>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9" name="Connettore 1 8"/>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0" name="Immagine 9"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1" name="Connettore 1 10"/>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sp>
        <p:nvSpPr>
          <p:cNvPr id="37" name="CasellaDiTesto 36"/>
          <p:cNvSpPr txBox="1"/>
          <p:nvPr/>
        </p:nvSpPr>
        <p:spPr>
          <a:xfrm>
            <a:off x="395815" y="3151773"/>
            <a:ext cx="2688345" cy="923330"/>
          </a:xfrm>
          <a:prstGeom prst="rect">
            <a:avLst/>
          </a:prstGeom>
          <a:noFill/>
        </p:spPr>
        <p:txBody>
          <a:bodyPr wrap="square" rtlCol="0">
            <a:spAutoFit/>
          </a:bodyPr>
          <a:lstStyle/>
          <a:p>
            <a:pPr algn="just"/>
            <a:r>
              <a:rPr lang="it-IT" sz="900" dirty="0" smtClean="0">
                <a:solidFill>
                  <a:srgbClr val="000000"/>
                </a:solidFill>
              </a:rPr>
              <a:t>Gli stessi dati vengono riportati su apposito prospetto cartaceo allegato al verbale della Commissione per la verifica dei poteri, uno per ciascuna giornata assembleare; sia il verbale che il prospetto vengono sottoscritti dai componenti della Commissione per la verifica dei poteri.</a:t>
            </a:r>
          </a:p>
        </p:txBody>
      </p:sp>
      <p:sp>
        <p:nvSpPr>
          <p:cNvPr id="38" name="Ovale 37"/>
          <p:cNvSpPr/>
          <p:nvPr/>
        </p:nvSpPr>
        <p:spPr>
          <a:xfrm>
            <a:off x="157380" y="312083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9</a:t>
            </a:r>
            <a:endParaRPr lang="it-IT" sz="800" b="1" dirty="0" smtClean="0"/>
          </a:p>
        </p:txBody>
      </p:sp>
      <p:cxnSp>
        <p:nvCxnSpPr>
          <p:cNvPr id="47" name="Connettore 1 46"/>
          <p:cNvCxnSpPr/>
          <p:nvPr/>
        </p:nvCxnSpPr>
        <p:spPr>
          <a:xfrm flipH="1">
            <a:off x="9308167" y="470483"/>
            <a:ext cx="6366" cy="561650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64"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sp>
        <p:nvSpPr>
          <p:cNvPr id="65"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30. PROCESSO “ASSEMBLEA DEI DELEGATI” (segue)</a:t>
            </a:r>
            <a:endParaRPr lang="it-IT" sz="1400" b="1" dirty="0">
              <a:solidFill>
                <a:srgbClr val="000000"/>
              </a:solidFill>
            </a:endParaRPr>
          </a:p>
        </p:txBody>
      </p:sp>
      <p:sp>
        <p:nvSpPr>
          <p:cNvPr id="44" name="CasellaDiTesto 43"/>
          <p:cNvSpPr txBox="1"/>
          <p:nvPr/>
        </p:nvSpPr>
        <p:spPr>
          <a:xfrm>
            <a:off x="396601" y="2211268"/>
            <a:ext cx="2688345" cy="646331"/>
          </a:xfrm>
          <a:prstGeom prst="rect">
            <a:avLst/>
          </a:prstGeom>
          <a:noFill/>
        </p:spPr>
        <p:txBody>
          <a:bodyPr wrap="square" rtlCol="0">
            <a:spAutoFit/>
          </a:bodyPr>
          <a:lstStyle/>
          <a:p>
            <a:pPr algn="just"/>
            <a:r>
              <a:rPr lang="it-IT" sz="900" dirty="0" smtClean="0">
                <a:solidFill>
                  <a:srgbClr val="000000"/>
                </a:solidFill>
              </a:rPr>
              <a:t>In </a:t>
            </a:r>
            <a:r>
              <a:rPr lang="it-IT" sz="900" dirty="0">
                <a:solidFill>
                  <a:srgbClr val="000000"/>
                </a:solidFill>
              </a:rPr>
              <a:t>entrambi i giorni </a:t>
            </a:r>
            <a:r>
              <a:rPr lang="it-IT" sz="900" dirty="0" smtClean="0">
                <a:solidFill>
                  <a:srgbClr val="000000"/>
                </a:solidFill>
              </a:rPr>
              <a:t>dell’Assemblea, nella sala assembleare, viene proiettato in tempo reale l’aggiornamento dei Delegati/Sezioni presenti e rappresentate. </a:t>
            </a:r>
            <a:endParaRPr lang="it-IT" sz="900" dirty="0">
              <a:solidFill>
                <a:srgbClr val="000000"/>
              </a:solidFill>
            </a:endParaRPr>
          </a:p>
        </p:txBody>
      </p:sp>
      <p:sp>
        <p:nvSpPr>
          <p:cNvPr id="45" name="Ovale 44"/>
          <p:cNvSpPr/>
          <p:nvPr/>
        </p:nvSpPr>
        <p:spPr>
          <a:xfrm>
            <a:off x="158166" y="217397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8</a:t>
            </a:r>
            <a:endParaRPr lang="it-IT" sz="800" b="1" dirty="0" smtClean="0"/>
          </a:p>
        </p:txBody>
      </p:sp>
      <p:sp>
        <p:nvSpPr>
          <p:cNvPr id="46" name="CasellaDiTesto 45"/>
          <p:cNvSpPr txBox="1"/>
          <p:nvPr/>
        </p:nvSpPr>
        <p:spPr>
          <a:xfrm>
            <a:off x="395817" y="4069060"/>
            <a:ext cx="2688345" cy="1061829"/>
          </a:xfrm>
          <a:prstGeom prst="rect">
            <a:avLst/>
          </a:prstGeom>
          <a:noFill/>
        </p:spPr>
        <p:txBody>
          <a:bodyPr wrap="square" rtlCol="0">
            <a:spAutoFit/>
          </a:bodyPr>
          <a:lstStyle/>
          <a:p>
            <a:pPr algn="just"/>
            <a:r>
              <a:rPr lang="it-IT" sz="900" dirty="0" smtClean="0">
                <a:solidFill>
                  <a:srgbClr val="000000"/>
                </a:solidFill>
              </a:rPr>
              <a:t>Gli scrutatori nominati dall’Assemblea dei Delegati procedono al conteggio dei voti palesi in sala e, procedono allo scrutinio dei voti per l’elezione alle cariche centrali. </a:t>
            </a:r>
            <a:endParaRPr lang="it-IT" sz="900" dirty="0">
              <a:solidFill>
                <a:srgbClr val="000000"/>
              </a:solidFill>
            </a:endParaRPr>
          </a:p>
          <a:p>
            <a:pPr algn="just"/>
            <a:r>
              <a:rPr lang="it-IT" sz="900" dirty="0" smtClean="0">
                <a:solidFill>
                  <a:srgbClr val="000000"/>
                </a:solidFill>
              </a:rPr>
              <a:t>Al termine dello scrutinio, gli scrutatori redigono apposito verbale che viene firmato e consegnato al Presidente dell’Assemblea.</a:t>
            </a:r>
          </a:p>
        </p:txBody>
      </p:sp>
      <p:sp>
        <p:nvSpPr>
          <p:cNvPr id="51" name="CasellaDiTesto 50"/>
          <p:cNvSpPr txBox="1"/>
          <p:nvPr/>
        </p:nvSpPr>
        <p:spPr>
          <a:xfrm>
            <a:off x="395817" y="5269210"/>
            <a:ext cx="2688345" cy="784830"/>
          </a:xfrm>
          <a:prstGeom prst="rect">
            <a:avLst/>
          </a:prstGeom>
          <a:noFill/>
        </p:spPr>
        <p:txBody>
          <a:bodyPr wrap="square" rtlCol="0">
            <a:spAutoFit/>
          </a:bodyPr>
          <a:lstStyle/>
          <a:p>
            <a:pPr algn="just"/>
            <a:r>
              <a:rPr lang="it-IT" sz="900" dirty="0" smtClean="0">
                <a:solidFill>
                  <a:srgbClr val="000000"/>
                </a:solidFill>
              </a:rPr>
              <a:t>Il Presidente dell’Assemblea dà comunicazione all’Assemblea dell’esito delle votazioni; le stesse saranno efficaci </a:t>
            </a:r>
            <a:r>
              <a:rPr lang="it-IT" sz="900" dirty="0">
                <a:solidFill>
                  <a:srgbClr val="000000"/>
                </a:solidFill>
              </a:rPr>
              <a:t>dal </a:t>
            </a:r>
            <a:r>
              <a:rPr lang="it-IT" sz="900" dirty="0" smtClean="0">
                <a:solidFill>
                  <a:srgbClr val="000000"/>
                </a:solidFill>
              </a:rPr>
              <a:t>momento della proclamazione degli </a:t>
            </a:r>
            <a:r>
              <a:rPr lang="it-IT" sz="900" dirty="0">
                <a:solidFill>
                  <a:srgbClr val="000000"/>
                </a:solidFill>
              </a:rPr>
              <a:t>eletti  </a:t>
            </a:r>
            <a:r>
              <a:rPr lang="it-IT" sz="900" dirty="0" smtClean="0">
                <a:solidFill>
                  <a:srgbClr val="000000"/>
                </a:solidFill>
              </a:rPr>
              <a:t>da parte del Comitato Elettorale (si veda processo n. 31).</a:t>
            </a:r>
          </a:p>
        </p:txBody>
      </p:sp>
      <p:sp>
        <p:nvSpPr>
          <p:cNvPr id="52" name="Ovale 51"/>
          <p:cNvSpPr/>
          <p:nvPr/>
        </p:nvSpPr>
        <p:spPr>
          <a:xfrm>
            <a:off x="157382" y="523826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11</a:t>
            </a:r>
          </a:p>
        </p:txBody>
      </p:sp>
      <p:cxnSp>
        <p:nvCxnSpPr>
          <p:cNvPr id="53" name="Connettore 1 52"/>
          <p:cNvCxnSpPr/>
          <p:nvPr/>
        </p:nvCxnSpPr>
        <p:spPr>
          <a:xfrm flipH="1">
            <a:off x="4452924" y="470483"/>
            <a:ext cx="3854" cy="561650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54" name="Titolo 1"/>
          <p:cNvSpPr txBox="1">
            <a:spLocks/>
          </p:cNvSpPr>
          <p:nvPr/>
        </p:nvSpPr>
        <p:spPr>
          <a:xfrm>
            <a:off x="3053303" y="476974"/>
            <a:ext cx="1399621"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Comitato Direttivo Centrale</a:t>
            </a:r>
            <a:endParaRPr lang="it-IT" sz="1200" b="1" dirty="0">
              <a:solidFill>
                <a:srgbClr val="000000"/>
              </a:solidFill>
            </a:endParaRPr>
          </a:p>
        </p:txBody>
      </p:sp>
      <p:cxnSp>
        <p:nvCxnSpPr>
          <p:cNvPr id="55" name="Connettore 1 54"/>
          <p:cNvCxnSpPr/>
          <p:nvPr/>
        </p:nvCxnSpPr>
        <p:spPr>
          <a:xfrm>
            <a:off x="5862940" y="470483"/>
            <a:ext cx="0" cy="5616508"/>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56" name="Connettore 1 55"/>
          <p:cNvCxnSpPr/>
          <p:nvPr/>
        </p:nvCxnSpPr>
        <p:spPr>
          <a:xfrm flipH="1">
            <a:off x="7259944" y="464133"/>
            <a:ext cx="3" cy="5622858"/>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59" name="Connettore 1 58"/>
          <p:cNvCxnSpPr/>
          <p:nvPr/>
        </p:nvCxnSpPr>
        <p:spPr>
          <a:xfrm>
            <a:off x="8282294" y="414382"/>
            <a:ext cx="0" cy="5672609"/>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63" name="Connettore 1 62"/>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68" name="Titolo 1"/>
          <p:cNvSpPr txBox="1">
            <a:spLocks/>
          </p:cNvSpPr>
          <p:nvPr/>
        </p:nvSpPr>
        <p:spPr>
          <a:xfrm>
            <a:off x="4456776" y="470483"/>
            <a:ext cx="140616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Segreteria Generale</a:t>
            </a:r>
            <a:endParaRPr lang="it-IT" sz="1200" b="1" dirty="0">
              <a:solidFill>
                <a:srgbClr val="000000"/>
              </a:solidFill>
            </a:endParaRPr>
          </a:p>
        </p:txBody>
      </p:sp>
      <p:sp>
        <p:nvSpPr>
          <p:cNvPr id="69" name="Titolo 1"/>
          <p:cNvSpPr txBox="1">
            <a:spLocks/>
          </p:cNvSpPr>
          <p:nvPr/>
        </p:nvSpPr>
        <p:spPr>
          <a:xfrm>
            <a:off x="5862940" y="476974"/>
            <a:ext cx="139700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Commissione per la verifica dei poteri</a:t>
            </a:r>
            <a:endParaRPr lang="it-IT" sz="1200" b="1" dirty="0">
              <a:solidFill>
                <a:srgbClr val="000000"/>
              </a:solidFill>
            </a:endParaRPr>
          </a:p>
        </p:txBody>
      </p:sp>
      <p:sp>
        <p:nvSpPr>
          <p:cNvPr id="70" name="Titolo 1"/>
          <p:cNvSpPr txBox="1">
            <a:spLocks/>
          </p:cNvSpPr>
          <p:nvPr/>
        </p:nvSpPr>
        <p:spPr>
          <a:xfrm>
            <a:off x="8282294" y="476974"/>
            <a:ext cx="1032233"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Scrutinatori</a:t>
            </a:r>
            <a:endParaRPr lang="it-IT" sz="1200" b="1" dirty="0">
              <a:solidFill>
                <a:srgbClr val="000000"/>
              </a:solidFill>
            </a:endParaRPr>
          </a:p>
        </p:txBody>
      </p:sp>
      <p:sp>
        <p:nvSpPr>
          <p:cNvPr id="71" name="Titolo 1"/>
          <p:cNvSpPr txBox="1">
            <a:spLocks/>
          </p:cNvSpPr>
          <p:nvPr/>
        </p:nvSpPr>
        <p:spPr>
          <a:xfrm>
            <a:off x="7259944" y="473683"/>
            <a:ext cx="102235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Assemblea dei Delegati</a:t>
            </a:r>
            <a:endParaRPr lang="it-IT" sz="1200" b="1" dirty="0">
              <a:solidFill>
                <a:srgbClr val="000000"/>
              </a:solidFill>
            </a:endParaRPr>
          </a:p>
        </p:txBody>
      </p:sp>
      <p:pic>
        <p:nvPicPr>
          <p:cNvPr id="74" name="Immagine 73"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6749" y="3158719"/>
            <a:ext cx="251543" cy="202352"/>
          </a:xfrm>
          <a:prstGeom prst="rect">
            <a:avLst/>
          </a:prstGeom>
        </p:spPr>
      </p:pic>
      <p:cxnSp>
        <p:nvCxnSpPr>
          <p:cNvPr id="76" name="Connettore 4 75"/>
          <p:cNvCxnSpPr>
            <a:stCxn id="83" idx="2"/>
            <a:endCxn id="74" idx="3"/>
          </p:cNvCxnSpPr>
          <p:nvPr/>
        </p:nvCxnSpPr>
        <p:spPr>
          <a:xfrm rot="5400000">
            <a:off x="6226363" y="2944915"/>
            <a:ext cx="206909" cy="423050"/>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19" name="Documento 118"/>
          <p:cNvSpPr/>
          <p:nvPr/>
        </p:nvSpPr>
        <p:spPr>
          <a:xfrm>
            <a:off x="6581501" y="3170231"/>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REGISTRO PRESENZE</a:t>
            </a:r>
          </a:p>
          <a:p>
            <a:pPr algn="ctr"/>
            <a:r>
              <a:rPr lang="it-IT" sz="700" dirty="0" smtClean="0"/>
              <a:t>DELEGATI</a:t>
            </a:r>
          </a:p>
        </p:txBody>
      </p:sp>
      <p:sp>
        <p:nvSpPr>
          <p:cNvPr id="120" name="Processo 119"/>
          <p:cNvSpPr/>
          <p:nvPr/>
        </p:nvSpPr>
        <p:spPr>
          <a:xfrm>
            <a:off x="5900205" y="3700280"/>
            <a:ext cx="710325" cy="2436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Sottoscritti dalla Commissione</a:t>
            </a:r>
            <a:endParaRPr lang="it-IT" sz="700" dirty="0"/>
          </a:p>
        </p:txBody>
      </p:sp>
      <p:cxnSp>
        <p:nvCxnSpPr>
          <p:cNvPr id="121" name="Connettore 1 120"/>
          <p:cNvCxnSpPr/>
          <p:nvPr/>
        </p:nvCxnSpPr>
        <p:spPr>
          <a:xfrm>
            <a:off x="5925485" y="3701377"/>
            <a:ext cx="225" cy="242593"/>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22" name="Connettore 1 121"/>
          <p:cNvCxnSpPr/>
          <p:nvPr/>
        </p:nvCxnSpPr>
        <p:spPr>
          <a:xfrm>
            <a:off x="6589789" y="3701377"/>
            <a:ext cx="0" cy="242593"/>
          </a:xfrm>
          <a:prstGeom prst="line">
            <a:avLst/>
          </a:prstGeom>
          <a:ln/>
        </p:spPr>
        <p:style>
          <a:lnRef idx="1">
            <a:schemeClr val="accent6"/>
          </a:lnRef>
          <a:fillRef idx="0">
            <a:schemeClr val="accent6"/>
          </a:fillRef>
          <a:effectRef idx="0">
            <a:schemeClr val="accent6"/>
          </a:effectRef>
          <a:fontRef idx="minor">
            <a:schemeClr val="tx1"/>
          </a:fontRef>
        </p:style>
      </p:cxnSp>
      <p:sp>
        <p:nvSpPr>
          <p:cNvPr id="123" name="CasellaDiTesto 122"/>
          <p:cNvSpPr txBox="1"/>
          <p:nvPr/>
        </p:nvSpPr>
        <p:spPr>
          <a:xfrm>
            <a:off x="6132823" y="998871"/>
            <a:ext cx="1633845" cy="200055"/>
          </a:xfrm>
          <a:prstGeom prst="rect">
            <a:avLst/>
          </a:prstGeom>
          <a:noFill/>
        </p:spPr>
        <p:txBody>
          <a:bodyPr wrap="square" rtlCol="0">
            <a:spAutoFit/>
          </a:bodyPr>
          <a:lstStyle/>
          <a:p>
            <a:pPr algn="ctr"/>
            <a:r>
              <a:rPr lang="it-IT" sz="700" dirty="0" smtClean="0"/>
              <a:t>La domenica</a:t>
            </a:r>
          </a:p>
        </p:txBody>
      </p:sp>
      <p:sp>
        <p:nvSpPr>
          <p:cNvPr id="124" name="Documento 123"/>
          <p:cNvSpPr/>
          <p:nvPr/>
        </p:nvSpPr>
        <p:spPr>
          <a:xfrm>
            <a:off x="6546984" y="3295577"/>
            <a:ext cx="653122" cy="384275"/>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REGISTRO </a:t>
            </a:r>
            <a:r>
              <a:rPr lang="it-IT" sz="700" dirty="0" smtClean="0"/>
              <a:t>PRESENZE</a:t>
            </a:r>
          </a:p>
          <a:p>
            <a:pPr algn="ctr"/>
            <a:r>
              <a:rPr lang="it-IT" sz="700" dirty="0" smtClean="0"/>
              <a:t>DELEGATI</a:t>
            </a:r>
          </a:p>
        </p:txBody>
      </p:sp>
      <p:cxnSp>
        <p:nvCxnSpPr>
          <p:cNvPr id="128" name="Connettore 4 127"/>
          <p:cNvCxnSpPr>
            <a:stCxn id="124" idx="1"/>
            <a:endCxn id="74" idx="2"/>
          </p:cNvCxnSpPr>
          <p:nvPr/>
        </p:nvCxnSpPr>
        <p:spPr>
          <a:xfrm rot="10800000">
            <a:off x="5992522" y="3361071"/>
            <a:ext cx="554463" cy="126644"/>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34" name="Processo 133"/>
          <p:cNvSpPr/>
          <p:nvPr/>
        </p:nvSpPr>
        <p:spPr>
          <a:xfrm>
            <a:off x="7366141" y="4006988"/>
            <a:ext cx="803747" cy="247512"/>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VOTAZIONI PALESI</a:t>
            </a:r>
            <a:endParaRPr lang="it-IT" sz="800" dirty="0"/>
          </a:p>
        </p:txBody>
      </p:sp>
      <p:cxnSp>
        <p:nvCxnSpPr>
          <p:cNvPr id="135" name="Connettore 1 134"/>
          <p:cNvCxnSpPr>
            <a:stCxn id="163" idx="2"/>
            <a:endCxn id="134" idx="0"/>
          </p:cNvCxnSpPr>
          <p:nvPr/>
        </p:nvCxnSpPr>
        <p:spPr>
          <a:xfrm flipH="1">
            <a:off x="7768015" y="2127058"/>
            <a:ext cx="5466" cy="1879930"/>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38" name="Processo 137"/>
          <p:cNvSpPr/>
          <p:nvPr/>
        </p:nvSpPr>
        <p:spPr>
          <a:xfrm>
            <a:off x="8420101" y="4000638"/>
            <a:ext cx="861038" cy="247512"/>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CONTEGGIO VOTAZIONI PALESI</a:t>
            </a:r>
            <a:endParaRPr lang="it-IT" sz="800" dirty="0"/>
          </a:p>
        </p:txBody>
      </p:sp>
      <p:cxnSp>
        <p:nvCxnSpPr>
          <p:cNvPr id="140" name="Connettore 2 139"/>
          <p:cNvCxnSpPr>
            <a:stCxn id="134" idx="3"/>
            <a:endCxn id="138" idx="1"/>
          </p:cNvCxnSpPr>
          <p:nvPr/>
        </p:nvCxnSpPr>
        <p:spPr>
          <a:xfrm flipV="1">
            <a:off x="8169888" y="4124394"/>
            <a:ext cx="250213" cy="6350"/>
          </a:xfrm>
          <a:prstGeom prst="straightConnector1">
            <a:avLst/>
          </a:prstGeom>
          <a:ln w="9525">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143" name="Connettore 1 142"/>
          <p:cNvCxnSpPr>
            <a:stCxn id="149" idx="0"/>
            <a:endCxn id="134" idx="2"/>
          </p:cNvCxnSpPr>
          <p:nvPr/>
        </p:nvCxnSpPr>
        <p:spPr>
          <a:xfrm flipV="1">
            <a:off x="7768015" y="4254500"/>
            <a:ext cx="0" cy="93590"/>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46" name="Ovale 145"/>
          <p:cNvSpPr/>
          <p:nvPr/>
        </p:nvSpPr>
        <p:spPr>
          <a:xfrm>
            <a:off x="5912662" y="100522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7</a:t>
            </a:r>
            <a:endParaRPr lang="it-IT" sz="800" b="1" dirty="0" smtClean="0"/>
          </a:p>
        </p:txBody>
      </p:sp>
      <p:sp>
        <p:nvSpPr>
          <p:cNvPr id="147" name="Ovale 146"/>
          <p:cNvSpPr/>
          <p:nvPr/>
        </p:nvSpPr>
        <p:spPr>
          <a:xfrm>
            <a:off x="6927628" y="364717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9</a:t>
            </a:r>
            <a:endParaRPr lang="it-IT" sz="800" b="1" dirty="0" smtClean="0"/>
          </a:p>
        </p:txBody>
      </p:sp>
      <p:sp>
        <p:nvSpPr>
          <p:cNvPr id="149" name="Processo 148"/>
          <p:cNvSpPr/>
          <p:nvPr/>
        </p:nvSpPr>
        <p:spPr>
          <a:xfrm>
            <a:off x="7366141" y="4348090"/>
            <a:ext cx="803747" cy="247512"/>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VOTAZIONI SEGRETE</a:t>
            </a:r>
            <a:endParaRPr lang="it-IT" sz="800" dirty="0"/>
          </a:p>
        </p:txBody>
      </p:sp>
      <p:sp>
        <p:nvSpPr>
          <p:cNvPr id="151" name="Processo 150"/>
          <p:cNvSpPr/>
          <p:nvPr/>
        </p:nvSpPr>
        <p:spPr>
          <a:xfrm>
            <a:off x="8420101" y="4344988"/>
            <a:ext cx="861038" cy="247512"/>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SCRUTINIO VOTI</a:t>
            </a:r>
            <a:endParaRPr lang="it-IT" sz="800" dirty="0"/>
          </a:p>
        </p:txBody>
      </p:sp>
      <p:cxnSp>
        <p:nvCxnSpPr>
          <p:cNvPr id="152" name="Connettore 1 151"/>
          <p:cNvCxnSpPr>
            <a:stCxn id="149" idx="3"/>
            <a:endCxn id="151" idx="1"/>
          </p:cNvCxnSpPr>
          <p:nvPr/>
        </p:nvCxnSpPr>
        <p:spPr>
          <a:xfrm flipV="1">
            <a:off x="8169888" y="4468744"/>
            <a:ext cx="250213" cy="3102"/>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pic>
        <p:nvPicPr>
          <p:cNvPr id="159" name="Immagine 158"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6006" y="4649091"/>
            <a:ext cx="251543" cy="202352"/>
          </a:xfrm>
          <a:prstGeom prst="rect">
            <a:avLst/>
          </a:prstGeom>
        </p:spPr>
      </p:pic>
      <p:sp>
        <p:nvSpPr>
          <p:cNvPr id="160" name="Documento 159"/>
          <p:cNvSpPr/>
          <p:nvPr/>
        </p:nvSpPr>
        <p:spPr>
          <a:xfrm>
            <a:off x="8320817" y="4905529"/>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VERBALE ESITO ELEZIONI FIRMATO</a:t>
            </a:r>
            <a:endParaRPr lang="it-IT" sz="700" dirty="0" smtClean="0"/>
          </a:p>
        </p:txBody>
      </p:sp>
      <p:cxnSp>
        <p:nvCxnSpPr>
          <p:cNvPr id="161" name="Connettore 1 160"/>
          <p:cNvCxnSpPr>
            <a:stCxn id="159" idx="0"/>
            <a:endCxn id="151" idx="2"/>
          </p:cNvCxnSpPr>
          <p:nvPr/>
        </p:nvCxnSpPr>
        <p:spPr>
          <a:xfrm flipH="1" flipV="1">
            <a:off x="8850620" y="4592500"/>
            <a:ext cx="1158" cy="56591"/>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4" name="Connettore 4 163"/>
          <p:cNvCxnSpPr>
            <a:stCxn id="159" idx="1"/>
            <a:endCxn id="160" idx="0"/>
          </p:cNvCxnSpPr>
          <p:nvPr/>
        </p:nvCxnSpPr>
        <p:spPr>
          <a:xfrm rot="10800000" flipV="1">
            <a:off x="8647378" y="4750267"/>
            <a:ext cx="78628" cy="155262"/>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67" name="Documento 166"/>
          <p:cNvSpPr/>
          <p:nvPr/>
        </p:nvSpPr>
        <p:spPr>
          <a:xfrm>
            <a:off x="7427439" y="5274311"/>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VERBALE ESITO ELEZIONI FIRMATO</a:t>
            </a:r>
            <a:endParaRPr lang="it-IT" sz="700" dirty="0" smtClean="0"/>
          </a:p>
        </p:txBody>
      </p:sp>
      <p:cxnSp>
        <p:nvCxnSpPr>
          <p:cNvPr id="168" name="Connettore 4 167"/>
          <p:cNvCxnSpPr>
            <a:stCxn id="160" idx="1"/>
            <a:endCxn id="167" idx="0"/>
          </p:cNvCxnSpPr>
          <p:nvPr/>
        </p:nvCxnSpPr>
        <p:spPr>
          <a:xfrm rot="10800000" flipV="1">
            <a:off x="7754001" y="5111267"/>
            <a:ext cx="566817" cy="163043"/>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71" name="CasellaDiTesto 170"/>
          <p:cNvSpPr txBox="1"/>
          <p:nvPr/>
        </p:nvSpPr>
        <p:spPr>
          <a:xfrm>
            <a:off x="7429641" y="4850000"/>
            <a:ext cx="1109521" cy="307777"/>
          </a:xfrm>
          <a:prstGeom prst="rect">
            <a:avLst/>
          </a:prstGeom>
          <a:noFill/>
        </p:spPr>
        <p:txBody>
          <a:bodyPr wrap="square" rtlCol="0">
            <a:spAutoFit/>
          </a:bodyPr>
          <a:lstStyle/>
          <a:p>
            <a:pPr algn="ctr"/>
            <a:r>
              <a:rPr lang="it-IT" sz="700" b="1" dirty="0" smtClean="0"/>
              <a:t>A PRESIDENTE ASSEMBLEA</a:t>
            </a:r>
          </a:p>
        </p:txBody>
      </p:sp>
      <p:sp>
        <p:nvSpPr>
          <p:cNvPr id="172" name="Processo 171"/>
          <p:cNvSpPr/>
          <p:nvPr/>
        </p:nvSpPr>
        <p:spPr>
          <a:xfrm>
            <a:off x="7296290" y="5732840"/>
            <a:ext cx="914259" cy="299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COMUNICAZIONE ESITI A ASSEMBLEA</a:t>
            </a:r>
            <a:endParaRPr lang="it-IT" sz="800" dirty="0"/>
          </a:p>
        </p:txBody>
      </p:sp>
      <p:cxnSp>
        <p:nvCxnSpPr>
          <p:cNvPr id="174" name="Connettore 1 173"/>
          <p:cNvCxnSpPr>
            <a:stCxn id="172" idx="0"/>
            <a:endCxn id="167" idx="2"/>
          </p:cNvCxnSpPr>
          <p:nvPr/>
        </p:nvCxnSpPr>
        <p:spPr>
          <a:xfrm flipV="1">
            <a:off x="7753420" y="5658586"/>
            <a:ext cx="580" cy="74254"/>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77" name="Ovale 176"/>
          <p:cNvSpPr/>
          <p:nvPr/>
        </p:nvSpPr>
        <p:spPr>
          <a:xfrm>
            <a:off x="8997591" y="463639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10</a:t>
            </a:r>
          </a:p>
        </p:txBody>
      </p:sp>
      <p:cxnSp>
        <p:nvCxnSpPr>
          <p:cNvPr id="178" name="Connettore 1 177"/>
          <p:cNvCxnSpPr/>
          <p:nvPr/>
        </p:nvCxnSpPr>
        <p:spPr>
          <a:xfrm>
            <a:off x="119600" y="6086991"/>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grpSp>
        <p:nvGrpSpPr>
          <p:cNvPr id="187" name="Gruppo 186"/>
          <p:cNvGrpSpPr/>
          <p:nvPr/>
        </p:nvGrpSpPr>
        <p:grpSpPr>
          <a:xfrm>
            <a:off x="166061" y="6294322"/>
            <a:ext cx="6824239" cy="204855"/>
            <a:chOff x="44851" y="6464188"/>
            <a:chExt cx="6824239" cy="204855"/>
          </a:xfrm>
        </p:grpSpPr>
        <p:grpSp>
          <p:nvGrpSpPr>
            <p:cNvPr id="188" name="Gruppo 187"/>
            <p:cNvGrpSpPr/>
            <p:nvPr/>
          </p:nvGrpSpPr>
          <p:grpSpPr>
            <a:xfrm>
              <a:off x="44851" y="6464188"/>
              <a:ext cx="6824239" cy="204855"/>
              <a:chOff x="44851" y="6464188"/>
              <a:chExt cx="6824239" cy="204855"/>
            </a:xfrm>
          </p:grpSpPr>
          <p:sp>
            <p:nvSpPr>
              <p:cNvPr id="190" name="CasellaDiTesto 189"/>
              <p:cNvSpPr txBox="1"/>
              <p:nvPr/>
            </p:nvSpPr>
            <p:spPr>
              <a:xfrm>
                <a:off x="2722435" y="6467363"/>
                <a:ext cx="790975" cy="200055"/>
              </a:xfrm>
              <a:prstGeom prst="rect">
                <a:avLst/>
              </a:prstGeom>
              <a:noFill/>
            </p:spPr>
            <p:txBody>
              <a:bodyPr wrap="square" rtlCol="0">
                <a:spAutoFit/>
              </a:bodyPr>
              <a:lstStyle/>
              <a:p>
                <a:r>
                  <a:rPr lang="it-IT" sz="700" dirty="0" smtClean="0"/>
                  <a:t>Specificazioni</a:t>
                </a:r>
                <a:endParaRPr lang="it-IT" sz="700" dirty="0"/>
              </a:p>
            </p:txBody>
          </p:sp>
          <p:grpSp>
            <p:nvGrpSpPr>
              <p:cNvPr id="191" name="Gruppo 190"/>
              <p:cNvGrpSpPr/>
              <p:nvPr/>
            </p:nvGrpSpPr>
            <p:grpSpPr>
              <a:xfrm>
                <a:off x="44851" y="6464188"/>
                <a:ext cx="6824239" cy="204855"/>
                <a:chOff x="-37699" y="6437114"/>
                <a:chExt cx="6824239" cy="204855"/>
              </a:xfrm>
            </p:grpSpPr>
            <p:pic>
              <p:nvPicPr>
                <p:cNvPr id="192" name="Immagine 191"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6600" y="6452128"/>
                  <a:ext cx="208652" cy="188216"/>
                </a:xfrm>
                <a:prstGeom prst="rect">
                  <a:avLst/>
                </a:prstGeom>
              </p:spPr>
            </p:pic>
            <p:sp>
              <p:nvSpPr>
                <p:cNvPr id="193" name="CasellaDiTesto 192"/>
                <p:cNvSpPr txBox="1"/>
                <p:nvPr/>
              </p:nvSpPr>
              <p:spPr>
                <a:xfrm>
                  <a:off x="4852419" y="6441880"/>
                  <a:ext cx="790975" cy="200055"/>
                </a:xfrm>
                <a:prstGeom prst="rect">
                  <a:avLst/>
                </a:prstGeom>
                <a:noFill/>
              </p:spPr>
              <p:txBody>
                <a:bodyPr wrap="square" rtlCol="0">
                  <a:spAutoFit/>
                </a:bodyPr>
                <a:lstStyle/>
                <a:p>
                  <a:r>
                    <a:rPr lang="it-IT" sz="700" dirty="0" smtClean="0"/>
                    <a:t>Trasmissione</a:t>
                  </a:r>
                  <a:endParaRPr lang="it-IT" sz="700" dirty="0"/>
                </a:p>
              </p:txBody>
            </p:sp>
            <p:sp>
              <p:nvSpPr>
                <p:cNvPr id="194" name="CasellaDiTesto 193"/>
                <p:cNvSpPr txBox="1"/>
                <p:nvPr/>
              </p:nvSpPr>
              <p:spPr>
                <a:xfrm>
                  <a:off x="1683781" y="6441880"/>
                  <a:ext cx="790975" cy="200055"/>
                </a:xfrm>
                <a:prstGeom prst="rect">
                  <a:avLst/>
                </a:prstGeom>
                <a:noFill/>
              </p:spPr>
              <p:txBody>
                <a:bodyPr wrap="square" rtlCol="0">
                  <a:spAutoFit/>
                </a:bodyPr>
                <a:lstStyle/>
                <a:p>
                  <a:r>
                    <a:rPr lang="it-IT" sz="700" dirty="0" smtClean="0"/>
                    <a:t>Documenti</a:t>
                  </a:r>
                  <a:endParaRPr lang="it-IT" sz="700" dirty="0"/>
                </a:p>
              </p:txBody>
            </p:sp>
            <p:sp>
              <p:nvSpPr>
                <p:cNvPr id="195" name="CasellaDiTesto 194"/>
                <p:cNvSpPr txBox="1"/>
                <p:nvPr/>
              </p:nvSpPr>
              <p:spPr>
                <a:xfrm>
                  <a:off x="-37699" y="6437114"/>
                  <a:ext cx="650435" cy="200055"/>
                </a:xfrm>
                <a:prstGeom prst="rect">
                  <a:avLst/>
                </a:prstGeom>
                <a:noFill/>
              </p:spPr>
              <p:txBody>
                <a:bodyPr wrap="square" rtlCol="0">
                  <a:spAutoFit/>
                </a:bodyPr>
                <a:lstStyle/>
                <a:p>
                  <a:r>
                    <a:rPr lang="it-IT" sz="700" b="1" dirty="0" smtClean="0"/>
                    <a:t>LEGENDA:</a:t>
                  </a:r>
                </a:p>
              </p:txBody>
            </p:sp>
            <p:sp>
              <p:nvSpPr>
                <p:cNvPr id="196" name="Processo 195"/>
                <p:cNvSpPr/>
                <p:nvPr/>
              </p:nvSpPr>
              <p:spPr>
                <a:xfrm>
                  <a:off x="638352" y="6448229"/>
                  <a:ext cx="215154" cy="172823"/>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it-IT" sz="800" dirty="0" smtClean="0"/>
                </a:p>
              </p:txBody>
            </p:sp>
            <p:sp>
              <p:nvSpPr>
                <p:cNvPr id="197" name="CasellaDiTesto 196"/>
                <p:cNvSpPr txBox="1"/>
                <p:nvPr/>
              </p:nvSpPr>
              <p:spPr>
                <a:xfrm>
                  <a:off x="819179" y="6439564"/>
                  <a:ext cx="609965" cy="200055"/>
                </a:xfrm>
                <a:prstGeom prst="rect">
                  <a:avLst/>
                </a:prstGeom>
                <a:noFill/>
              </p:spPr>
              <p:txBody>
                <a:bodyPr wrap="square" rtlCol="0">
                  <a:spAutoFit/>
                </a:bodyPr>
                <a:lstStyle/>
                <a:p>
                  <a:r>
                    <a:rPr lang="it-IT" sz="700" dirty="0" smtClean="0"/>
                    <a:t>Azioni</a:t>
                  </a:r>
                  <a:endParaRPr lang="it-IT" sz="700" dirty="0"/>
                </a:p>
              </p:txBody>
            </p:sp>
            <p:sp>
              <p:nvSpPr>
                <p:cNvPr id="198" name="Documento multiplo 197"/>
                <p:cNvSpPr/>
                <p:nvPr/>
              </p:nvSpPr>
              <p:spPr>
                <a:xfrm>
                  <a:off x="1429144" y="6455096"/>
                  <a:ext cx="283382" cy="182073"/>
                </a:xfrm>
                <a:prstGeom prst="flowChartMultidocumen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it-IT" sz="800" dirty="0"/>
                </a:p>
              </p:txBody>
            </p:sp>
            <p:sp>
              <p:nvSpPr>
                <p:cNvPr id="199" name="CasellaDiTesto 198"/>
                <p:cNvSpPr txBox="1"/>
                <p:nvPr/>
              </p:nvSpPr>
              <p:spPr>
                <a:xfrm>
                  <a:off x="3621282" y="6441914"/>
                  <a:ext cx="1113022" cy="200055"/>
                </a:xfrm>
                <a:prstGeom prst="rect">
                  <a:avLst/>
                </a:prstGeom>
                <a:noFill/>
              </p:spPr>
              <p:txBody>
                <a:bodyPr wrap="square" rtlCol="0">
                  <a:spAutoFit/>
                </a:bodyPr>
                <a:lstStyle/>
                <a:p>
                  <a:r>
                    <a:rPr lang="it-IT" sz="700" dirty="0" smtClean="0"/>
                    <a:t>Procedura informatica</a:t>
                  </a:r>
                  <a:endParaRPr lang="it-IT" sz="700" dirty="0"/>
                </a:p>
              </p:txBody>
            </p:sp>
            <p:cxnSp>
              <p:nvCxnSpPr>
                <p:cNvPr id="200" name="Connettore 1 199"/>
                <p:cNvCxnSpPr/>
                <p:nvPr/>
              </p:nvCxnSpPr>
              <p:spPr>
                <a:xfrm>
                  <a:off x="5633449" y="6554874"/>
                  <a:ext cx="149025" cy="0"/>
                </a:xfrm>
                <a:prstGeom prst="line">
                  <a:avLst/>
                </a:prstGeom>
                <a:ln w="9525" cmpd="sng">
                  <a:prstDash val="sysDash"/>
                </a:ln>
                <a:effectLst/>
              </p:spPr>
              <p:style>
                <a:lnRef idx="2">
                  <a:schemeClr val="dk1"/>
                </a:lnRef>
                <a:fillRef idx="0">
                  <a:schemeClr val="dk1"/>
                </a:fillRef>
                <a:effectRef idx="1">
                  <a:schemeClr val="dk1"/>
                </a:effectRef>
                <a:fontRef idx="minor">
                  <a:schemeClr val="tx1"/>
                </a:fontRef>
              </p:style>
            </p:cxnSp>
            <p:cxnSp>
              <p:nvCxnSpPr>
                <p:cNvPr id="201" name="Connettore 1 200"/>
                <p:cNvCxnSpPr/>
                <p:nvPr/>
              </p:nvCxnSpPr>
              <p:spPr>
                <a:xfrm>
                  <a:off x="4744508" y="6554874"/>
                  <a:ext cx="155536" cy="0"/>
                </a:xfrm>
                <a:prstGeom prst="line">
                  <a:avLst/>
                </a:prstGeom>
                <a:ln w="9525" cmpd="sng"/>
                <a:effectLst/>
              </p:spPr>
              <p:style>
                <a:lnRef idx="2">
                  <a:schemeClr val="dk1"/>
                </a:lnRef>
                <a:fillRef idx="0">
                  <a:schemeClr val="dk1"/>
                </a:fillRef>
                <a:effectRef idx="1">
                  <a:schemeClr val="dk1"/>
                </a:effectRef>
                <a:fontRef idx="minor">
                  <a:schemeClr val="tx1"/>
                </a:fontRef>
              </p:style>
            </p:cxnSp>
            <p:sp>
              <p:nvSpPr>
                <p:cNvPr id="202" name="CasellaDiTesto 201"/>
                <p:cNvSpPr txBox="1"/>
                <p:nvPr/>
              </p:nvSpPr>
              <p:spPr>
                <a:xfrm>
                  <a:off x="5728246" y="6439922"/>
                  <a:ext cx="1058294" cy="200055"/>
                </a:xfrm>
                <a:prstGeom prst="rect">
                  <a:avLst/>
                </a:prstGeom>
                <a:noFill/>
              </p:spPr>
              <p:txBody>
                <a:bodyPr wrap="square" rtlCol="0">
                  <a:spAutoFit/>
                </a:bodyPr>
                <a:lstStyle/>
                <a:p>
                  <a:r>
                    <a:rPr lang="it-IT" sz="700" dirty="0" smtClean="0"/>
                    <a:t>Elaborazione/Sequenza</a:t>
                  </a:r>
                  <a:endParaRPr lang="it-IT" sz="700" dirty="0"/>
                </a:p>
              </p:txBody>
            </p:sp>
          </p:grpSp>
        </p:grpSp>
        <p:sp>
          <p:nvSpPr>
            <p:cNvPr id="189" name="Elaborazione predefinita 188"/>
            <p:cNvSpPr/>
            <p:nvPr/>
          </p:nvSpPr>
          <p:spPr>
            <a:xfrm>
              <a:off x="2524126" y="6479980"/>
              <a:ext cx="234950" cy="171906"/>
            </a:xfrm>
            <a:prstGeom prst="flowChartPredefined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it-IT"/>
            </a:p>
          </p:txBody>
        </p:sp>
      </p:grpSp>
      <p:sp>
        <p:nvSpPr>
          <p:cNvPr id="82" name="Processo 81"/>
          <p:cNvSpPr/>
          <p:nvPr/>
        </p:nvSpPr>
        <p:spPr>
          <a:xfrm>
            <a:off x="6321110" y="2224285"/>
            <a:ext cx="854547" cy="33756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REGISTRAZIONE PRESENZE </a:t>
            </a:r>
            <a:r>
              <a:rPr lang="it-IT" sz="700" dirty="0" smtClean="0"/>
              <a:t>              SU SCHERMO</a:t>
            </a:r>
          </a:p>
        </p:txBody>
      </p:sp>
      <p:sp>
        <p:nvSpPr>
          <p:cNvPr id="83" name="Processo 82"/>
          <p:cNvSpPr/>
          <p:nvPr/>
        </p:nvSpPr>
        <p:spPr>
          <a:xfrm>
            <a:off x="5897973" y="2704340"/>
            <a:ext cx="1286737" cy="348646"/>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N° delegati e Sezioni presenti e rappresentate</a:t>
            </a:r>
            <a:endParaRPr lang="it-IT" sz="700" dirty="0"/>
          </a:p>
        </p:txBody>
      </p:sp>
      <p:cxnSp>
        <p:nvCxnSpPr>
          <p:cNvPr id="84" name="Connettore 1 83"/>
          <p:cNvCxnSpPr/>
          <p:nvPr/>
        </p:nvCxnSpPr>
        <p:spPr>
          <a:xfrm>
            <a:off x="7158369" y="2704340"/>
            <a:ext cx="0" cy="348646"/>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85" name="Connettore 1 84"/>
          <p:cNvCxnSpPr/>
          <p:nvPr/>
        </p:nvCxnSpPr>
        <p:spPr>
          <a:xfrm>
            <a:off x="5925217" y="2704340"/>
            <a:ext cx="0" cy="348646"/>
          </a:xfrm>
          <a:prstGeom prst="line">
            <a:avLst/>
          </a:prstGeom>
          <a:ln/>
        </p:spPr>
        <p:style>
          <a:lnRef idx="1">
            <a:schemeClr val="accent6"/>
          </a:lnRef>
          <a:fillRef idx="0">
            <a:schemeClr val="accent6"/>
          </a:fillRef>
          <a:effectRef idx="0">
            <a:schemeClr val="accent6"/>
          </a:effectRef>
          <a:fontRef idx="minor">
            <a:schemeClr val="tx1"/>
          </a:fontRef>
        </p:style>
      </p:cxnSp>
      <p:sp>
        <p:nvSpPr>
          <p:cNvPr id="86" name="CasellaDiTesto 85"/>
          <p:cNvSpPr txBox="1"/>
          <p:nvPr/>
        </p:nvSpPr>
        <p:spPr>
          <a:xfrm>
            <a:off x="5905641" y="2525325"/>
            <a:ext cx="1109521" cy="200055"/>
          </a:xfrm>
          <a:prstGeom prst="rect">
            <a:avLst/>
          </a:prstGeom>
          <a:noFill/>
        </p:spPr>
        <p:txBody>
          <a:bodyPr wrap="square" rtlCol="0">
            <a:spAutoFit/>
          </a:bodyPr>
          <a:lstStyle/>
          <a:p>
            <a:pPr algn="ctr"/>
            <a:r>
              <a:rPr lang="it-IT" sz="700" dirty="0" smtClean="0"/>
              <a:t>Che proietta</a:t>
            </a:r>
          </a:p>
        </p:txBody>
      </p:sp>
      <p:sp>
        <p:nvSpPr>
          <p:cNvPr id="91" name="CasellaDiTesto 90"/>
          <p:cNvSpPr txBox="1"/>
          <p:nvPr/>
        </p:nvSpPr>
        <p:spPr>
          <a:xfrm>
            <a:off x="398146" y="1005221"/>
            <a:ext cx="2688345" cy="1061829"/>
          </a:xfrm>
          <a:prstGeom prst="rect">
            <a:avLst/>
          </a:prstGeom>
          <a:noFill/>
        </p:spPr>
        <p:txBody>
          <a:bodyPr wrap="square" rtlCol="0">
            <a:spAutoFit/>
          </a:bodyPr>
          <a:lstStyle/>
          <a:p>
            <a:pPr algn="just"/>
            <a:r>
              <a:rPr lang="it-IT" sz="900" dirty="0" smtClean="0">
                <a:solidFill>
                  <a:srgbClr val="000000"/>
                </a:solidFill>
              </a:rPr>
              <a:t>Il secondo giorno, </a:t>
            </a:r>
            <a:r>
              <a:rPr lang="it-IT" sz="900" dirty="0">
                <a:solidFill>
                  <a:srgbClr val="000000"/>
                </a:solidFill>
              </a:rPr>
              <a:t>la Commissione, effettuata la </a:t>
            </a:r>
            <a:r>
              <a:rPr lang="it-IT" sz="900" smtClean="0">
                <a:solidFill>
                  <a:srgbClr val="000000"/>
                </a:solidFill>
              </a:rPr>
              <a:t>verifica sulla PT </a:t>
            </a:r>
            <a:r>
              <a:rPr lang="it-IT" sz="900" dirty="0">
                <a:solidFill>
                  <a:srgbClr val="000000"/>
                </a:solidFill>
              </a:rPr>
              <a:t>delle presenze/deleghe, consegna oltre </a:t>
            </a:r>
            <a:r>
              <a:rPr lang="it-IT" sz="900" dirty="0" smtClean="0">
                <a:solidFill>
                  <a:srgbClr val="000000"/>
                </a:solidFill>
              </a:rPr>
              <a:t>ai cartelli numerici </a:t>
            </a:r>
            <a:r>
              <a:rPr lang="it-IT" sz="900" dirty="0">
                <a:solidFill>
                  <a:srgbClr val="000000"/>
                </a:solidFill>
              </a:rPr>
              <a:t>(per le votazioni palesi effettuate in sala) anche le schede voto (per l’elezione delle cariche </a:t>
            </a:r>
            <a:r>
              <a:rPr lang="it-IT" sz="900" dirty="0" smtClean="0">
                <a:solidFill>
                  <a:srgbClr val="000000"/>
                </a:solidFill>
              </a:rPr>
              <a:t>sociali).  </a:t>
            </a:r>
            <a:r>
              <a:rPr lang="it-IT" sz="900" dirty="0">
                <a:solidFill>
                  <a:srgbClr val="000000"/>
                </a:solidFill>
              </a:rPr>
              <a:t>I delegati che si sono registrati </a:t>
            </a:r>
            <a:r>
              <a:rPr lang="it-IT" sz="900" dirty="0" smtClean="0">
                <a:solidFill>
                  <a:srgbClr val="000000"/>
                </a:solidFill>
              </a:rPr>
              <a:t>nel corso del primo giorno ritirano </a:t>
            </a:r>
            <a:r>
              <a:rPr lang="it-IT" sz="900" dirty="0">
                <a:solidFill>
                  <a:srgbClr val="000000"/>
                </a:solidFill>
              </a:rPr>
              <a:t>le sole schede di voto presso </a:t>
            </a:r>
            <a:r>
              <a:rPr lang="it-IT" sz="900" dirty="0" smtClean="0">
                <a:solidFill>
                  <a:srgbClr val="000000"/>
                </a:solidFill>
              </a:rPr>
              <a:t>postazione dedicata.</a:t>
            </a:r>
            <a:endParaRPr lang="it-IT" sz="900" dirty="0">
              <a:solidFill>
                <a:srgbClr val="000000"/>
              </a:solidFill>
            </a:endParaRPr>
          </a:p>
        </p:txBody>
      </p:sp>
      <p:sp>
        <p:nvSpPr>
          <p:cNvPr id="92" name="Ovale 91"/>
          <p:cNvSpPr/>
          <p:nvPr/>
        </p:nvSpPr>
        <p:spPr>
          <a:xfrm>
            <a:off x="159711" y="97427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7</a:t>
            </a:r>
            <a:endParaRPr lang="it-IT" sz="800" b="1" dirty="0" smtClean="0"/>
          </a:p>
        </p:txBody>
      </p:sp>
      <p:cxnSp>
        <p:nvCxnSpPr>
          <p:cNvPr id="98" name="Connettore 4 97"/>
          <p:cNvCxnSpPr>
            <a:stCxn id="83" idx="0"/>
            <a:endCxn id="82" idx="2"/>
          </p:cNvCxnSpPr>
          <p:nvPr/>
        </p:nvCxnSpPr>
        <p:spPr>
          <a:xfrm rot="5400000" flipH="1" flipV="1">
            <a:off x="6573620" y="2529576"/>
            <a:ext cx="142487" cy="207042"/>
          </a:xfrm>
          <a:prstGeom prst="bentConnector3">
            <a:avLst>
              <a:gd name="adj1" fmla="val 2326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6" name="Connettore 4 125"/>
          <p:cNvCxnSpPr>
            <a:stCxn id="124" idx="2"/>
            <a:endCxn id="120" idx="3"/>
          </p:cNvCxnSpPr>
          <p:nvPr/>
        </p:nvCxnSpPr>
        <p:spPr>
          <a:xfrm rot="5400000">
            <a:off x="6658199" y="3606779"/>
            <a:ext cx="167678" cy="263015"/>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29" name="Ovale 128"/>
          <p:cNvSpPr/>
          <p:nvPr/>
        </p:nvSpPr>
        <p:spPr>
          <a:xfrm>
            <a:off x="5906340" y="231602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8</a:t>
            </a:r>
            <a:endParaRPr lang="it-IT" sz="800" b="1" dirty="0" smtClean="0"/>
          </a:p>
        </p:txBody>
      </p:sp>
      <p:sp>
        <p:nvSpPr>
          <p:cNvPr id="133" name="Documento multiplo 132"/>
          <p:cNvSpPr/>
          <p:nvPr/>
        </p:nvSpPr>
        <p:spPr>
          <a:xfrm>
            <a:off x="7397891" y="942529"/>
            <a:ext cx="673718" cy="449832"/>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VERIFICA</a:t>
            </a:r>
            <a:r>
              <a:rPr lang="it-IT" sz="700" dirty="0" smtClean="0"/>
              <a:t> </a:t>
            </a:r>
            <a:r>
              <a:rPr lang="it-IT" sz="700" dirty="0" smtClean="0"/>
              <a:t>PRESENZA/DELEGA</a:t>
            </a:r>
            <a:endParaRPr lang="it-IT" sz="700" dirty="0"/>
          </a:p>
        </p:txBody>
      </p:sp>
      <p:cxnSp>
        <p:nvCxnSpPr>
          <p:cNvPr id="136" name="Connettore 4 135"/>
          <p:cNvCxnSpPr>
            <a:stCxn id="133" idx="1"/>
          </p:cNvCxnSpPr>
          <p:nvPr/>
        </p:nvCxnSpPr>
        <p:spPr>
          <a:xfrm rot="10800000">
            <a:off x="6286501" y="893623"/>
            <a:ext cx="1111390" cy="273822"/>
          </a:xfrm>
          <a:prstGeom prst="bentConnector3">
            <a:avLst>
              <a:gd name="adj1" fmla="val 100279"/>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44" name="Documento multiplo 143"/>
          <p:cNvSpPr/>
          <p:nvPr/>
        </p:nvSpPr>
        <p:spPr>
          <a:xfrm>
            <a:off x="6484651" y="1205276"/>
            <a:ext cx="673718" cy="449832"/>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VERIFICA</a:t>
            </a:r>
            <a:r>
              <a:rPr lang="it-IT" sz="700" dirty="0" smtClean="0"/>
              <a:t> </a:t>
            </a:r>
            <a:r>
              <a:rPr lang="it-IT" sz="700" dirty="0" smtClean="0"/>
              <a:t>PRESENZA/DELEGA</a:t>
            </a:r>
            <a:endParaRPr lang="it-IT" sz="700" dirty="0"/>
          </a:p>
        </p:txBody>
      </p:sp>
      <p:cxnSp>
        <p:nvCxnSpPr>
          <p:cNvPr id="153" name="Connettore 2 152"/>
          <p:cNvCxnSpPr>
            <a:stCxn id="158" idx="3"/>
            <a:endCxn id="163" idx="1"/>
          </p:cNvCxnSpPr>
          <p:nvPr/>
        </p:nvCxnSpPr>
        <p:spPr>
          <a:xfrm>
            <a:off x="7063400" y="1918753"/>
            <a:ext cx="420070" cy="424"/>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54" name="Connettore 4 153"/>
          <p:cNvCxnSpPr>
            <a:stCxn id="133" idx="2"/>
            <a:endCxn id="144" idx="3"/>
          </p:cNvCxnSpPr>
          <p:nvPr/>
        </p:nvCxnSpPr>
        <p:spPr>
          <a:xfrm rot="5400000">
            <a:off x="7395703" y="1137993"/>
            <a:ext cx="54866" cy="529533"/>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55" name="Connettore 4 154"/>
          <p:cNvCxnSpPr>
            <a:stCxn id="144" idx="1"/>
            <a:endCxn id="82" idx="1"/>
          </p:cNvCxnSpPr>
          <p:nvPr/>
        </p:nvCxnSpPr>
        <p:spPr>
          <a:xfrm rot="10800000" flipV="1">
            <a:off x="6321111" y="1430191"/>
            <a:ext cx="163541" cy="962877"/>
          </a:xfrm>
          <a:prstGeom prst="bentConnector3">
            <a:avLst>
              <a:gd name="adj1" fmla="val 162124"/>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58" name="Documento multiplo 157"/>
          <p:cNvSpPr/>
          <p:nvPr/>
        </p:nvSpPr>
        <p:spPr>
          <a:xfrm>
            <a:off x="6389682" y="1693837"/>
            <a:ext cx="673718" cy="449832"/>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SCHEDE </a:t>
            </a:r>
            <a:r>
              <a:rPr lang="it-IT" sz="700" dirty="0" smtClean="0"/>
              <a:t> VOTO E NUMERO</a:t>
            </a:r>
            <a:endParaRPr lang="it-IT" sz="700" dirty="0"/>
          </a:p>
        </p:txBody>
      </p:sp>
      <p:sp>
        <p:nvSpPr>
          <p:cNvPr id="163" name="Documento multiplo 162"/>
          <p:cNvSpPr/>
          <p:nvPr/>
        </p:nvSpPr>
        <p:spPr>
          <a:xfrm>
            <a:off x="7483470" y="1694261"/>
            <a:ext cx="673718" cy="449832"/>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SCHEDE </a:t>
            </a:r>
            <a:r>
              <a:rPr lang="it-IT" sz="700" dirty="0" smtClean="0"/>
              <a:t> VOTO E NUMERO</a:t>
            </a:r>
            <a:endParaRPr lang="it-IT" sz="700" dirty="0"/>
          </a:p>
        </p:txBody>
      </p:sp>
      <p:cxnSp>
        <p:nvCxnSpPr>
          <p:cNvPr id="165" name="Connettore 1 164"/>
          <p:cNvCxnSpPr>
            <a:stCxn id="158" idx="0"/>
            <a:endCxn id="144" idx="2"/>
          </p:cNvCxnSpPr>
          <p:nvPr/>
        </p:nvCxnSpPr>
        <p:spPr>
          <a:xfrm flipV="1">
            <a:off x="6772890" y="1638073"/>
            <a:ext cx="1772" cy="55764"/>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79" name="Ovale 178"/>
          <p:cNvSpPr/>
          <p:nvPr/>
        </p:nvSpPr>
        <p:spPr>
          <a:xfrm>
            <a:off x="7391681" y="492952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11</a:t>
            </a:r>
          </a:p>
        </p:txBody>
      </p:sp>
    </p:spTree>
    <p:extLst>
      <p:ext uri="{BB962C8B-B14F-4D97-AF65-F5344CB8AC3E}">
        <p14:creationId xmlns:p14="http://schemas.microsoft.com/office/powerpoint/2010/main" val="992234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8531</TotalTime>
  <Words>750</Words>
  <Application>Microsoft Office PowerPoint</Application>
  <PresentationFormat>Personalizzato</PresentationFormat>
  <Paragraphs>114</Paragraphs>
  <Slides>2</Slides>
  <Notes>2</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vt:i4>
      </vt:variant>
    </vt:vector>
  </HeadingPairs>
  <TitlesOfParts>
    <vt:vector size="5" baseType="lpstr">
      <vt:lpstr>Arial</vt:lpstr>
      <vt:lpstr>Calibri</vt:lpstr>
      <vt:lpstr>Tema di Office</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Martina Oppedisano</dc:creator>
  <cp:lastModifiedBy>Emanuela Pesenti</cp:lastModifiedBy>
  <cp:revision>96</cp:revision>
  <dcterms:created xsi:type="dcterms:W3CDTF">2014-05-22T21:39:30Z</dcterms:created>
  <dcterms:modified xsi:type="dcterms:W3CDTF">2020-06-25T09:59:37Z</dcterms:modified>
</cp:coreProperties>
</file>