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693400" cy="7561263"/>
  <p:notesSz cx="9872663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018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jmwHiJEUZOuv+1xihgCGdeWh1f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8065CB5-0B92-4B60-84E4-169454EF6E31}">
  <a:tblStyle styleId="{38065CB5-0B92-4B60-84E4-169454EF6E3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500" y="90"/>
      </p:cViewPr>
      <p:guideLst>
        <p:guide orient="horz" pos="2018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42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4277082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592518" y="1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5665"/>
            <a:ext cx="4277082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1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62" name="Google Shape;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10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57" name="Google Shape;15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8" name="Google Shape;158;p10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5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11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97" name="Google Shape;19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8" name="Google Shape;198;p15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357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6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57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2" name="Google Shape;21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7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13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220" name="Google Shape;22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1" name="Google Shape;221;p17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2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3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4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90" name="Google Shape;9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166401" lvl="0" indent="-9081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5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01" name="Google Shape;10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5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6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7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8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35" name="Google Shape;1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>
            <a:spLocks noGrp="1"/>
          </p:cNvSpPr>
          <p:nvPr>
            <p:ph type="sldNum" idx="12"/>
          </p:nvPr>
        </p:nvSpPr>
        <p:spPr>
          <a:xfrm>
            <a:off x="5592518" y="6455665"/>
            <a:ext cx="4278614" cy="3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9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46" name="Google Shape;14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508000"/>
            <a:ext cx="36052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7" name="Google Shape;147;p9:notes"/>
          <p:cNvSpPr txBox="1">
            <a:spLocks noGrp="1"/>
          </p:cNvSpPr>
          <p:nvPr>
            <p:ph type="body" idx="1"/>
          </p:nvPr>
        </p:nvSpPr>
        <p:spPr>
          <a:xfrm>
            <a:off x="989258" y="3227072"/>
            <a:ext cx="7894148" cy="3062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50" tIns="45425" rIns="90850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9"/>
          <p:cNvSpPr txBox="1"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/>
            </a:lvl1pPr>
            <a:lvl2pPr lvl="1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2pPr>
            <a:lvl3pPr lvl="2" algn="ctr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/>
            </a:lvl3pPr>
            <a:lvl4pPr lvl="3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4pPr>
            <a:lvl5pPr lvl="4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5pPr>
            <a:lvl6pPr lvl="5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8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8"/>
          <p:cNvSpPr txBox="1">
            <a:spLocks noGrp="1"/>
          </p:cNvSpPr>
          <p:nvPr>
            <p:ph type="body" idx="1"/>
          </p:nvPr>
        </p:nvSpPr>
        <p:spPr>
          <a:xfrm rot="5400000">
            <a:off x="2851151" y="-552449"/>
            <a:ext cx="4991100" cy="962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5" name="Google Shape;55;p28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9"/>
          <p:cNvSpPr txBox="1">
            <a:spLocks noGrp="1"/>
          </p:cNvSpPr>
          <p:nvPr>
            <p:ph type="title"/>
          </p:nvPr>
        </p:nvSpPr>
        <p:spPr>
          <a:xfrm rot="5400000">
            <a:off x="5730082" y="2326481"/>
            <a:ext cx="6451600" cy="2405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9"/>
          <p:cNvSpPr txBox="1">
            <a:spLocks noGrp="1"/>
          </p:cNvSpPr>
          <p:nvPr>
            <p:ph type="body" idx="1"/>
          </p:nvPr>
        </p:nvSpPr>
        <p:spPr>
          <a:xfrm rot="5400000">
            <a:off x="842169" y="-3968"/>
            <a:ext cx="6451600" cy="706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9" name="Google Shape;59;p29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0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body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 txBox="1"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1"/>
          <p:cNvSpPr txBox="1"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2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body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body" idx="2"/>
          </p:nvPr>
        </p:nvSpPr>
        <p:spPr>
          <a:xfrm>
            <a:off x="5422900" y="1763713"/>
            <a:ext cx="4735513" cy="49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29" name="Google Shape;29;p22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body" idx="2"/>
          </p:nvPr>
        </p:nvSpPr>
        <p:spPr>
          <a:xfrm>
            <a:off x="534988" y="2397125"/>
            <a:ext cx="4724400" cy="435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body" idx="3"/>
          </p:nvPr>
        </p:nvSpPr>
        <p:spPr>
          <a:xfrm>
            <a:off x="5432425" y="1692275"/>
            <a:ext cx="4725988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body" idx="4"/>
          </p:nvPr>
        </p:nvSpPr>
        <p:spPr>
          <a:xfrm>
            <a:off x="5432425" y="2397125"/>
            <a:ext cx="4725988" cy="435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36" name="Google Shape;36;p23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4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5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6"/>
          <p:cNvSpPr txBox="1"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body" idx="1"/>
          </p:nvPr>
        </p:nvSpPr>
        <p:spPr>
          <a:xfrm>
            <a:off x="4181475" y="301625"/>
            <a:ext cx="5976938" cy="6453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body" idx="2"/>
          </p:nvPr>
        </p:nvSpPr>
        <p:spPr>
          <a:xfrm>
            <a:off x="534988" y="1582738"/>
            <a:ext cx="3517900" cy="517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7"/>
          <p:cNvSpPr txBox="1"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7"/>
          <p:cNvSpPr>
            <a:spLocks noGrp="1"/>
          </p:cNvSpPr>
          <p:nvPr>
            <p:ph type="pic" idx="2"/>
          </p:nvPr>
        </p:nvSpPr>
        <p:spPr>
          <a:xfrm>
            <a:off x="2095500" y="676275"/>
            <a:ext cx="6416675" cy="4535488"/>
          </a:xfrm>
          <a:prstGeom prst="rect">
            <a:avLst/>
          </a:prstGeom>
          <a:noFill/>
          <a:ln>
            <a:noFill/>
          </a:ln>
        </p:spPr>
      </p:sp>
      <p:sp>
        <p:nvSpPr>
          <p:cNvPr id="50" name="Google Shape;50;p27"/>
          <p:cNvSpPr txBox="1">
            <a:spLocks noGrp="1"/>
          </p:cNvSpPr>
          <p:nvPr>
            <p:ph type="body" idx="1"/>
          </p:nvPr>
        </p:nvSpPr>
        <p:spPr>
          <a:xfrm>
            <a:off x="2095500" y="5918200"/>
            <a:ext cx="6416675" cy="887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marR="0" lvl="0" indent="-463550" algn="l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000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"/>
          <p:cNvSpPr txBox="1"/>
          <p:nvPr/>
        </p:nvSpPr>
        <p:spPr>
          <a:xfrm>
            <a:off x="810196" y="3348583"/>
            <a:ext cx="9274175" cy="1028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it-IT"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economico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1" descr="Logo_big_bianco_tras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19588" y="971550"/>
            <a:ext cx="2052637" cy="16811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8;p4"/>
          <p:cNvSpPr txBox="1"/>
          <p:nvPr/>
        </p:nvSpPr>
        <p:spPr>
          <a:xfrm>
            <a:off x="3737987" y="7067538"/>
            <a:ext cx="3928906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000" b="0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Comitato direttivo centrale, 26 ottobre 2022</a:t>
            </a:r>
            <a:endParaRPr sz="1000" b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10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2" name="Google Shape;162;p10"/>
          <p:cNvGraphicFramePr/>
          <p:nvPr/>
        </p:nvGraphicFramePr>
        <p:xfrm>
          <a:off x="1674813" y="1128713"/>
          <a:ext cx="7127875" cy="609720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RISORSE STRAORDINARIE MITUR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sng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3" name="Google Shape;163;p10"/>
          <p:cNvSpPr txBox="1"/>
          <p:nvPr/>
        </p:nvSpPr>
        <p:spPr>
          <a:xfrm>
            <a:off x="9955213" y="6980238"/>
            <a:ext cx="4318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4" name="Google Shape;164;p10"/>
          <p:cNvGrpSpPr/>
          <p:nvPr/>
        </p:nvGrpSpPr>
        <p:grpSpPr>
          <a:xfrm>
            <a:off x="306388" y="2321527"/>
            <a:ext cx="9986173" cy="2802482"/>
            <a:chOff x="181830" y="1088468"/>
            <a:chExt cx="9986173" cy="2802482"/>
          </a:xfrm>
        </p:grpSpPr>
        <p:sp>
          <p:nvSpPr>
            <p:cNvPr id="165" name="Google Shape;165;p10"/>
            <p:cNvSpPr/>
            <p:nvPr/>
          </p:nvSpPr>
          <p:spPr>
            <a:xfrm>
              <a:off x="5111581" y="1919821"/>
              <a:ext cx="4196027" cy="65674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01747"/>
                  </a:lnTo>
                  <a:lnTo>
                    <a:pt x="120000" y="101747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3B1B3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66" name="Google Shape;166;p10"/>
            <p:cNvSpPr/>
            <p:nvPr/>
          </p:nvSpPr>
          <p:spPr>
            <a:xfrm>
              <a:off x="5111581" y="1919821"/>
              <a:ext cx="2343132" cy="57055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98990"/>
                  </a:lnTo>
                  <a:lnTo>
                    <a:pt x="120000" y="9899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3B1B3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67" name="Google Shape;167;p10"/>
            <p:cNvSpPr/>
            <p:nvPr/>
          </p:nvSpPr>
          <p:spPr>
            <a:xfrm>
              <a:off x="5111581" y="1919821"/>
              <a:ext cx="413605" cy="57055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98990"/>
                  </a:lnTo>
                  <a:lnTo>
                    <a:pt x="120000" y="9899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3B1B3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68" name="Google Shape;168;p10"/>
            <p:cNvSpPr/>
            <p:nvPr/>
          </p:nvSpPr>
          <p:spPr>
            <a:xfrm>
              <a:off x="3342375" y="1919821"/>
              <a:ext cx="1769205" cy="57055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98990"/>
                  </a:lnTo>
                  <a:lnTo>
                    <a:pt x="0" y="98990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93B1B3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69" name="Google Shape;169;p10"/>
            <p:cNvSpPr/>
            <p:nvPr/>
          </p:nvSpPr>
          <p:spPr>
            <a:xfrm>
              <a:off x="1161201" y="1919821"/>
              <a:ext cx="3950380" cy="53400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97552"/>
                  </a:lnTo>
                  <a:lnTo>
                    <a:pt x="0" y="97552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93B1B3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70" name="Google Shape;170;p10"/>
            <p:cNvSpPr/>
            <p:nvPr/>
          </p:nvSpPr>
          <p:spPr>
            <a:xfrm>
              <a:off x="3745168" y="1099402"/>
              <a:ext cx="2732825" cy="820418"/>
            </a:xfrm>
            <a:prstGeom prst="rect">
              <a:avLst/>
            </a:prstGeom>
            <a:solidFill>
              <a:srgbClr val="0070C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0"/>
            <p:cNvSpPr txBox="1"/>
            <p:nvPr/>
          </p:nvSpPr>
          <p:spPr>
            <a:xfrm>
              <a:off x="3745168" y="1099402"/>
              <a:ext cx="2732825" cy="8204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60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Euro 5.000.000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0"/>
            <p:cNvSpPr/>
            <p:nvPr/>
          </p:nvSpPr>
          <p:spPr>
            <a:xfrm>
              <a:off x="2538691" y="1088468"/>
              <a:ext cx="744199" cy="142708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0"/>
            <p:cNvSpPr txBox="1"/>
            <p:nvPr/>
          </p:nvSpPr>
          <p:spPr>
            <a:xfrm>
              <a:off x="2538691" y="1088468"/>
              <a:ext cx="744199" cy="1427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5700" rIns="22850" bIns="570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endPara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0"/>
            <p:cNvSpPr/>
            <p:nvPr/>
          </p:nvSpPr>
          <p:spPr>
            <a:xfrm>
              <a:off x="181830" y="2453829"/>
              <a:ext cx="1958741" cy="1211203"/>
            </a:xfrm>
            <a:prstGeom prst="rect">
              <a:avLst/>
            </a:prstGeom>
            <a:solidFill>
              <a:srgbClr val="88BAE4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0"/>
            <p:cNvSpPr txBox="1"/>
            <p:nvPr/>
          </p:nvSpPr>
          <p:spPr>
            <a:xfrm>
              <a:off x="181830" y="2453829"/>
              <a:ext cx="1958741" cy="12112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975" tIns="6975" rIns="6975" bIns="60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it-IT" sz="11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BANDI</a:t>
              </a:r>
              <a:endPara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it-IT" sz="1100" b="1">
                  <a:solidFill>
                    <a:schemeClr val="dk1"/>
                  </a:solidFill>
                </a:rPr>
                <a:t>(sostegno attività e ricerca)</a:t>
              </a:r>
              <a:endParaRPr sz="1100" b="1">
                <a:solidFill>
                  <a:schemeClr val="dk1"/>
                </a:solidFill>
              </a:endParaRPr>
            </a:p>
          </p:txBody>
        </p:sp>
        <p:sp>
          <p:nvSpPr>
            <p:cNvPr id="176" name="Google Shape;176;p10"/>
            <p:cNvSpPr/>
            <p:nvPr/>
          </p:nvSpPr>
          <p:spPr>
            <a:xfrm>
              <a:off x="574183" y="3458379"/>
              <a:ext cx="1038173" cy="432571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25400" cap="flat" cmpd="sng">
              <a:solidFill>
                <a:srgbClr val="88BAE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0"/>
            <p:cNvSpPr txBox="1"/>
            <p:nvPr/>
          </p:nvSpPr>
          <p:spPr>
            <a:xfrm>
              <a:off x="574183" y="3458379"/>
              <a:ext cx="1038173" cy="4325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it-IT" sz="1200">
                  <a:solidFill>
                    <a:schemeClr val="dk1"/>
                  </a:solidFill>
                </a:rPr>
                <a:t>2.200.000,00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0"/>
            <p:cNvSpPr/>
            <p:nvPr/>
          </p:nvSpPr>
          <p:spPr>
            <a:xfrm>
              <a:off x="2270955" y="2490379"/>
              <a:ext cx="2142840" cy="1211203"/>
            </a:xfrm>
            <a:prstGeom prst="rect">
              <a:avLst/>
            </a:prstGeom>
            <a:solidFill>
              <a:srgbClr val="F0F06C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0"/>
            <p:cNvSpPr txBox="1"/>
            <p:nvPr/>
          </p:nvSpPr>
          <p:spPr>
            <a:xfrm>
              <a:off x="2270955" y="2490379"/>
              <a:ext cx="2142840" cy="12112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60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EFFICIENTAMENTO SEDE CENTRALE E STRUTTURE TERRITORIALI</a:t>
              </a:r>
              <a:endPara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2812859" y="3458379"/>
              <a:ext cx="1038173" cy="432571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25400" cap="flat" cmpd="sng">
              <a:solidFill>
                <a:srgbClr val="F0F06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0"/>
            <p:cNvSpPr txBox="1"/>
            <p:nvPr/>
          </p:nvSpPr>
          <p:spPr>
            <a:xfrm>
              <a:off x="2812859" y="3458379"/>
              <a:ext cx="1038173" cy="4325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/>
                <a:t>500.000,00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4613587" y="2490379"/>
              <a:ext cx="1823198" cy="1211203"/>
            </a:xfrm>
            <a:prstGeom prst="rect">
              <a:avLst/>
            </a:prstGeom>
            <a:solidFill>
              <a:srgbClr val="F1C1F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0"/>
            <p:cNvSpPr txBox="1"/>
            <p:nvPr/>
          </p:nvSpPr>
          <p:spPr>
            <a:xfrm>
              <a:off x="4613587" y="2490379"/>
              <a:ext cx="1823198" cy="12112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60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ACCOGLEINZA E RICETTIVITA’</a:t>
              </a:r>
              <a:endPara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0"/>
            <p:cNvSpPr/>
            <p:nvPr/>
          </p:nvSpPr>
          <p:spPr>
            <a:xfrm>
              <a:off x="4966074" y="3458379"/>
              <a:ext cx="1038173" cy="432571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25400" cap="flat" cmpd="sng">
              <a:solidFill>
                <a:srgbClr val="F1C1F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0"/>
            <p:cNvSpPr txBox="1"/>
            <p:nvPr/>
          </p:nvSpPr>
          <p:spPr>
            <a:xfrm>
              <a:off x="4966074" y="3458379"/>
              <a:ext cx="1038173" cy="4325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it-IT" sz="1200">
                  <a:solidFill>
                    <a:schemeClr val="dk1"/>
                  </a:solidFill>
                </a:rPr>
                <a:t>500.000,00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0"/>
            <p:cNvSpPr/>
            <p:nvPr/>
          </p:nvSpPr>
          <p:spPr>
            <a:xfrm>
              <a:off x="6636577" y="2490379"/>
              <a:ext cx="1636271" cy="1211203"/>
            </a:xfrm>
            <a:prstGeom prst="rect">
              <a:avLst/>
            </a:prstGeom>
            <a:solidFill>
              <a:srgbClr val="A6F0AF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0"/>
            <p:cNvSpPr txBox="1"/>
            <p:nvPr/>
          </p:nvSpPr>
          <p:spPr>
            <a:xfrm>
              <a:off x="6636577" y="2490379"/>
              <a:ext cx="1636271" cy="12112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975" tIns="6975" rIns="6975" bIns="60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it-IT" sz="11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SENTIERISTICA E PERCORRENZA</a:t>
              </a:r>
              <a:endPara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6921655" y="3458379"/>
              <a:ext cx="1038173" cy="432571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25400" cap="flat" cmpd="sng">
              <a:solidFill>
                <a:srgbClr val="A6F0A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0"/>
            <p:cNvSpPr txBox="1"/>
            <p:nvPr/>
          </p:nvSpPr>
          <p:spPr>
            <a:xfrm>
              <a:off x="6921655" y="3458379"/>
              <a:ext cx="1038173" cy="4325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it-IT" sz="1200">
                  <a:solidFill>
                    <a:schemeClr val="dk1"/>
                  </a:solidFill>
                </a:rPr>
                <a:t>800.000,00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0"/>
            <p:cNvSpPr/>
            <p:nvPr/>
          </p:nvSpPr>
          <p:spPr>
            <a:xfrm>
              <a:off x="8447215" y="2576569"/>
              <a:ext cx="1720788" cy="1211203"/>
            </a:xfrm>
            <a:prstGeom prst="rect">
              <a:avLst/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0"/>
            <p:cNvSpPr txBox="1"/>
            <p:nvPr/>
          </p:nvSpPr>
          <p:spPr>
            <a:xfrm>
              <a:off x="8447215" y="2576569"/>
              <a:ext cx="1720788" cy="12112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60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SICUREZZA E FORMAZIONE</a:t>
              </a:r>
              <a:endPara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0"/>
            <p:cNvSpPr/>
            <p:nvPr/>
          </p:nvSpPr>
          <p:spPr>
            <a:xfrm>
              <a:off x="8774206" y="3458379"/>
              <a:ext cx="1038173" cy="432571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25400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0"/>
            <p:cNvSpPr txBox="1"/>
            <p:nvPr/>
          </p:nvSpPr>
          <p:spPr>
            <a:xfrm>
              <a:off x="8774206" y="3458379"/>
              <a:ext cx="1038173" cy="4325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it-IT" sz="1200">
                  <a:solidFill>
                    <a:schemeClr val="dk1"/>
                  </a:solidFill>
                </a:rPr>
                <a:t>1.000.000,00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4" name="Google Shape;194;p10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152;p9" descr="Logo_big_bianco_trasp">
            <a:extLst>
              <a:ext uri="{FF2B5EF4-FFF2-40B4-BE49-F238E27FC236}">
                <a16:creationId xmlns:a16="http://schemas.microsoft.com/office/drawing/2014/main" id="{5F4ED658-0C73-4DDD-A889-7E62573F6CC6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98;p4"/>
          <p:cNvSpPr txBox="1"/>
          <p:nvPr/>
        </p:nvSpPr>
        <p:spPr>
          <a:xfrm>
            <a:off x="3737987" y="7067538"/>
            <a:ext cx="3928906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000" b="0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Comitato direttivo centrale, 26 ottobre 2022</a:t>
            </a:r>
            <a:endParaRPr sz="1000" b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"/>
          <p:cNvSpPr/>
          <p:nvPr/>
        </p:nvSpPr>
        <p:spPr>
          <a:xfrm>
            <a:off x="451428" y="2029311"/>
            <a:ext cx="9859385" cy="1656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1" name="Google Shape;201;p15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5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5"/>
          <p:cNvSpPr/>
          <p:nvPr/>
        </p:nvSpPr>
        <p:spPr>
          <a:xfrm>
            <a:off x="1782763" y="187325"/>
            <a:ext cx="7127875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COSTI DELLA  PRODUZIONE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Costi per servizi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04" name="Google Shape;204;p15"/>
          <p:cNvGraphicFramePr/>
          <p:nvPr>
            <p:extLst>
              <p:ext uri="{D42A27DB-BD31-4B8C-83A1-F6EECF244321}">
                <p14:modId xmlns:p14="http://schemas.microsoft.com/office/powerpoint/2010/main" val="2426439589"/>
              </p:ext>
            </p:extLst>
          </p:nvPr>
        </p:nvGraphicFramePr>
        <p:xfrm>
          <a:off x="522732" y="738913"/>
          <a:ext cx="9716775" cy="6123125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368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0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5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107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Assicurazioni – Principali polizze </a:t>
                      </a:r>
                      <a:endParaRPr sz="1400" u="none" strike="noStrike" cap="none" dirty="0"/>
                    </a:p>
                  </a:txBody>
                  <a:tcPr marL="54000" marR="54000" marT="54000" marB="54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Ultima Variazione al 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2023</a:t>
                      </a:r>
                      <a:endParaRPr sz="1200" u="none" strike="noStrike" cap="none" dirty="0"/>
                    </a:p>
                  </a:txBody>
                  <a:tcPr marL="144000" marR="72000" marT="50375" marB="50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290.000 soci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315.000 soci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315.000 soci</a:t>
                      </a:r>
                      <a:endParaRPr sz="1400" u="none" strike="noStrike" cap="none" dirty="0"/>
                    </a:p>
                  </a:txBody>
                  <a:tcPr marL="144000" marR="72000" marT="50375" marB="50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soccorso alpino soci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391.500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425.250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425.250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RC sezioni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435.000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472.500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472.500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tutela legale sezioni e sede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40.310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43.500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43.500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assicurazioni infortuni/RC istruttori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1.251.265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1.163.423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1.198.132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assicurazione infortuni soci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667.000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724.500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724.500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spedizioni Extra Europee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43.500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43.500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43.500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assicurazione volontari CNSAS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1.683.666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1.683.666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1.604.322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assicurazione RC ministero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760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rc dipendenti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29.744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29.744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29.744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assicurazioni Sede centrale KASKO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6.810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6.810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5.916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assicurazioni proprietà CAI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15.314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15.314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15.871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assicurazioni RC patrimoniale CAI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6.656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6.656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8.000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assicurazioni infortuni MontagnaTerapia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4.000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4.000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4.000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Copertura per ETS – diaria da malattia</a:t>
                      </a:r>
                      <a:endParaRPr sz="14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</a:t>
                      </a:r>
                      <a:r>
                        <a:rPr lang="it-IT" sz="14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All</a:t>
                      </a: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risks e trasporto palestre</a:t>
                      </a:r>
                      <a:endParaRPr sz="1400" u="none" strike="noStrike" cap="none" dirty="0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6.015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6.015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5.700</a:t>
                      </a:r>
                      <a:endParaRPr sz="1400" u="none" strike="noStrike" cap="none" dirty="0"/>
                    </a:p>
                  </a:txBody>
                  <a:tcPr marL="54000" marR="90000" marT="54000" marB="54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05" name="Google Shape;205;p15"/>
          <p:cNvSpPr txBox="1"/>
          <p:nvPr/>
        </p:nvSpPr>
        <p:spPr>
          <a:xfrm>
            <a:off x="10094913" y="6948488"/>
            <a:ext cx="4318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6" name="Google Shape;206;p15"/>
          <p:cNvGrpSpPr/>
          <p:nvPr/>
        </p:nvGrpSpPr>
        <p:grpSpPr>
          <a:xfrm>
            <a:off x="5957344" y="4637105"/>
            <a:ext cx="2368494" cy="1381108"/>
            <a:chOff x="7567069" y="4543678"/>
            <a:chExt cx="2368494" cy="1381108"/>
          </a:xfrm>
        </p:grpSpPr>
        <p:sp>
          <p:nvSpPr>
            <p:cNvPr id="207" name="Google Shape;207;p15"/>
            <p:cNvSpPr/>
            <p:nvPr/>
          </p:nvSpPr>
          <p:spPr>
            <a:xfrm>
              <a:off x="7569989" y="4543678"/>
              <a:ext cx="2365574" cy="1381108"/>
            </a:xfrm>
            <a:prstGeom prst="wedgeRoundRectCallout">
              <a:avLst>
                <a:gd name="adj1" fmla="val 75946"/>
                <a:gd name="adj2" fmla="val -148630"/>
                <a:gd name="adj3" fmla="val 16667"/>
              </a:avLst>
            </a:prstGeom>
            <a:solidFill>
              <a:srgbClr val="9DD2D6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5"/>
            <p:cNvSpPr txBox="1"/>
            <p:nvPr/>
          </p:nvSpPr>
          <p:spPr>
            <a:xfrm>
              <a:off x="7567069" y="4638813"/>
              <a:ext cx="2365574" cy="9541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 cui € 491.945,00</a:t>
              </a: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saranno attinti direttamente dal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Fondo Rischi assicurativi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9" name="Google Shape;209;p15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98;p4"/>
          <p:cNvSpPr txBox="1"/>
          <p:nvPr/>
        </p:nvSpPr>
        <p:spPr>
          <a:xfrm>
            <a:off x="3737987" y="7067538"/>
            <a:ext cx="3928906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000" b="0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Comitato direttivo centrale, 26 ottobre 2022</a:t>
            </a:r>
            <a:endParaRPr sz="1000" b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" name="Google Shape;214;p16"/>
          <p:cNvGraphicFramePr/>
          <p:nvPr>
            <p:extLst>
              <p:ext uri="{D42A27DB-BD31-4B8C-83A1-F6EECF244321}">
                <p14:modId xmlns:p14="http://schemas.microsoft.com/office/powerpoint/2010/main" val="3328117718"/>
              </p:ext>
            </p:extLst>
          </p:nvPr>
        </p:nvGraphicFramePr>
        <p:xfrm>
          <a:off x="378149" y="768350"/>
          <a:ext cx="9721550" cy="6077245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396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3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QUOTE ADESIONI ENTI/ASSOCIAZIONI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2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Ultima Variazione al 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2023</a:t>
                      </a:r>
                      <a:endParaRPr sz="1200" u="none" strike="noStrike" cap="none" dirty="0"/>
                    </a:p>
                  </a:txBody>
                  <a:tcPr marL="144000" marR="72000" marT="50375" marB="50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EUMA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3.230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4.750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4.750</a:t>
                      </a: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CLUB ARC ALPIN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10.200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8.320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8.320</a:t>
                      </a: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CIPRA ITALIA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3.500</a:t>
                      </a:r>
                      <a:endParaRPr sz="1400" u="none" strike="noStrike" cap="none" dirty="0"/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FEDERPARCHI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700</a:t>
                      </a: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ASVIS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FONDAZIONE DOLOMITI UNESCO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3.000</a:t>
                      </a:r>
                      <a:endParaRPr sz="1400" u="none" strike="noStrike" cap="none" dirty="0"/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ENTE ITALIANO DI NORMAZIONE (UNI)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752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752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752</a:t>
                      </a: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CISA IKAR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 500 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 500 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 500 </a:t>
                      </a:r>
                      <a:endParaRPr sz="1400" u="none" strike="noStrike" cap="none" dirty="0"/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SOCIETA’ MEDICINA DI MONTAGNA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1.000</a:t>
                      </a:r>
                      <a:endParaRPr sz="1400" u="none" strike="noStrike" cap="none" dirty="0"/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RETE MONTAGNA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</a:t>
                      </a:r>
                      <a:endParaRPr sz="1400" u="none" strike="noStrike" cap="none" dirty="0"/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 MONT BLANC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400" u="none" strike="noStrike" cap="none" dirty="0"/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AGAI 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36.200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36.200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36.200</a:t>
                      </a:r>
                      <a:endParaRPr sz="1400" u="none" strike="noStrike" cap="none" dirty="0"/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CAAI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25.000</a:t>
                      </a:r>
                      <a:endParaRPr sz="1400" u="none" strike="noStrike" cap="none" dirty="0"/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FESTIVAL DI TRENTO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100.000</a:t>
                      </a: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9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MUSEO NAZ.MONTAGNA "DUCA DEGLI ABRUZZI"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85.000</a:t>
                      </a:r>
                      <a:endParaRPr sz="1400" u="none" strike="noStrike" cap="none" dirty="0"/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2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ASSOMIDOP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10.000</a:t>
                      </a:r>
                      <a:endParaRPr sz="1400" u="none" strike="noStrike" cap="none" dirty="0"/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3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GR ORDINARI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205.000</a:t>
                      </a:r>
                      <a:endParaRPr sz="1400" u="none" strike="noStrike" cap="none" dirty="0"/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AD ALTRI ENTI/ASSOCIAZIONI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60.000</a:t>
                      </a: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MONTAGNATERAPIA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20.000</a:t>
                      </a: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ASL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215" name="Google Shape;215;p16"/>
          <p:cNvGraphicFramePr/>
          <p:nvPr/>
        </p:nvGraphicFramePr>
        <p:xfrm>
          <a:off x="1746250" y="180975"/>
          <a:ext cx="7127875" cy="549300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COSTI DELLA PRODUZIONE - Costi per servizi</a:t>
                      </a:r>
                      <a:endParaRPr sz="1400" u="none" strike="noStrike" cap="none"/>
                    </a:p>
                  </a:txBody>
                  <a:tcPr marL="91450" marR="91450" marT="45775" marB="45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Quote/Adesioni - Altri Contributi</a:t>
                      </a:r>
                      <a:endParaRPr sz="1400" u="none" strike="noStrike" cap="none"/>
                    </a:p>
                  </a:txBody>
                  <a:tcPr marL="91450" marR="91450" marT="45775" marB="45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6" name="Google Shape;216;p16"/>
          <p:cNvSpPr txBox="1"/>
          <p:nvPr/>
        </p:nvSpPr>
        <p:spPr>
          <a:xfrm>
            <a:off x="10094913" y="6948488"/>
            <a:ext cx="4318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6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Google Shape;202;p15" descr="Logo_big_bianco_trasp">
            <a:extLst>
              <a:ext uri="{FF2B5EF4-FFF2-40B4-BE49-F238E27FC236}">
                <a16:creationId xmlns:a16="http://schemas.microsoft.com/office/drawing/2014/main" id="{019506C9-6389-49A0-9872-D9CCE634651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98;p4"/>
          <p:cNvSpPr txBox="1"/>
          <p:nvPr/>
        </p:nvSpPr>
        <p:spPr>
          <a:xfrm>
            <a:off x="3737987" y="7067538"/>
            <a:ext cx="3928906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000" b="0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Comitato direttivo centrale, 26 ottobre 2022</a:t>
            </a:r>
            <a:endParaRPr sz="1000" b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Google Shape;223;p17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24" name="Google Shape;224;p17"/>
          <p:cNvGraphicFramePr/>
          <p:nvPr>
            <p:extLst>
              <p:ext uri="{D42A27DB-BD31-4B8C-83A1-F6EECF244321}">
                <p14:modId xmlns:p14="http://schemas.microsoft.com/office/powerpoint/2010/main" val="903248374"/>
              </p:ext>
            </p:extLst>
          </p:nvPr>
        </p:nvGraphicFramePr>
        <p:xfrm>
          <a:off x="1190979" y="975832"/>
          <a:ext cx="8238775" cy="2376500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192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5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2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Ultima Variazione al 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2023</a:t>
                      </a:r>
                      <a:endParaRPr sz="1200" u="none" strike="noStrike" cap="none" dirty="0"/>
                    </a:p>
                  </a:txBody>
                  <a:tcPr marL="144000" marR="72000" marT="50375" marB="50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Retribuzioni	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749.000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749.000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749.000</a:t>
                      </a:r>
                      <a:endParaRPr sz="1400" u="none" strike="noStrike" cap="none" dirty="0"/>
                    </a:p>
                  </a:txBody>
                  <a:tcPr marL="104325" marR="104325" marT="52175" marB="52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Oneri sociali	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 dirty="0"/>
                    </a:p>
                  </a:txBody>
                  <a:tcPr marL="104325" marR="104325" marT="52175" marB="52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2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Quota TFR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47.500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47.500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47.500</a:t>
                      </a:r>
                      <a:endParaRPr sz="1400" u="none" strike="noStrike" cap="none" dirty="0"/>
                    </a:p>
                  </a:txBody>
                  <a:tcPr marL="104325" marR="104325" marT="52175" marB="52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2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75" marB="52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5" name="Google Shape;225;p17"/>
          <p:cNvGraphicFramePr/>
          <p:nvPr/>
        </p:nvGraphicFramePr>
        <p:xfrm>
          <a:off x="1962150" y="3910013"/>
          <a:ext cx="6877050" cy="2184425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15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8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AREE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DOTAZIONE ORGANICA</a:t>
                      </a:r>
                      <a:endParaRPr sz="1400" u="none" strike="noStrike" cap="none"/>
                    </a:p>
                  </a:txBody>
                  <a:tcPr marL="104300" marR="10430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PERSONALE IN SERVIZIO AL 10.10.2022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PREVISIONE 2023</a:t>
                      </a:r>
                      <a:endParaRPr sz="1400" u="none" strike="noStrike" cap="none"/>
                    </a:p>
                  </a:txBody>
                  <a:tcPr marL="104300" marR="10430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DIRIGENTE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AREA C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AREA B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26" name="Google Shape;226;p17" descr="Logo_big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806782" y="59959"/>
            <a:ext cx="728662" cy="596900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17"/>
          <p:cNvSpPr txBox="1"/>
          <p:nvPr/>
        </p:nvSpPr>
        <p:spPr>
          <a:xfrm>
            <a:off x="9955213" y="6980238"/>
            <a:ext cx="4318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8" name="Google Shape;228;p17"/>
          <p:cNvGraphicFramePr/>
          <p:nvPr/>
        </p:nvGraphicFramePr>
        <p:xfrm>
          <a:off x="1711325" y="339725"/>
          <a:ext cx="7127875" cy="579425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COSTI DEL PERSONALE</a:t>
                      </a:r>
                      <a:endParaRPr sz="1400" u="none" strike="noStrike" cap="none"/>
                    </a:p>
                  </a:txBody>
                  <a:tcPr marL="91450" marR="91450" marT="45775" marB="45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sng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75" marB="45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9" name="Google Shape;229;p17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8;p4"/>
          <p:cNvSpPr txBox="1"/>
          <p:nvPr/>
        </p:nvSpPr>
        <p:spPr>
          <a:xfrm>
            <a:off x="3737987" y="7067538"/>
            <a:ext cx="3928906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000" b="0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Comitato direttivo centrale, 26 ottobre 2022</a:t>
            </a:r>
            <a:endParaRPr sz="1000" b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3" name="Google Shape;73;p2"/>
          <p:cNvGraphicFramePr/>
          <p:nvPr/>
        </p:nvGraphicFramePr>
        <p:xfrm>
          <a:off x="738188" y="703263"/>
          <a:ext cx="9505975" cy="6154725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424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2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5125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Ultima Variazione al 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2023</a:t>
                      </a:r>
                      <a:endParaRPr sz="12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6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290.000  Soci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315.000 soci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315.000 soci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A)  Valore della produzione</a:t>
                      </a:r>
                      <a:endParaRPr sz="1400" u="none" strike="noStrike" cap="none"/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17.040.827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22.022.279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22.068.201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B)  Costi della produzione</a:t>
                      </a:r>
                      <a:endParaRPr sz="1400" u="none" strike="noStrike" cap="none"/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16.994.291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21.960.040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22.017.156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Differenza tra valore e costi della produzione (A-B)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46.536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62.239</a:t>
                      </a:r>
                      <a:endParaRPr sz="1200" b="0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51.045</a:t>
                      </a:r>
                      <a:endParaRPr sz="1200" b="0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C)  Proventi e oneri finanziari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(6.200)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(6.200)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(6.920)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D)  Rettifiche di valore di attività finanziarie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E)  Proventi e oneri straordinari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0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Risultato prima delle imposte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40.336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56.039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44.125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Imposte sul reddito dell'esercizio</a:t>
                      </a:r>
                      <a:endParaRPr sz="1400" u="none" strike="noStrike" cap="none"/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(37.000)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(37.000)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(37.000)</a:t>
                      </a:r>
                      <a:endParaRPr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8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Risultato di esercizio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3.336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19.039</a:t>
                      </a:r>
                      <a:endParaRPr sz="1200" b="1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7.125</a:t>
                      </a:r>
                      <a:endParaRPr sz="1200" b="1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74" name="Google Shape;74;p2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2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98;p4"/>
          <p:cNvSpPr txBox="1"/>
          <p:nvPr/>
        </p:nvSpPr>
        <p:spPr>
          <a:xfrm>
            <a:off x="3737987" y="7067538"/>
            <a:ext cx="3928906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000" b="0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Comitato direttivo centrale, 26 ottobre 2022</a:t>
            </a:r>
            <a:endParaRPr sz="1000" b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3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3" name="Google Shape;83;p3"/>
          <p:cNvGraphicFramePr/>
          <p:nvPr>
            <p:extLst>
              <p:ext uri="{D42A27DB-BD31-4B8C-83A1-F6EECF244321}">
                <p14:modId xmlns:p14="http://schemas.microsoft.com/office/powerpoint/2010/main" val="2495687358"/>
              </p:ext>
            </p:extLst>
          </p:nvPr>
        </p:nvGraphicFramePr>
        <p:xfrm>
          <a:off x="846199" y="1764407"/>
          <a:ext cx="9001000" cy="3829025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374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5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endParaRPr sz="16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Ultima Variazione al 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2023</a:t>
                      </a:r>
                      <a:endParaRPr sz="12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delle vendite e delle prestazioni</a:t>
                      </a:r>
                      <a:endParaRPr sz="1400" u="none" strike="noStrike" cap="none"/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7.361.394</a:t>
                      </a:r>
                      <a:endParaRPr sz="1400" u="none" strike="noStrike" cap="none" dirty="0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7.882.692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/>
                        <a:t>7.910.708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6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Variazioni delle rimanenze</a:t>
                      </a:r>
                      <a:endParaRPr sz="1400" u="none" strike="noStrike" cap="none"/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90.000</a:t>
                      </a:r>
                      <a:endParaRPr sz="1400" u="none" strike="noStrike" cap="none" dirty="0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90.000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/>
                        <a:t>90.000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in conto esercizio</a:t>
                      </a:r>
                      <a:endParaRPr sz="1400" u="none" strike="noStrike" cap="none"/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7.879.373</a:t>
                      </a:r>
                      <a:endParaRPr sz="1400" u="none" strike="noStrike" cap="none" dirty="0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12.879.373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/>
                        <a:t>12.800.029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ricavi e proventi</a:t>
                      </a:r>
                      <a:endParaRPr sz="1400" u="none" strike="noStrike" cap="none" dirty="0"/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1.710.060</a:t>
                      </a:r>
                      <a:endParaRPr sz="1400" u="none" strike="noStrike" cap="none" dirty="0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1.170.214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/>
                        <a:t>1.267.464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6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</a:t>
                      </a:r>
                      <a:endParaRPr sz="1400" u="none" strike="noStrike" cap="none"/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17.040.827</a:t>
                      </a:r>
                      <a:endParaRPr sz="1400" u="none" strike="noStrike" cap="none" dirty="0"/>
                    </a:p>
                  </a:txBody>
                  <a:tcPr marL="104350" marR="10435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22.022.279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50" marR="10435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u="none" strike="noStrike" cap="none" dirty="0"/>
                        <a:t>22.068.201</a:t>
                      </a:r>
                      <a:endParaRPr sz="1400" b="1" u="none" strike="noStrike" cap="none" dirty="0"/>
                    </a:p>
                  </a:txBody>
                  <a:tcPr marL="104350" marR="10435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4" name="Google Shape;84;p3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3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"/>
          <p:cNvSpPr txBox="1"/>
          <p:nvPr/>
        </p:nvSpPr>
        <p:spPr>
          <a:xfrm>
            <a:off x="3402013" y="498475"/>
            <a:ext cx="3529012" cy="33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it-IT" sz="16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VALORE DELLA PRODUZIONE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8;p4"/>
          <p:cNvSpPr txBox="1"/>
          <p:nvPr/>
        </p:nvSpPr>
        <p:spPr>
          <a:xfrm>
            <a:off x="3737987" y="7067538"/>
            <a:ext cx="3928906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000" b="0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Comitato direttivo centrale, 26 ottobre 2022</a:t>
            </a:r>
            <a:endParaRPr sz="1000" b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4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4" name="Google Shape;94;p4"/>
          <p:cNvGraphicFramePr/>
          <p:nvPr>
            <p:extLst>
              <p:ext uri="{D42A27DB-BD31-4B8C-83A1-F6EECF244321}">
                <p14:modId xmlns:p14="http://schemas.microsoft.com/office/powerpoint/2010/main" val="929144236"/>
              </p:ext>
            </p:extLst>
          </p:nvPr>
        </p:nvGraphicFramePr>
        <p:xfrm>
          <a:off x="378149" y="528638"/>
          <a:ext cx="9577075" cy="6884950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403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5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delle vendite e delle prestazioni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Ultima Variazione al 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2023</a:t>
                      </a:r>
                      <a:endParaRPr sz="12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6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Quote associative 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Quota organizzazione centrale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Contributo pubblicazioni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Contributo assicurazioni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Contributo pro rifugi 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Recupero quote anni precedenti</a:t>
                      </a:r>
                      <a:endParaRPr sz="1400" u="none" strike="noStrike" cap="none"/>
                    </a:p>
                  </a:txBody>
                  <a:tcPr marL="104325" marR="104325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6.570.894</a:t>
                      </a:r>
                      <a:endParaRPr sz="1400" u="none" strike="noStrike" cap="none"/>
                    </a:p>
                  </a:txBody>
                  <a:tcPr marL="0" marR="108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7.092.192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7.096.208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0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da Stampa Sociale</a:t>
                      </a:r>
                      <a:endParaRPr sz="1400" u="none" strike="noStrike" cap="none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Pubblicità   € 100.000</a:t>
                      </a:r>
                      <a:endParaRPr sz="1400" u="none" strike="noStrike" cap="none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Abbonamenti € 10.000</a:t>
                      </a:r>
                      <a:endParaRPr sz="1400" u="none" strike="noStrike" cap="none" dirty="0"/>
                    </a:p>
                  </a:txBody>
                  <a:tcPr marL="104325" marR="104325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122.000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122.000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3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da pubblicazioni</a:t>
                      </a:r>
                      <a:endParaRPr sz="1400" u="none" strike="noStrike" cap="none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 </a:t>
                      </a:r>
                      <a:r>
                        <a:rPr lang="it-IT" sz="1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Manualistica , Edizioni CAI ed altre pubblicazioni</a:t>
                      </a:r>
                      <a:endParaRPr sz="10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153.000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153.000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153.000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2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da attività di promozione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Tessere, gadgets, royalties</a:t>
                      </a:r>
                      <a:endParaRPr sz="1400" u="none" strike="noStrike" cap="none"/>
                    </a:p>
                  </a:txBody>
                  <a:tcPr marL="104325" marR="104325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165.500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165.500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3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da Rifugi</a:t>
                      </a:r>
                      <a:endParaRPr sz="1400" u="none" strike="noStrike" cap="none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it-IT" sz="1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Quota Reciprocità Rifugi  €  165.000</a:t>
                      </a:r>
                      <a:endParaRPr sz="1400" u="none" strike="noStrike" cap="none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Rifugi Sede/Laboratorio </a:t>
                      </a:r>
                      <a:r>
                        <a:rPr lang="it-IT" sz="10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Taggì</a:t>
                      </a:r>
                      <a:r>
                        <a:rPr lang="it-IT" sz="1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€  25.000</a:t>
                      </a:r>
                      <a:endParaRPr sz="1400" u="none" strike="noStrike" cap="none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50" marB="521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78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Altre entrate</a:t>
                      </a:r>
                      <a:endParaRPr sz="1400" u="none" strike="noStrike" cap="none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it-IT" sz="1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Iscrizioni Corsi OTCO  € 35.000</a:t>
                      </a:r>
                      <a:endParaRPr sz="1400" u="none" strike="noStrike" cap="none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Recupero Spese Postali/ rimborsi diversi € 40.000</a:t>
                      </a:r>
                      <a:endParaRPr sz="1400" u="none" strike="noStrike" cap="none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Quote iscrizioni corsi MIUR € 106.500</a:t>
                      </a:r>
                      <a:endParaRPr sz="1400" u="none" strike="noStrike" cap="none" dirty="0"/>
                    </a:p>
                  </a:txBody>
                  <a:tcPr marL="104325" marR="104325" marT="52150" marB="521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196.500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3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</a:t>
                      </a:r>
                      <a:endParaRPr sz="1400" u="none" strike="noStrike" cap="none"/>
                    </a:p>
                  </a:txBody>
                  <a:tcPr marL="144025" marR="126025" marT="144000" marB="144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7.361.394</a:t>
                      </a:r>
                      <a:endParaRPr sz="1400" u="none" strike="noStrike" cap="none"/>
                    </a:p>
                  </a:txBody>
                  <a:tcPr marL="144025" marR="126025" marT="143975" marB="14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7.882.692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26025" marT="143975" marB="14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7.910.708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26025" marT="143975" marB="14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5" name="Google Shape;95;p4"/>
          <p:cNvGraphicFramePr/>
          <p:nvPr/>
        </p:nvGraphicFramePr>
        <p:xfrm>
          <a:off x="1601788" y="180975"/>
          <a:ext cx="7127875" cy="274650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VALORE DELLA PRODUZIONE</a:t>
                      </a:r>
                      <a:endParaRPr sz="1400" u="none" strike="noStrike" cap="none"/>
                    </a:p>
                  </a:txBody>
                  <a:tcPr marL="91425" marR="91425" marT="45775" marB="45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6" name="Google Shape;96;p4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4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5" name="Google Shape;105;p5"/>
          <p:cNvGraphicFramePr/>
          <p:nvPr/>
        </p:nvGraphicFramePr>
        <p:xfrm>
          <a:off x="1601788" y="180975"/>
          <a:ext cx="7127875" cy="493725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VALORE DELLA PRODUZIONE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delle vendite e delle prestazioni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6" name="Google Shape;106;p5"/>
          <p:cNvSpPr txBox="1"/>
          <p:nvPr/>
        </p:nvSpPr>
        <p:spPr>
          <a:xfrm>
            <a:off x="2466975" y="1087438"/>
            <a:ext cx="597535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it-IT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QUOTE ASSOCIATIVE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7" name="Google Shape;107;p5"/>
          <p:cNvGraphicFramePr/>
          <p:nvPr/>
        </p:nvGraphicFramePr>
        <p:xfrm>
          <a:off x="522164" y="1633538"/>
          <a:ext cx="9289025" cy="4910150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382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2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2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 dirty="0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Ultima Variazione al 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2023</a:t>
                      </a:r>
                      <a:endParaRPr sz="12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75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SOCI</a:t>
                      </a:r>
                      <a:endParaRPr sz="1400" u="none" strike="noStrike" cap="none"/>
                    </a:p>
                  </a:txBody>
                  <a:tcPr marL="144025" marR="144025" marT="143975" marB="14397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290.000 Soci</a:t>
                      </a:r>
                      <a:endParaRPr sz="1400" u="none" strike="noStrike" cap="none"/>
                    </a:p>
                  </a:txBody>
                  <a:tcPr marL="144025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315.000 soci</a:t>
                      </a:r>
                      <a:endParaRPr sz="1400" u="none" strike="noStrike" cap="none"/>
                    </a:p>
                  </a:txBody>
                  <a:tcPr marL="144025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315.000 soci</a:t>
                      </a:r>
                      <a:endParaRPr sz="1400" u="none" strike="noStrike" cap="none"/>
                    </a:p>
                  </a:txBody>
                  <a:tcPr marL="144025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QUOTA ORGANIZZAZIONE CENTRALE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44025" marT="143975" marB="14397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2.449.081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2.640.125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2.643.730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CONTRIBUTO PUBBLICAZIONI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44025" marT="143975" marB="14397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1.376.565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1.477.313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1.477.500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CONTRIBUTO ASSICURAZIONI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44025" marT="143975" marB="14397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2.030.000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2.205.000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2.205.000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CONTRIBUTO PRO RIFUGI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44025" marT="143975" marB="1439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685.248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739.754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739.754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RECUPERO QUOTE ANNI PRECEDENTI</a:t>
                      </a:r>
                      <a:endParaRPr sz="1400" u="none" strike="noStrike" cap="none"/>
                    </a:p>
                  </a:txBody>
                  <a:tcPr marL="144025" marR="144025" marT="143975" marB="1439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30.000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6.570.894</a:t>
                      </a:r>
                      <a:endParaRPr sz="1400" u="none" strike="noStrike" cap="none"/>
                    </a:p>
                  </a:txBody>
                  <a:tcPr marL="10800" marR="72000" marT="108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7.092.192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" marR="72000" marT="108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7.096.208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" marR="72000" marT="108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8" name="Google Shape;108;p5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5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5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8;p4"/>
          <p:cNvSpPr txBox="1"/>
          <p:nvPr/>
        </p:nvSpPr>
        <p:spPr>
          <a:xfrm>
            <a:off x="3737987" y="7067538"/>
            <a:ext cx="3928906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000" b="0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Comitato direttivo centrale, 26 ottobre 2022</a:t>
            </a:r>
            <a:endParaRPr sz="1000" b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6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7" name="Google Shape;117;p6"/>
          <p:cNvGraphicFramePr/>
          <p:nvPr>
            <p:extLst>
              <p:ext uri="{D42A27DB-BD31-4B8C-83A1-F6EECF244321}">
                <p14:modId xmlns:p14="http://schemas.microsoft.com/office/powerpoint/2010/main" val="3608770681"/>
              </p:ext>
            </p:extLst>
          </p:nvPr>
        </p:nvGraphicFramePr>
        <p:xfrm>
          <a:off x="1242244" y="1189038"/>
          <a:ext cx="8640975" cy="4432300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3096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51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lang="it-IT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in Conto Esercizio</a:t>
                      </a:r>
                      <a:endParaRPr sz="1400" u="none" strike="noStrike" cap="none"/>
                    </a:p>
                  </a:txBody>
                  <a:tcPr marL="104325" marR="104325" marT="52125" marB="52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lang="it-IT" sz="12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lang="it-IT"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lang="it-IT"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Ultima Variazione al 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2023</a:t>
                      </a:r>
                      <a:endParaRPr sz="12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6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Ministero Vigilante</a:t>
                      </a:r>
                      <a:endParaRPr sz="1400" u="none" strike="noStrike" cap="none"/>
                    </a:p>
                  </a:txBody>
                  <a:tcPr marL="104325" marR="104325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6.189.947</a:t>
                      </a:r>
                      <a:endParaRPr sz="1400" u="none" strike="noStrike" cap="none" dirty="0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11.189.947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11.189.947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2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CNSAS per assicurazioni</a:t>
                      </a:r>
                      <a:endParaRPr sz="1400" u="none" strike="noStrike" cap="none"/>
                    </a:p>
                  </a:txBody>
                  <a:tcPr marL="104325" marR="104325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1.684.426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1.684.426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1.605.082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29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 altri Enti </a:t>
                      </a:r>
                      <a:endParaRPr sz="1400" u="none" strike="noStrike" cap="none"/>
                    </a:p>
                    <a:p>
                      <a:pPr marL="171450" marR="0" lvl="0" indent="-1714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Contributo Conto Energia € 5.000</a:t>
                      </a:r>
                      <a:endParaRPr sz="1400" u="none" strike="noStrike" cap="none"/>
                    </a:p>
                  </a:txBody>
                  <a:tcPr marL="104325" marR="104325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35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 </a:t>
                      </a:r>
                      <a:endParaRPr sz="1400" u="none" strike="noStrike" cap="none"/>
                    </a:p>
                  </a:txBody>
                  <a:tcPr marL="104325" marR="104325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7.879.373</a:t>
                      </a:r>
                      <a:endParaRPr sz="1400" u="none" strike="noStrike" cap="none" dirty="0"/>
                    </a:p>
                  </a:txBody>
                  <a:tcPr marL="0" marR="72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12.879.373</a:t>
                      </a:r>
                      <a:endParaRPr sz="1400" u="none" strike="noStrike" cap="none"/>
                    </a:p>
                  </a:txBody>
                  <a:tcPr marL="0" marR="72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12.800.029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8" name="Google Shape;118;p6"/>
          <p:cNvGraphicFramePr/>
          <p:nvPr/>
        </p:nvGraphicFramePr>
        <p:xfrm>
          <a:off x="1601788" y="180975"/>
          <a:ext cx="7127875" cy="493725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VALORE DELLA PRODUZIONE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ricavi e proventi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9" name="Google Shape;119;p6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6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6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98;p4"/>
          <p:cNvSpPr txBox="1"/>
          <p:nvPr/>
        </p:nvSpPr>
        <p:spPr>
          <a:xfrm>
            <a:off x="3737987" y="7067538"/>
            <a:ext cx="3928906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000" b="0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Comitato direttivo centrale, 26 ottobre 2022</a:t>
            </a:r>
            <a:endParaRPr sz="1000" b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7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8" name="Google Shape;128;p7"/>
          <p:cNvGraphicFramePr/>
          <p:nvPr>
            <p:extLst>
              <p:ext uri="{D42A27DB-BD31-4B8C-83A1-F6EECF244321}">
                <p14:modId xmlns:p14="http://schemas.microsoft.com/office/powerpoint/2010/main" val="4193288099"/>
              </p:ext>
            </p:extLst>
          </p:nvPr>
        </p:nvGraphicFramePr>
        <p:xfrm>
          <a:off x="988947" y="1692399"/>
          <a:ext cx="8966225" cy="3863900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319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9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1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53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Ricavi</a:t>
                      </a:r>
                      <a:endParaRPr sz="16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25" marB="52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Ultima Variazione al 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2023</a:t>
                      </a:r>
                      <a:endParaRPr sz="12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Assicurazioni a domanda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1.143.544</a:t>
                      </a:r>
                      <a:endParaRPr sz="1400" u="none" strike="noStrike" cap="none" dirty="0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1.143.544</a:t>
                      </a:r>
                      <a:endParaRPr sz="1400" u="none" strike="noStrike" cap="none" dirty="0"/>
                    </a:p>
                  </a:txBody>
                  <a:tcPr marL="104300" marR="104300" marT="52125" marB="521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/>
                        <a:t>1.252.032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1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Sopravvenienze attive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11.238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25" marB="521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/>
                        <a:t>-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1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Recupero spese locali in comodato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15.432</a:t>
                      </a:r>
                      <a:endParaRPr sz="1400" u="none" strike="noStrike" cap="none" dirty="0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15.432</a:t>
                      </a:r>
                      <a:endParaRPr sz="1400" u="none" strike="noStrike" cap="none" dirty="0"/>
                    </a:p>
                  </a:txBody>
                  <a:tcPr marL="104300" marR="104300" marT="52125" marB="521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/>
                        <a:t>15.432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u="none" strike="noStrike" cap="none" dirty="0"/>
                        <a:t>Da Fondo rischi assicurativi</a:t>
                      </a:r>
                      <a:endParaRPr sz="1400" u="none" strike="noStrike" cap="none" dirty="0"/>
                    </a:p>
                  </a:txBody>
                  <a:tcPr marL="104300" marR="104300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551.084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dirty="0"/>
                        <a:t>-</a:t>
                      </a:r>
                      <a:endParaRPr dirty="0"/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287364"/>
                  </a:ext>
                </a:extLst>
              </a:tr>
              <a:tr h="48245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 </a:t>
                      </a:r>
                      <a:endParaRPr sz="1400" u="none" strike="noStrike" cap="none" dirty="0"/>
                    </a:p>
                  </a:txBody>
                  <a:tcPr marL="104300" marR="104300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1.710.060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1.170.214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 dirty="0"/>
                        <a:t>1.267.464</a:t>
                      </a:r>
                      <a:endParaRPr dirty="0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9" name="Google Shape;129;p7"/>
          <p:cNvGraphicFramePr/>
          <p:nvPr/>
        </p:nvGraphicFramePr>
        <p:xfrm>
          <a:off x="1601788" y="180975"/>
          <a:ext cx="7127875" cy="493725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VALORE DELLA PRODUZIONE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ricavi e proventi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0" name="Google Shape;130;p7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7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98;p4"/>
          <p:cNvSpPr txBox="1"/>
          <p:nvPr/>
        </p:nvSpPr>
        <p:spPr>
          <a:xfrm>
            <a:off x="3737987" y="7067538"/>
            <a:ext cx="3928906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000" b="0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Comitato direttivo centrale, 26 ottobre 2022</a:t>
            </a:r>
            <a:endParaRPr sz="1000" b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8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9" name="Google Shape;139;p8"/>
          <p:cNvGraphicFramePr/>
          <p:nvPr/>
        </p:nvGraphicFramePr>
        <p:xfrm>
          <a:off x="522164" y="608013"/>
          <a:ext cx="9361025" cy="6150000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374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5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endParaRPr sz="1600" b="1" u="none" strike="noStrike" cap="none"/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Ultima Variazione al 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2023</a:t>
                      </a:r>
                      <a:endParaRPr sz="12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Materie prime, sussidiarie, di consumo e di merci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Tessere, gadgets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110.000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Servizi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15.526.351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20.440.291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20.554.216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Godimento di beni di terzi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Personale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Ammortamenti e svalutazioni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350.000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350.000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320.000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Variazioni delle rimanenze di materie prime, di consumo e di merci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(70.000)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(70.000)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(70.000)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Oneri diversi di gestione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81.440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113.249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81.440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2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16.994.291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21.960.040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22.017.156</a:t>
                      </a:r>
                      <a:endParaRPr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40" name="Google Shape;140;p8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8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8"/>
          <p:cNvSpPr txBox="1"/>
          <p:nvPr/>
        </p:nvSpPr>
        <p:spPr>
          <a:xfrm>
            <a:off x="3365500" y="215900"/>
            <a:ext cx="3384550" cy="33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it-IT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COSTI DELLA PRODUZIONE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8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98;p4"/>
          <p:cNvSpPr txBox="1"/>
          <p:nvPr/>
        </p:nvSpPr>
        <p:spPr>
          <a:xfrm>
            <a:off x="3737987" y="7067538"/>
            <a:ext cx="3928906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000" b="0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Comitato direttivo centrale, 26 ottobre 2022</a:t>
            </a:r>
            <a:endParaRPr sz="1000" b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9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0" name="Google Shape;150;p9"/>
          <p:cNvGraphicFramePr/>
          <p:nvPr>
            <p:extLst>
              <p:ext uri="{D42A27DB-BD31-4B8C-83A1-F6EECF244321}">
                <p14:modId xmlns:p14="http://schemas.microsoft.com/office/powerpoint/2010/main" val="1075334220"/>
              </p:ext>
            </p:extLst>
          </p:nvPr>
        </p:nvGraphicFramePr>
        <p:xfrm>
          <a:off x="666180" y="544513"/>
          <a:ext cx="9361050" cy="6486925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412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5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Costi per Servizi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Ultima Variazione al 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2023</a:t>
                      </a:r>
                      <a:endParaRPr sz="12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Spese generali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711.200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711.200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781.200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Spese per collaborazioni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65.000</a:t>
                      </a:r>
                      <a:endParaRPr sz="1400" u="none" strike="noStrike" cap="none"/>
                    </a:p>
                  </a:txBody>
                  <a:tcPr marL="91425" marR="72000" marT="45700" marB="457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65.000</a:t>
                      </a:r>
                      <a:endParaRPr sz="1400" u="none" strike="noStrike" cap="none"/>
                    </a:p>
                  </a:txBody>
                  <a:tcPr marL="91425" marR="72000" marT="45700" marB="457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65.000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72000" marT="45700" marB="457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Stampa sociale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1.198.373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1.450.000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1.401.002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5.252.475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4.802.141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4.950.652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Piano editoriale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Manualistica, pubblicazioni OTCO; altre pubblicazioni, magazzino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262.000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262.000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269.787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GDL SCUOLA – GDL GRANDI CARNIVORI -COORD.OTCO/SO</a:t>
                      </a:r>
                      <a:endParaRPr sz="1400" u="none" strike="noStrike" cap="none" dirty="0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105.000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105.000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47.000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Attività OTCO – STRUTTURE OPERATIVE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(Funzionamento e progetti, formazione, contributo OTCO rifugi; contributi OTTO)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888.778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1.197.019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1.150.000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Attività di comunicazione e progetti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D0D0D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373.280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D0D0D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263.280</a:t>
                      </a:r>
                      <a:endParaRPr sz="1200" b="0" i="0" u="none" strike="noStrike" cap="none">
                        <a:solidFill>
                          <a:srgbClr val="0D0D0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279.600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C.N.S.A.S. (Funzionamento e attività)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45700" marB="457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D0D0D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5.189.947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D0D0D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5.189.947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5.189.947</a:t>
                      </a:r>
                      <a:endParaRPr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GR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205.000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contributi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481.200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341.100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351.200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Rifugi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715.248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769.754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764.978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costi per il personale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</a:t>
                      </a: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Mensa, borse di studio, formazione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83.850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83.850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98.850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3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Risorse straordinarie MITUR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5.000.000</a:t>
                      </a:r>
                      <a:endParaRPr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24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15.526.351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20.440.291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20.554.216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51" name="Google Shape;151;p9"/>
          <p:cNvGraphicFramePr/>
          <p:nvPr/>
        </p:nvGraphicFramePr>
        <p:xfrm>
          <a:off x="3095625" y="180975"/>
          <a:ext cx="4500575" cy="274650"/>
        </p:xfrm>
        <a:graphic>
          <a:graphicData uri="http://schemas.openxmlformats.org/drawingml/2006/table">
            <a:tbl>
              <a:tblPr>
                <a:noFill/>
                <a:tableStyleId>{38065CB5-0B92-4B60-84E4-169454EF6E31}</a:tableStyleId>
              </a:tblPr>
              <a:tblGrid>
                <a:gridCol w="450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COSTI DELLA PRODUZIONE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52" name="Google Shape;152;p9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9"/>
          <p:cNvSpPr txBox="1"/>
          <p:nvPr/>
        </p:nvSpPr>
        <p:spPr>
          <a:xfrm>
            <a:off x="9955213" y="6948488"/>
            <a:ext cx="474662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9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truttura predefinita">
  <a:themeElements>
    <a:clrScheme name="Struttura predefinita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66FF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1328</Words>
  <Application>Microsoft Office PowerPoint</Application>
  <PresentationFormat>Personalizzato</PresentationFormat>
  <Paragraphs>588</Paragraphs>
  <Slides>13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5" baseType="lpstr">
      <vt:lpstr>Arial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Amministrazione4</dc:creator>
  <cp:lastModifiedBy>Laura Palumberi</cp:lastModifiedBy>
  <cp:revision>12</cp:revision>
  <cp:lastPrinted>2022-10-26T06:27:38Z</cp:lastPrinted>
  <dcterms:created xsi:type="dcterms:W3CDTF">2004-05-17T07:19:49Z</dcterms:created>
  <dcterms:modified xsi:type="dcterms:W3CDTF">2023-06-29T12:05:17Z</dcterms:modified>
</cp:coreProperties>
</file>