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1" r:id="rId3"/>
    <p:sldId id="302" r:id="rId4"/>
    <p:sldId id="334" r:id="rId5"/>
    <p:sldId id="335" r:id="rId6"/>
    <p:sldId id="270" r:id="rId7"/>
    <p:sldId id="337" r:id="rId8"/>
    <p:sldId id="339" r:id="rId9"/>
    <p:sldId id="344" r:id="rId10"/>
  </p:sldIdLst>
  <p:sldSz cx="10693400" cy="7561263"/>
  <p:notesSz cx="9872663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8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392"/>
    <a:srgbClr val="8BBAFF"/>
    <a:srgbClr val="F7F3FF"/>
    <a:srgbClr val="FFFBFE"/>
    <a:srgbClr val="E9EFF7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6" autoAdjust="0"/>
    <p:restoredTop sz="92007" autoAdjust="0"/>
  </p:normalViewPr>
  <p:slideViewPr>
    <p:cSldViewPr>
      <p:cViewPr varScale="1">
        <p:scale>
          <a:sx n="96" d="100"/>
          <a:sy n="96" d="100"/>
        </p:scale>
        <p:origin x="1686" y="90"/>
      </p:cViewPr>
      <p:guideLst>
        <p:guide orient="horz" pos="2018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224" y="-102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Club Alpino Italiano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30552F0-79BB-3448-BE51-EE9A2F32D354}" type="datetime1">
              <a:rPr lang="it-IT"/>
              <a:pPr/>
              <a:t>26/05/2021</a:t>
            </a:fld>
            <a:endParaRPr lang="it-I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41C0FC-B0FD-0240-9A8C-3DD84371DD7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5097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Club Alpino Italiano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680EA5-6930-A446-9B7D-805E1EBC3F1B}" type="datetime1">
              <a:rPr lang="it-IT"/>
              <a:pPr/>
              <a:t>26/05/2021</a:t>
            </a:fld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3725" y="508000"/>
            <a:ext cx="3608388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13" y="3227388"/>
            <a:ext cx="7894637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6B1A37-AF7B-6C4E-850D-79418C6D27E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106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6D774D-9FDE-474D-860B-BE8B9DDB1B9A}" type="slidenum">
              <a:rPr lang="it-IT"/>
              <a:pPr/>
              <a:t>1</a:t>
            </a:fld>
            <a:endParaRPr 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94F8A0-5E84-8F44-B0BD-625344E8EFC6}" type="slidenum">
              <a:rPr lang="it-IT"/>
              <a:pPr/>
              <a:t>2</a:t>
            </a:fld>
            <a:endParaRPr lang="it-IT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IN LINEA CON AGGIORNAMENTO BUDGET 2019 CHE HA REGISTRATO</a:t>
            </a:r>
            <a:r>
              <a:rPr lang="en-US" baseline="0" dirty="0" smtClean="0"/>
              <a:t> INCREMENTO DEL CONTRIBUTO MINISTERIALE IN FAVORE DEL CNSAS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4F1E24-76CD-BD49-8BA0-E8E3A7618ED3}" type="slidenum">
              <a:rPr lang="it-IT"/>
              <a:pPr/>
              <a:t>3</a:t>
            </a:fld>
            <a:endParaRPr lang="it-IT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TREND INCREMENTO ASSICURAZIONI A DOMANDA= NON SOCI E ATTIVITA’ PERSONALE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6AD3EDB-C468-064D-9139-6E81524C356D}" type="slidenum">
              <a:rPr lang="it-IT"/>
              <a:pPr/>
              <a:t>4</a:t>
            </a:fld>
            <a:endParaRPr lang="it-IT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RICAVI IN CRESCITA PER EDITORIA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42DCA0-F491-5541-8A89-FA9FDACCF16D}" type="slidenum">
              <a:rPr lang="it-IT"/>
              <a:pPr/>
              <a:t>5</a:t>
            </a:fld>
            <a:endParaRPr 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CONTRIBUTO ISTITUTO CASSIERE VENUTO MENO X NUOVA GARA </a:t>
            </a:r>
            <a:r>
              <a:rPr lang="mr-IN" dirty="0" smtClean="0"/>
              <a:t>–</a:t>
            </a:r>
            <a:r>
              <a:rPr lang="en-US" dirty="0" smtClean="0"/>
              <a:t> NESSUNO LO EROGA PIU’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022900-0599-B948-A9D3-360DD2756059}" type="slidenum">
              <a:rPr lang="it-IT"/>
              <a:pPr/>
              <a:t>6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INCREMENTO COSTI PERSONALE X NUOVE ASSUNZIONI</a:t>
            </a:r>
          </a:p>
          <a:p>
            <a:pPr eaLnBrk="1" hangingPunct="1"/>
            <a:r>
              <a:rPr lang="en-US" dirty="0" smtClean="0"/>
              <a:t>INCREMENTO AMMORTAMENTI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1FF163-DCDE-4D44-B4C3-341A52ECE060}" type="slidenum">
              <a:rPr lang="it-IT"/>
              <a:pPr/>
              <a:t>7</a:t>
            </a:fld>
            <a:endParaRPr 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EVENTI</a:t>
            </a:r>
            <a:r>
              <a:rPr lang="en-US" baseline="0" dirty="0" smtClean="0"/>
              <a:t> = PREVISTO 101° CONGRESSO SUL TEMA DELLA MONTANITA’ E INIZIATIVE RIVOLTE ALLE REALTA’ TERRITORIALI X TERZO SETTORE</a:t>
            </a:r>
          </a:p>
          <a:p>
            <a:pPr eaLnBrk="1" hangingPunct="1"/>
            <a:r>
              <a:rPr lang="en-US" baseline="0" dirty="0" smtClean="0"/>
              <a:t>STAMPA SOCIALE E ASSICURAZIONI INCREMENTI DOVUTI AL MAGGIOR NUMERO DI SOCI</a:t>
            </a:r>
          </a:p>
          <a:p>
            <a:pPr eaLnBrk="1" hangingPunct="1"/>
            <a:r>
              <a:rPr lang="en-US" baseline="0" dirty="0" smtClean="0"/>
              <a:t>PIANO EDITORIALE IN FERMENTO</a:t>
            </a:r>
          </a:p>
          <a:p>
            <a:pPr eaLnBrk="1" hangingPunct="1"/>
            <a:r>
              <a:rPr lang="en-US" baseline="0" dirty="0" smtClean="0"/>
              <a:t>PROGETTI = SENTIERO ITALIA CAI </a:t>
            </a:r>
            <a:r>
              <a:rPr lang="mr-IN" baseline="0" dirty="0" smtClean="0"/>
              <a:t>–</a:t>
            </a:r>
            <a:r>
              <a:rPr lang="en-US" baseline="0" dirty="0" smtClean="0"/>
              <a:t> PROGETTI INTERNAZIONALI </a:t>
            </a:r>
            <a:r>
              <a:rPr lang="mr-IN" baseline="0" dirty="0" smtClean="0"/>
              <a:t>–</a:t>
            </a:r>
            <a:r>
              <a:rPr lang="en-US" baseline="0" dirty="0" smtClean="0"/>
              <a:t> VILLAGGIO ALPINISTI</a:t>
            </a:r>
          </a:p>
          <a:p>
            <a:pPr eaLnBrk="1" hangingPunct="1"/>
            <a:r>
              <a:rPr lang="en-US" baseline="0" dirty="0" smtClean="0"/>
              <a:t>CONTRIBUTI SENTIERISTICA 50.000€ E ASL 15.000€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795CC1-B488-9B4F-9AAC-9609E2F7128D}" type="slidenum">
              <a:rPr lang="it-IT"/>
              <a:pPr/>
              <a:t>8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MAGGIORI COSTI X ASSUNZIONI:</a:t>
            </a:r>
          </a:p>
          <a:p>
            <a:pPr marL="171450" indent="-171450" eaLnBrk="1" hangingPunct="1">
              <a:buFontTx/>
              <a:buChar char="-"/>
            </a:pPr>
            <a:r>
              <a:rPr lang="en-US" baseline="0" dirty="0" smtClean="0"/>
              <a:t>1 UFFICIO PATRIMONIO (BRIOSCHI) </a:t>
            </a:r>
            <a:r>
              <a:rPr lang="mr-IN" baseline="0" dirty="0" smtClean="0"/>
              <a:t>–</a:t>
            </a:r>
            <a:r>
              <a:rPr lang="en-US" baseline="0" dirty="0" smtClean="0"/>
              <a:t> 1 SEGRETERIA DI DIREZIONE (CIANFRONE </a:t>
            </a:r>
            <a:r>
              <a:rPr lang="mr-IN" baseline="0" dirty="0" smtClean="0"/>
              <a:t>–</a:t>
            </a:r>
            <a:r>
              <a:rPr lang="en-US" baseline="0" dirty="0" smtClean="0"/>
              <a:t> DALL’INTERNO) </a:t>
            </a:r>
            <a:r>
              <a:rPr lang="mr-IN" baseline="0" dirty="0" smtClean="0"/>
              <a:t>–</a:t>
            </a:r>
            <a:r>
              <a:rPr lang="en-US" baseline="0" dirty="0" smtClean="0"/>
              <a:t> 1 CONTABILITA’ (MARTA GRAVINA DAL 16.03.2020)</a:t>
            </a:r>
          </a:p>
          <a:p>
            <a:pPr marL="171450" indent="-171450" eaLnBrk="1" hangingPunct="1">
              <a:buFontTx/>
              <a:buChar char="-"/>
            </a:pPr>
            <a:r>
              <a:rPr lang="en-US" baseline="0" dirty="0" smtClean="0"/>
              <a:t>ENTRO PRIMAVERA ULTERIORE PROCEDURA SELETTIVA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E6BF18-ED80-F04E-AD44-4C472BE68EE5}" type="slidenum">
              <a:rPr lang="it-IT"/>
              <a:pPr/>
              <a:t>9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8504384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4966718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0481623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044691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9410539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7165213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6618352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6908017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3119863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3025204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1617142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7688" y="6877050"/>
            <a:ext cx="9598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accent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0" r:id="rId1"/>
    <p:sldLayoutId id="2147486271" r:id="rId2"/>
    <p:sldLayoutId id="2147486272" r:id="rId3"/>
    <p:sldLayoutId id="2147486273" r:id="rId4"/>
    <p:sldLayoutId id="2147486274" r:id="rId5"/>
    <p:sldLayoutId id="2147486275" r:id="rId6"/>
    <p:sldLayoutId id="2147486276" r:id="rId7"/>
    <p:sldLayoutId id="2147486277" r:id="rId8"/>
    <p:sldLayoutId id="2147486278" r:id="rId9"/>
    <p:sldLayoutId id="2147486279" r:id="rId10"/>
    <p:sldLayoutId id="2147486280" r:id="rId11"/>
  </p:sldLayoutIdLst>
  <p:transition>
    <p:zoom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47725" indent="-3254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ＭＳ Ｐゴシック" charset="0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ＭＳ Ｐゴシック" charset="0"/>
        </a:defRPr>
      </a:lvl3pPr>
      <a:lvl4pPr marL="1825625" indent="-260350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ＭＳ Ｐゴシック" charset="0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0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38188" y="3203575"/>
            <a:ext cx="927417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1042988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sz="4000" b="1">
                <a:solidFill>
                  <a:srgbClr val="FFFF00"/>
                </a:solidFill>
              </a:rPr>
              <a:t>Budget previsionale economico</a:t>
            </a:r>
          </a:p>
          <a:p>
            <a:pPr algn="ctr" defTabSz="1042988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sz="4000" b="1"/>
              <a:t> </a:t>
            </a:r>
            <a:r>
              <a:rPr lang="it-IT" sz="4000" b="1">
                <a:solidFill>
                  <a:srgbClr val="FFFF00"/>
                </a:solidFill>
              </a:rPr>
              <a:t>2020</a:t>
            </a:r>
          </a:p>
        </p:txBody>
      </p:sp>
      <p:pic>
        <p:nvPicPr>
          <p:cNvPr id="15363" name="Picture 10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971550"/>
            <a:ext cx="2052637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91" name="Group 55"/>
          <p:cNvGraphicFramePr>
            <a:graphicFrameLocks noGrp="1"/>
          </p:cNvGraphicFramePr>
          <p:nvPr/>
        </p:nvGraphicFramePr>
        <p:xfrm>
          <a:off x="596900" y="971550"/>
          <a:ext cx="9358313" cy="5661028"/>
        </p:xfrm>
        <a:graphic>
          <a:graphicData uri="http://schemas.openxmlformats.org/drawingml/2006/table">
            <a:tbl>
              <a:tblPr/>
              <a:tblGrid>
                <a:gridCol w="549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9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0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A)  Valore della produzione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15.358.674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15.620.261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B)  Costi della produzione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15.224.110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15.573.392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Differenza tra valore e costi della produzione (A-B)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134.564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46.869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C)  Proventi e oneri finanziari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(5.700)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(6.200)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D)  Rettifiche di valore di attività finanziarie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E)  Proventi e oneri straordinari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Risultato prima delle imposte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128.864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40.669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Imposte sul reddito dell'esercizio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(37.000)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(37.000)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Risultato di esercizio</a:t>
                      </a:r>
                      <a:endParaRPr kumimoji="0" 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91.864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3.669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448" name="Picture 41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4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1745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025525" y="828675"/>
          <a:ext cx="8496300" cy="5368925"/>
        </p:xfrm>
        <a:graphic>
          <a:graphicData uri="http://schemas.openxmlformats.org/drawingml/2006/table">
            <a:tbl>
              <a:tblPr/>
              <a:tblGrid>
                <a:gridCol w="4300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521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77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Ricavi delle vendite e delle prestazioni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7.906.923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7.982.777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62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Variazioni delle rimanenze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26.000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28.000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454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Altri ricavi e proventi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Contributi in conto esercizio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6.505.747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6.522.367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Assicurazioni a domanda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901.277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1.071.685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  Altri ricavi 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14.000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15.432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481">
                <a:tc>
                  <a:txBody>
                    <a:bodyPr/>
                    <a:lstStyle/>
                    <a:p>
                      <a:pPr marL="171450" marR="0" lvl="0" indent="-17145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Sopravvenienze attive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4.727</a:t>
                      </a:r>
                    </a:p>
                  </a:txBody>
                  <a:tcPr marL="104313" marR="104313" marT="52140" marB="521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9579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15.358.674</a:t>
                      </a:r>
                    </a:p>
                  </a:txBody>
                  <a:tcPr marL="104313" marR="104313" marT="52140" marB="521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15.620.261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497" name="Rectangle 6"/>
          <p:cNvSpPr>
            <a:spLocks noChangeArrowheads="1"/>
          </p:cNvSpPr>
          <p:nvPr/>
        </p:nvSpPr>
        <p:spPr bwMode="auto">
          <a:xfrm>
            <a:off x="1025525" y="1044575"/>
            <a:ext cx="7747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/>
          <a:p>
            <a:pPr defTabSz="1042988" eaLnBrk="1" hangingPunct="1">
              <a:spcBef>
                <a:spcPct val="50000"/>
              </a:spcBef>
            </a:pPr>
            <a:r>
              <a:rPr lang="it-IT" b="1"/>
              <a:t>VALORE DELLA PRODUZIONE</a:t>
            </a:r>
          </a:p>
        </p:txBody>
      </p:sp>
      <p:pic>
        <p:nvPicPr>
          <p:cNvPr id="19498" name="Picture 549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1950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440" name="Group 56"/>
          <p:cNvGraphicFramePr>
            <a:graphicFrameLocks noGrp="1"/>
          </p:cNvGraphicFramePr>
          <p:nvPr/>
        </p:nvGraphicFramePr>
        <p:xfrm>
          <a:off x="1042988" y="493713"/>
          <a:ext cx="8624887" cy="6835408"/>
        </p:xfrm>
        <a:graphic>
          <a:graphicData uri="http://schemas.openxmlformats.org/drawingml/2006/table">
            <a:tbl>
              <a:tblPr/>
              <a:tblGrid>
                <a:gridCol w="445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8163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Ricavi delle vendite e delle prestazioni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12" marR="72006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12" marR="72006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500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Quote associative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Quota organizzazione centrale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pubblicazioni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assicurazioni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pro rifugi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Recupero quote anni precedenti</a:t>
                      </a: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7.073.951</a:t>
                      </a:r>
                    </a:p>
                  </a:txBody>
                  <a:tcPr marL="0" marR="10800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7.118.847</a:t>
                      </a:r>
                    </a:p>
                  </a:txBody>
                  <a:tcPr marL="0" marR="10800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Stampa Sociale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Pubblicità   € 160.000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Abbonamenti € 10.000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Vendita edicola € 18.687</a:t>
                      </a: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188.687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183.719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pubblicazioni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Manualistica ed Edizioni CAI</a:t>
                      </a: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158.000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188.000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attività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 promozione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Tessere, gadgets, royalties</a:t>
                      </a: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185.900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190.800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Rifugi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Quota Reciprocità Rifugi  €  160.000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Rifugi Sede/Laboratorio Taggì   €  21.410</a:t>
                      </a:r>
                    </a:p>
                  </a:txBody>
                  <a:tcPr marL="104316" marR="104316" marT="52143" marB="5214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179.385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181.410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Altre entrate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Iscrizioni Corsi OTCO  € 35.000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Recupero Spese Postali/ rimborsi diversi € 15.000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Quote iscrizioni corsi MIUR € 50.000</a:t>
                      </a:r>
                    </a:p>
                  </a:txBody>
                  <a:tcPr marL="104316" marR="104316" marT="52143" marB="5214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121.000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Totale</a:t>
                      </a:r>
                    </a:p>
                  </a:txBody>
                  <a:tcPr marL="144014" marR="126012" marT="143967" marB="14396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7.906.923</a:t>
                      </a:r>
                    </a:p>
                  </a:txBody>
                  <a:tcPr marL="144014" marR="126012" marT="143929" marB="1439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7.982.777</a:t>
                      </a:r>
                    </a:p>
                  </a:txBody>
                  <a:tcPr marL="144014" marR="126012" marT="143944" marB="1439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31497" name="Group 73"/>
          <p:cNvGraphicFramePr>
            <a:graphicFrameLocks noGrp="1"/>
          </p:cNvGraphicFramePr>
          <p:nvPr/>
        </p:nvGraphicFramePr>
        <p:xfrm>
          <a:off x="1601788" y="180975"/>
          <a:ext cx="7127875" cy="27463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</a:txBody>
                  <a:tcPr marL="91424" marR="91424" marT="45768" marB="4576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1544" name="Picture 85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45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87" name="Group 55"/>
          <p:cNvGraphicFramePr>
            <a:graphicFrameLocks noGrp="1"/>
          </p:cNvGraphicFramePr>
          <p:nvPr/>
        </p:nvGraphicFramePr>
        <p:xfrm>
          <a:off x="665163" y="1296988"/>
          <a:ext cx="8569325" cy="4699002"/>
        </p:xfrm>
        <a:graphic>
          <a:graphicData uri="http://schemas.openxmlformats.org/drawingml/2006/table">
            <a:tbl>
              <a:tblPr/>
              <a:tblGrid>
                <a:gridCol w="4392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863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Contributi in Conto Esercizio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 </a:t>
                      </a:r>
                    </a:p>
                  </a:txBody>
                  <a:tcPr marL="104298" marR="104298" marT="52131" marB="521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89" marR="71995" marT="50390" marB="503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Ministero Vigilante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5.439.947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5.439.947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713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CNSAS per assicurazioni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1.049.800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1.078.420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513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Da altri Enti </a:t>
                      </a:r>
                    </a:p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2019: Contributo Istituto Cassiere  € 12.000 </a:t>
                      </a:r>
                    </a:p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Contributo Conto Energia € 4.000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16.000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4.000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Totale 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6.505.747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6.522.367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3547" name="Group 75"/>
          <p:cNvGraphicFramePr>
            <a:graphicFrameLocks noGrp="1"/>
          </p:cNvGraphicFramePr>
          <p:nvPr/>
        </p:nvGraphicFramePr>
        <p:xfrm>
          <a:off x="1601788" y="180975"/>
          <a:ext cx="7127875" cy="27463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</a:txBody>
                  <a:tcPr marL="91424" marR="91424" marT="45768" marB="4576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5628" name="Picture 87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2563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025525" y="904875"/>
            <a:ext cx="30241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42988" eaLnBrk="1" hangingPunct="1">
              <a:spcBef>
                <a:spcPct val="50000"/>
              </a:spcBef>
            </a:pPr>
            <a:r>
              <a:rPr lang="it-IT" sz="1600" b="1"/>
              <a:t>COSTI DELLA PRODUZIONE</a:t>
            </a:r>
          </a:p>
        </p:txBody>
      </p:sp>
      <p:graphicFrame>
        <p:nvGraphicFramePr>
          <p:cNvPr id="19513" name="Group 57"/>
          <p:cNvGraphicFramePr>
            <a:graphicFrameLocks noGrp="1"/>
          </p:cNvGraphicFramePr>
          <p:nvPr/>
        </p:nvGraphicFramePr>
        <p:xfrm>
          <a:off x="882650" y="666750"/>
          <a:ext cx="8496300" cy="6088063"/>
        </p:xfrm>
        <a:graphic>
          <a:graphicData uri="http://schemas.openxmlformats.org/drawingml/2006/table">
            <a:tbl>
              <a:tblPr/>
              <a:tblGrid>
                <a:gridCol w="4176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27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99" marR="71999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797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Materie prime, sussidiarie, di consumo e di merci</a:t>
                      </a:r>
                    </a:p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Tessere,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gadgets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148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Servizi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13.792.737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14.080.992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02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Godimento di beni di terzi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427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853.800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900.400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735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Ammortamenti e svalutazioni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111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Variazioni delle rimanenze di materie prime, di consumo e di merci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(49.000)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(45.000)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919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Oneri diversi di gestione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103.573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14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15.224.110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15.573.392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7690" name="Picture 74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91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27692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magine 8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7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81"/>
              </p:ext>
            </p:extLst>
          </p:nvPr>
        </p:nvGraphicFramePr>
        <p:xfrm>
          <a:off x="568325" y="579438"/>
          <a:ext cx="9386888" cy="6467757"/>
        </p:xfrm>
        <a:graphic>
          <a:graphicData uri="http://schemas.openxmlformats.org/drawingml/2006/table">
            <a:tbl>
              <a:tblPr/>
              <a:tblGrid>
                <a:gridCol w="518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Costi per Servizi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6" marB="503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2" marR="72001" marT="50396" marB="503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Spese generali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675.600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707.600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Eventi istituzionali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40.000</a:t>
                      </a:r>
                    </a:p>
                  </a:txBody>
                  <a:tcPr marL="91425" marR="91425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70.000</a:t>
                      </a:r>
                    </a:p>
                  </a:txBody>
                  <a:tcPr marL="91425" marR="91425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Spese per collaborazioni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65.000</a:t>
                      </a:r>
                    </a:p>
                  </a:txBody>
                  <a:tcPr marL="91425" marR="91425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65.000</a:t>
                      </a:r>
                    </a:p>
                  </a:txBody>
                  <a:tcPr marL="91425" marR="91425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Stampa sociale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1.300.059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1.343.754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Assicurazioni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3.841.708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4.053.394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Piano editoriale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Manualistica, pubblicazioni OTCO; altre pubblicazioni, magazzino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MIUR </a:t>
                      </a:r>
                      <a:r>
                        <a:rPr kumimoji="0" lang="mr-I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–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GDL GRANDI CARNIVORI </a:t>
                      </a:r>
                      <a:r>
                        <a:rPr kumimoji="0" lang="mr-I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–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COORDINAMENTO OTCO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Attività OTCO – STRUTTURE OPERATIVE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(Funzionamento e progetti, formazione, contributo OTCO rifugi; contributi OTTO)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932.635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940.000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Attività di comunicazione e progetti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387.135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337.280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C.N.S.A.S. (Funzionamento e attività)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4.439.947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4.439.947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Contributi GR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408.000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Altri contributi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453.667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363.667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Rifugi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879.036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913.850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Altri costi per il personale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Mensa, borse di studio, formazione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77.950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83.500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Totale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13.792.737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14.080.992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37695" name="Group 127"/>
          <p:cNvGraphicFramePr>
            <a:graphicFrameLocks noGrp="1"/>
          </p:cNvGraphicFramePr>
          <p:nvPr/>
        </p:nvGraphicFramePr>
        <p:xfrm>
          <a:off x="3095625" y="180975"/>
          <a:ext cx="4500563" cy="274638"/>
        </p:xfrm>
        <a:graphic>
          <a:graphicData uri="http://schemas.openxmlformats.org/drawingml/2006/table">
            <a:tbl>
              <a:tblPr/>
              <a:tblGrid>
                <a:gridCol w="450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COSTI DELLA PRODUZIONE</a:t>
                      </a:r>
                    </a:p>
                  </a:txBody>
                  <a:tcPr marL="91424" marR="91424"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9767" name="Picture 134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68" name="CasellaDiTesto 1"/>
          <p:cNvSpPr txBox="1">
            <a:spLocks noChangeArrowheads="1"/>
          </p:cNvSpPr>
          <p:nvPr/>
        </p:nvSpPr>
        <p:spPr bwMode="auto">
          <a:xfrm>
            <a:off x="312738" y="6996113"/>
            <a:ext cx="5040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/>
              <a:t>* </a:t>
            </a:r>
            <a:r>
              <a:rPr lang="it-IT" sz="1200" i="1"/>
              <a:t>Dato riclassificato per omogeneità di confronto</a:t>
            </a:r>
          </a:p>
        </p:txBody>
      </p:sp>
      <p:sp>
        <p:nvSpPr>
          <p:cNvPr id="2976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463" name="Group 103"/>
          <p:cNvGraphicFramePr>
            <a:graphicFrameLocks noGrp="1"/>
          </p:cNvGraphicFramePr>
          <p:nvPr/>
        </p:nvGraphicFramePr>
        <p:xfrm>
          <a:off x="1530350" y="539750"/>
          <a:ext cx="6769100" cy="2801939"/>
        </p:xfrm>
        <a:graphic>
          <a:graphicData uri="http://schemas.openxmlformats.org/drawingml/2006/table">
            <a:tbl>
              <a:tblPr/>
              <a:tblGrid>
                <a:gridCol w="220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242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PERSONALE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473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2019 Del.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CDC 108/2019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9" marR="72004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Retribuzioni	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656.500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694.000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44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Oneri sociali	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158.700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166.500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Quota TFR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38.600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39.900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853.800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900.400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6697" name="Group 73"/>
          <p:cNvGraphicFramePr>
            <a:graphicFrameLocks noGrp="1"/>
          </p:cNvGraphicFramePr>
          <p:nvPr/>
        </p:nvGraphicFramePr>
        <p:xfrm>
          <a:off x="1962150" y="3708400"/>
          <a:ext cx="6626224" cy="2476501"/>
        </p:xfrm>
        <a:graphic>
          <a:graphicData uri="http://schemas.openxmlformats.org/drawingml/2006/table">
            <a:tbl>
              <a:tblPr/>
              <a:tblGrid>
                <a:gridCol w="147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1209"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AREE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DOTAZIONE ORGANICA</a:t>
                      </a:r>
                    </a:p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31.12.2013</a:t>
                      </a: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PERSONALE IN SERVIZIO AL 25.10.2019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PREVISIONE 2020</a:t>
                      </a: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DIRIGENTE</a:t>
                      </a: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C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09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B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TOTALE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6919" name="Picture 118" descr="Logo_big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20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36921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 dirty="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 dirty="0"/>
              <a:t>25 gennaio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18" descr="Logo_big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150" y="180975"/>
            <a:ext cx="1582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406400" y="6742113"/>
            <a:ext cx="9937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it-IT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11871</TotalTime>
  <Words>814</Words>
  <Application>Microsoft Office PowerPoint</Application>
  <PresentationFormat>Personalizzato</PresentationFormat>
  <Paragraphs>273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Amministrazione4</dc:creator>
  <cp:lastModifiedBy>Laura Palumberi</cp:lastModifiedBy>
  <cp:revision>1759</cp:revision>
  <cp:lastPrinted>2019-11-14T11:17:27Z</cp:lastPrinted>
  <dcterms:created xsi:type="dcterms:W3CDTF">2004-05-17T07:19:49Z</dcterms:created>
  <dcterms:modified xsi:type="dcterms:W3CDTF">2021-05-26T13:04:52Z</dcterms:modified>
</cp:coreProperties>
</file>