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1" r:id="rId3"/>
    <p:sldId id="302" r:id="rId4"/>
    <p:sldId id="334" r:id="rId5"/>
    <p:sldId id="308" r:id="rId6"/>
    <p:sldId id="335" r:id="rId7"/>
    <p:sldId id="270" r:id="rId8"/>
    <p:sldId id="337" r:id="rId9"/>
    <p:sldId id="340" r:id="rId10"/>
    <p:sldId id="342" r:id="rId11"/>
    <p:sldId id="343" r:id="rId12"/>
    <p:sldId id="304" r:id="rId13"/>
    <p:sldId id="338" r:id="rId14"/>
    <p:sldId id="339" r:id="rId15"/>
    <p:sldId id="344" r:id="rId16"/>
  </p:sldIdLst>
  <p:sldSz cx="10693400" cy="7561263"/>
  <p:notesSz cx="9926638" cy="6797675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5392"/>
    <a:srgbClr val="8BBAFF"/>
    <a:srgbClr val="F7F3FF"/>
    <a:srgbClr val="FFFBFE"/>
    <a:srgbClr val="E9EFF7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84" autoAdjust="0"/>
    <p:restoredTop sz="93250" autoAdjust="0"/>
  </p:normalViewPr>
  <p:slideViewPr>
    <p:cSldViewPr showGuides="1">
      <p:cViewPr>
        <p:scale>
          <a:sx n="90" d="100"/>
          <a:sy n="90" d="100"/>
        </p:scale>
        <p:origin x="-1200" y="-144"/>
      </p:cViewPr>
      <p:guideLst>
        <p:guide orient="horz" pos="2018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1224" y="-102"/>
      </p:cViewPr>
      <p:guideLst>
        <p:guide orient="horz" pos="2142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8" tIns="45665" rIns="91318" bIns="4566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Club Alpino Italiano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8" tIns="45665" rIns="91318" bIns="4566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9178671-55F0-D142-A3D2-AFB8FD47AB45}" type="datetime1">
              <a:rPr lang="it-IT"/>
              <a:pPr/>
              <a:t>23/03/17</a:t>
            </a:fld>
            <a:endParaRPr lang="it-IT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8" tIns="45665" rIns="91318" bIns="4566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8" tIns="45665" rIns="91318" bIns="456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BF09C6E-488F-B541-BB3F-11B132110041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5195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8" tIns="45665" rIns="91318" bIns="4566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Club Alpino Italiano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8" tIns="45665" rIns="91318" bIns="4566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88FB93E-0A58-AD4A-8C88-F24277042A78}" type="datetime1">
              <a:rPr lang="it-IT"/>
              <a:pPr/>
              <a:t>23/03/17</a:t>
            </a:fld>
            <a:endParaRPr lang="it-IT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60713" y="508000"/>
            <a:ext cx="3608387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27388"/>
            <a:ext cx="7939088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8" tIns="45665" rIns="91318" bIns="4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8" tIns="45665" rIns="91318" bIns="4566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8" tIns="45665" rIns="91318" bIns="456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1F30E3C-5F48-AE41-A4C5-89CB31F36C50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50750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5013" indent="-2809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3475" indent="-2238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9088" indent="-2238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43113" indent="-2238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00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57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147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71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A4566D-C211-004B-91C3-1C29E76B19E4}" type="slidenum">
              <a:rPr lang="it-IT"/>
              <a:pPr/>
              <a:t>1</a:t>
            </a:fld>
            <a:endParaRPr lang="it-IT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5013" indent="-2809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3475" indent="-2238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9088" indent="-2238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43113" indent="-2238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00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57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147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71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41A7070-CF1B-AD44-84CA-1F807B60AEB2}" type="slidenum">
              <a:rPr lang="it-IT"/>
              <a:pPr/>
              <a:t>10</a:t>
            </a:fld>
            <a:endParaRPr lang="it-IT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PREMI ALLA FIRMA + STIMA </a:t>
            </a:r>
            <a:r>
              <a:rPr lang="en-US" dirty="0" smtClean="0"/>
              <a:t>CONGUAGLI (X SOCI SU 308.000 QUINDI POTREBBERO AUMENTARE)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5013" indent="-2809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3475" indent="-2238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9088" indent="-2238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43113" indent="-2238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00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57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147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71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BBF52F7-3354-F043-A208-2D87D7B5D58C}" type="slidenum">
              <a:rPr lang="it-IT"/>
              <a:pPr/>
              <a:t>11</a:t>
            </a:fld>
            <a:endParaRPr lang="it-IT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5013" indent="-2809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3475" indent="-2238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9088" indent="-2238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43113" indent="-2238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00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57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147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71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3151C4-4C4F-184D-87E1-9E939694429F}" type="slidenum">
              <a:rPr lang="it-IT"/>
              <a:pPr/>
              <a:t>12</a:t>
            </a:fld>
            <a:endParaRPr lang="it-IT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*Sono stati inseriti i costi di segreteria COE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5013" indent="-2809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3475" indent="-2238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9088" indent="-2238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43113" indent="-2238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00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57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147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71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92C63C-F584-9540-8210-555E84DA8404}" type="slidenum">
              <a:rPr lang="it-IT"/>
              <a:pPr/>
              <a:t>14</a:t>
            </a:fld>
            <a:endParaRPr lang="it-IT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5013" indent="-2809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3475" indent="-2238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9088" indent="-2238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43113" indent="-2238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00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57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147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71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A4566D-C211-004B-91C3-1C29E76B19E4}" type="slidenum">
              <a:rPr lang="it-IT"/>
              <a:pPr/>
              <a:t>15</a:t>
            </a:fld>
            <a:endParaRPr lang="it-IT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5013" indent="-2809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3475" indent="-2238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9088" indent="-2238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43113" indent="-2238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00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57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147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71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C5E7DD-25C8-6E41-A45F-04FCE82D786F}" type="slidenum">
              <a:rPr lang="it-IT"/>
              <a:pPr/>
              <a:t>2</a:t>
            </a:fld>
            <a:endParaRPr lang="it-IT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IL BUDGET SI PRESENTA SOSTANZIALMENE IN LINEA CON IL BILANCIO D’ESERCIZIO APPENA </a:t>
            </a:r>
            <a:r>
              <a:rPr lang="en-US" b="1" dirty="0" smtClean="0"/>
              <a:t>CHIUSO</a:t>
            </a:r>
            <a:endParaRPr lang="en-US" b="1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5013" indent="-2809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3475" indent="-2238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9088" indent="-2238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43113" indent="-2238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00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57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147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71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D37854-CC33-A04A-A7E2-387A8C8C8AAF}" type="slidenum">
              <a:rPr lang="it-IT"/>
              <a:pPr/>
              <a:t>3</a:t>
            </a:fld>
            <a:endParaRPr lang="it-IT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5013" indent="-2809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3475" indent="-2238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9088" indent="-2238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43113" indent="-2238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00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57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147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71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6B83AD4-6111-F646-97CA-ADA0D5F134FC}" type="slidenum">
              <a:rPr lang="it-IT"/>
              <a:pPr/>
              <a:t>4</a:t>
            </a:fld>
            <a:endParaRPr lang="it-IT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PREVISTO INCREMENTO </a:t>
            </a:r>
            <a:r>
              <a:rPr lang="en-US" dirty="0" smtClean="0"/>
              <a:t>RICAVI DA VENDITE PUBBLICAZIONI X RIEDIZIONI</a:t>
            </a:r>
            <a:r>
              <a:rPr lang="en-US" baseline="0" dirty="0" smtClean="0"/>
              <a:t> DI ALCUNI MANUALI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5013" indent="-2809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3475" indent="-2238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9088" indent="-2238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43113" indent="-2238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00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57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147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71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A40F26-16B8-C34C-8BA3-CA3CD4EB04FB}" type="slidenum">
              <a:rPr lang="it-IT"/>
              <a:pPr/>
              <a:t>5</a:t>
            </a:fld>
            <a:endParaRPr lang="it-IT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SOCI=STIMA PRUDENZIALE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5013" indent="-2809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3475" indent="-2238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9088" indent="-2238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43113" indent="-2238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00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57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147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71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E2CB860-C6CE-3341-834A-B4861871A89A}" type="slidenum">
              <a:rPr lang="it-IT"/>
              <a:pPr/>
              <a:t>6</a:t>
            </a:fld>
            <a:endParaRPr lang="it-IT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just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Times New Roman" charset="0"/>
              </a:rPr>
              <a:t>Contributo per progetto Erasmus </a:t>
            </a:r>
          </a:p>
          <a:p>
            <a:pPr marL="0" marR="0" lvl="0" indent="0" algn="just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Times New Roman" charset="0"/>
              </a:rPr>
              <a:t>Contributo per progetto Sherpa </a:t>
            </a:r>
          </a:p>
          <a:p>
            <a:pPr marL="0" marR="0" lvl="0" indent="0" algn="just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Times New Roman" charset="0"/>
              </a:rPr>
              <a:t>Contributo per Convegno  Causa Montana </a:t>
            </a:r>
          </a:p>
          <a:p>
            <a:pPr marL="0" marR="0" lvl="0" indent="0" algn="just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Times New Roman" charset="0"/>
              </a:rPr>
              <a:t>Contributi Altri Enti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5013" indent="-2809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3475" indent="-2238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9088" indent="-2238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43113" indent="-2238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00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57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147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71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0CFB19B-4985-6A47-90F8-024BBCD22B4A}" type="slidenum">
              <a:rPr lang="it-IT"/>
              <a:pPr/>
              <a:t>7</a:t>
            </a:fld>
            <a:endParaRPr lang="it-IT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5013" indent="-2809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3475" indent="-2238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9088" indent="-2238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43113" indent="-2238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00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57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147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71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B77F64-A752-3541-B156-C9087B79ED5B}" type="slidenum">
              <a:rPr lang="it-IT"/>
              <a:pPr/>
              <a:t>8</a:t>
            </a:fld>
            <a:endParaRPr lang="it-IT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b="1" dirty="0">
                <a:cs typeface="Arial" charset="0"/>
              </a:rPr>
              <a:t>Attività di comunicazione e progetti</a:t>
            </a:r>
          </a:p>
          <a:p>
            <a:pPr eaLnBrk="1" hangingPunct="1">
              <a:buFontTx/>
              <a:buChar char="-"/>
            </a:pPr>
            <a:r>
              <a:rPr lang="it-IT" sz="1000" dirty="0">
                <a:cs typeface="Arial" charset="0"/>
              </a:rPr>
              <a:t>Rapporto attività € 33.000</a:t>
            </a:r>
          </a:p>
          <a:p>
            <a:pPr eaLnBrk="1" hangingPunct="1">
              <a:buFontTx/>
              <a:buChar char="-"/>
            </a:pPr>
            <a:r>
              <a:rPr lang="it-IT" sz="1000" dirty="0">
                <a:cs typeface="Arial" charset="0"/>
              </a:rPr>
              <a:t>Ufficio Stampa € 70.000</a:t>
            </a:r>
          </a:p>
          <a:p>
            <a:pPr eaLnBrk="1" hangingPunct="1">
              <a:buFontTx/>
              <a:buChar char="-"/>
            </a:pPr>
            <a:r>
              <a:rPr lang="it-IT" sz="1000" dirty="0"/>
              <a:t>comunicazione istituzionale: Video ed Opuscolo € 10.000</a:t>
            </a:r>
          </a:p>
          <a:p>
            <a:pPr eaLnBrk="1" hangingPunct="1">
              <a:buFontTx/>
              <a:buChar char="-"/>
            </a:pPr>
            <a:r>
              <a:rPr lang="en-US" sz="1000" dirty="0" err="1"/>
              <a:t>Indagine</a:t>
            </a:r>
            <a:r>
              <a:rPr lang="en-US" sz="1000" dirty="0"/>
              <a:t> </a:t>
            </a:r>
            <a:r>
              <a:rPr lang="en-US" sz="1000" dirty="0" err="1"/>
              <a:t>conoscitiva</a:t>
            </a:r>
            <a:r>
              <a:rPr lang="en-US" sz="1000" dirty="0"/>
              <a:t> </a:t>
            </a:r>
            <a:r>
              <a:rPr lang="en-US" sz="1000" dirty="0" err="1"/>
              <a:t>su</a:t>
            </a:r>
            <a:r>
              <a:rPr lang="en-US" sz="1000" dirty="0"/>
              <a:t> </a:t>
            </a:r>
            <a:r>
              <a:rPr lang="en-US" sz="1000" dirty="0" err="1"/>
              <a:t>giovani</a:t>
            </a:r>
            <a:r>
              <a:rPr lang="en-US" sz="1000" dirty="0"/>
              <a:t>/CAI/</a:t>
            </a:r>
            <a:r>
              <a:rPr lang="en-US" sz="1000" dirty="0" err="1"/>
              <a:t>montagna</a:t>
            </a:r>
            <a:r>
              <a:rPr lang="en-US" sz="1000" dirty="0"/>
              <a:t> € 20.000</a:t>
            </a:r>
          </a:p>
          <a:p>
            <a:pPr eaLnBrk="1" hangingPunct="1">
              <a:buFontTx/>
              <a:buChar char="-"/>
            </a:pPr>
            <a:endParaRPr lang="en-US" sz="1000" dirty="0"/>
          </a:p>
          <a:p>
            <a:pPr eaLnBrk="1" hangingPunct="1"/>
            <a:r>
              <a:rPr lang="it-IT" sz="1000" b="1" dirty="0">
                <a:cs typeface="Arial" charset="0"/>
              </a:rPr>
              <a:t>Altri contributi – </a:t>
            </a:r>
            <a:r>
              <a:rPr lang="it-IT" sz="1000" dirty="0">
                <a:cs typeface="Arial" charset="0"/>
              </a:rPr>
              <a:t>si segnala:</a:t>
            </a:r>
          </a:p>
          <a:p>
            <a:pPr eaLnBrk="1" hangingPunct="1"/>
            <a:endParaRPr lang="it-IT" sz="1000" b="1" dirty="0">
              <a:cs typeface="Arial" charset="0"/>
            </a:endParaRPr>
          </a:p>
          <a:p>
            <a:pPr eaLnBrk="1" hangingPunct="1">
              <a:buFontTx/>
              <a:buChar char="-"/>
            </a:pPr>
            <a:r>
              <a:rPr lang="it-IT" dirty="0"/>
              <a:t>Contributi a sezioni x manutenzione sentieri</a:t>
            </a:r>
            <a:r>
              <a:rPr lang="it-IT" sz="1000" dirty="0"/>
              <a:t> </a:t>
            </a:r>
            <a:r>
              <a:rPr lang="it-IT" dirty="0"/>
              <a:t>€ 50.000</a:t>
            </a:r>
          </a:p>
          <a:p>
            <a:pPr eaLnBrk="1" hangingPunct="1">
              <a:buFontTx/>
              <a:buChar char="-"/>
            </a:pPr>
            <a:r>
              <a:rPr lang="it-IT" dirty="0"/>
              <a:t>Contributi alla formazione di giovani titolati e Dirigenti e progetti innovati UNDER 18 € 135.000</a:t>
            </a:r>
          </a:p>
          <a:p>
            <a:pPr eaLnBrk="1" hangingPunct="1">
              <a:buFontTx/>
              <a:buChar char="-"/>
            </a:pPr>
            <a:r>
              <a:rPr lang="it-IT" dirty="0"/>
              <a:t>Contributi per Palestre di arrampicata e </a:t>
            </a:r>
            <a:r>
              <a:rPr lang="it-IT" dirty="0" err="1"/>
              <a:t>bouldering</a:t>
            </a:r>
            <a:r>
              <a:rPr lang="it-IT" dirty="0"/>
              <a:t> per sezioni e Gr  € 200.000</a:t>
            </a:r>
            <a:endParaRPr lang="it-IT" sz="1000" b="1" dirty="0">
              <a:cs typeface="Arial" charset="0"/>
            </a:endParaRPr>
          </a:p>
          <a:p>
            <a:pPr eaLnBrk="1" hangingPunct="1">
              <a:buFontTx/>
              <a:buChar char="-"/>
            </a:pPr>
            <a:endParaRPr lang="en-US" sz="10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5013" indent="-2809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3475" indent="-2238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9088" indent="-2238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43113" indent="-2238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00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57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147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71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21452A8-BF25-BF4A-8970-931032FD8F0C}" type="slidenum">
              <a:rPr lang="it-IT"/>
              <a:pPr/>
              <a:t>9</a:t>
            </a:fld>
            <a:endParaRPr lang="it-IT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IVA</a:t>
            </a:r>
            <a:r>
              <a:rPr lang="en-US" baseline="0" dirty="0" smtClean="0"/>
              <a:t> MONTAGNE360 X VENDITA EDICOLA</a:t>
            </a:r>
          </a:p>
          <a:p>
            <a:pPr eaLnBrk="1" hangingPunct="1"/>
            <a:r>
              <a:rPr lang="en-US" baseline="0" dirty="0" smtClean="0"/>
              <a:t>LA VENDITA IN EDICOLA E’ PREVISTA IN PAREGGIO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61428456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86678181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5078428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2587072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0254230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0819916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66499256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32443866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5768034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874665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90379599"/>
      </p:ext>
    </p:extLst>
  </p:cSld>
  <p:clrMapOvr>
    <a:masterClrMapping/>
  </p:clrMapOvr>
  <p:transition xmlns:p14="http://schemas.microsoft.com/office/powerpoint/2010/main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7688" y="6877050"/>
            <a:ext cx="95980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74" r:id="rId1"/>
    <p:sldLayoutId id="2147485875" r:id="rId2"/>
    <p:sldLayoutId id="2147485876" r:id="rId3"/>
    <p:sldLayoutId id="2147485877" r:id="rId4"/>
    <p:sldLayoutId id="2147485878" r:id="rId5"/>
    <p:sldLayoutId id="2147485879" r:id="rId6"/>
    <p:sldLayoutId id="2147485880" r:id="rId7"/>
    <p:sldLayoutId id="2147485881" r:id="rId8"/>
    <p:sldLayoutId id="2147485882" r:id="rId9"/>
    <p:sldLayoutId id="2147485883" r:id="rId10"/>
    <p:sldLayoutId id="2147485884" r:id="rId11"/>
  </p:sldLayoutIdLst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47725" indent="-32543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ＭＳ Ｐゴシック" charset="0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ＭＳ Ｐゴシック" charset="0"/>
        </a:defRPr>
      </a:lvl3pPr>
      <a:lvl4pPr marL="1825625" indent="-260350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ＭＳ Ｐゴシック" charset="0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ＭＳ Ｐゴシック" charset="0"/>
        </a:defRPr>
      </a:lvl5pPr>
      <a:lvl6pPr marL="28035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607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179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751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29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709612" y="2844527"/>
            <a:ext cx="927417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>
              <a:defRPr sz="3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1042988" eaLnBrk="1" hangingPunct="1">
              <a:spcBef>
                <a:spcPts val="1200"/>
              </a:spcBef>
              <a:spcAft>
                <a:spcPts val="1200"/>
              </a:spcAft>
            </a:pPr>
            <a:r>
              <a:rPr lang="it-IT" sz="4000" b="1" dirty="0">
                <a:solidFill>
                  <a:srgbClr val="FFFFFF"/>
                </a:solidFill>
              </a:rPr>
              <a:t>Budget previsionale economico</a:t>
            </a:r>
          </a:p>
          <a:p>
            <a:pPr algn="ctr" defTabSz="1042988" eaLnBrk="1" hangingPunct="1">
              <a:spcBef>
                <a:spcPts val="1200"/>
              </a:spcBef>
              <a:spcAft>
                <a:spcPts val="1200"/>
              </a:spcAft>
            </a:pPr>
            <a:r>
              <a:rPr lang="it-IT" sz="4000" b="1" dirty="0">
                <a:solidFill>
                  <a:srgbClr val="FFFFFF"/>
                </a:solidFill>
              </a:rPr>
              <a:t> 2017</a:t>
            </a:r>
          </a:p>
        </p:txBody>
      </p:sp>
      <p:pic>
        <p:nvPicPr>
          <p:cNvPr id="13315" name="Picture 10" descr="Logo_big_bianco_tra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971550"/>
            <a:ext cx="2052637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2395538" y="6516688"/>
            <a:ext cx="5902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875"/>
              </a:spcBef>
            </a:pPr>
            <a:r>
              <a:rPr lang="it-IT" sz="1400" b="1" dirty="0">
                <a:solidFill>
                  <a:srgbClr val="FFFFFF"/>
                </a:solidFill>
                <a:cs typeface="Arial" charset="0"/>
              </a:rPr>
              <a:t>COMITATO CENTRALE DI INDIRIZZO E DI CONTROLLO</a:t>
            </a:r>
          </a:p>
          <a:p>
            <a:pPr algn="ctr" eaLnBrk="1" hangingPunct="1">
              <a:spcBef>
                <a:spcPts val="875"/>
              </a:spcBef>
            </a:pPr>
            <a:r>
              <a:rPr lang="it-IT" sz="1400" b="1" dirty="0">
                <a:solidFill>
                  <a:srgbClr val="FFFFFF"/>
                </a:solidFill>
                <a:cs typeface="Arial" charset="0"/>
              </a:rPr>
              <a:t>25  marzo 2017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magine 6" descr="C:\Users\ALattuada\Desktop\LOGO SFUMA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368550"/>
            <a:ext cx="418782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72" descr="Logo_big_bianco_tra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13" y="180975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76"/>
          <p:cNvSpPr>
            <a:spLocks noChangeArrowheads="1"/>
          </p:cNvSpPr>
          <p:nvPr/>
        </p:nvSpPr>
        <p:spPr bwMode="auto">
          <a:xfrm>
            <a:off x="1782763" y="323850"/>
            <a:ext cx="71278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 anchor="ctr"/>
          <a:lstStyle/>
          <a:p>
            <a:pPr algn="ctr" defTabSz="1042988" eaLnBrk="1" hangingPunct="1">
              <a:spcBef>
                <a:spcPct val="20000"/>
              </a:spcBef>
            </a:pPr>
            <a:r>
              <a:rPr lang="it-IT" sz="1200" u="sng"/>
              <a:t>COSTI DELLA  PRODUZIONE – Costi per servizi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828675" y="1116013"/>
          <a:ext cx="9036050" cy="5139912"/>
        </p:xfrm>
        <a:graphic>
          <a:graphicData uri="http://schemas.openxmlformats.org/drawingml/2006/table">
            <a:tbl>
              <a:tblPr/>
              <a:tblGrid>
                <a:gridCol w="3771900"/>
                <a:gridCol w="1697038"/>
                <a:gridCol w="1695450"/>
                <a:gridCol w="1871662"/>
              </a:tblGrid>
              <a:tr h="9620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Assicurazioni – Principali polizze</a:t>
                      </a:r>
                    </a:p>
                  </a:txBody>
                  <a:tcPr marL="54001" marR="54001" marT="54008" marB="5400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Budget previsionale economico 2016</a:t>
                      </a:r>
                    </a:p>
                  </a:txBody>
                  <a:tcPr marL="54000" marR="90000" marT="53999" marB="539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Bilancio 2016</a:t>
                      </a:r>
                    </a:p>
                  </a:txBody>
                  <a:tcPr marL="54000" marR="90000" marT="53999" marB="539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Budget previsionale economico 2017</a:t>
                      </a:r>
                    </a:p>
                  </a:txBody>
                  <a:tcPr marL="54000" marR="90000" marT="53999" marB="539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 soccorso alpino soci</a:t>
                      </a:r>
                    </a:p>
                  </a:txBody>
                  <a:tcPr marL="54001" marR="54001" marT="54008" marB="5400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384.300</a:t>
                      </a:r>
                    </a:p>
                  </a:txBody>
                  <a:tcPr marL="54000" marR="90000" marT="53999" marB="539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427.594</a:t>
                      </a:r>
                    </a:p>
                  </a:txBody>
                  <a:tcPr marL="54000" marR="90000" marT="53999" marB="539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388.080</a:t>
                      </a:r>
                    </a:p>
                  </a:txBody>
                  <a:tcPr marL="54000" marR="90000" marT="53999" marB="539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 RC sezioni</a:t>
                      </a:r>
                    </a:p>
                  </a:txBody>
                  <a:tcPr marL="54001" marR="54001" marT="54008" marB="5400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475.800</a:t>
                      </a:r>
                    </a:p>
                  </a:txBody>
                  <a:tcPr marL="54000" marR="90000" marT="53999" marB="539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495.528</a:t>
                      </a:r>
                    </a:p>
                  </a:txBody>
                  <a:tcPr marL="54000" marR="90000" marT="53999" marB="539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480.480</a:t>
                      </a:r>
                    </a:p>
                  </a:txBody>
                  <a:tcPr marL="54000" marR="90000" marT="53999" marB="539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 spedizioni Extra Europee</a:t>
                      </a:r>
                    </a:p>
                  </a:txBody>
                  <a:tcPr marL="54001" marR="54001" marT="54008" marB="5400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36.558</a:t>
                      </a:r>
                    </a:p>
                  </a:txBody>
                  <a:tcPr marL="54000" marR="90000" marT="53999" marB="539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35.575</a:t>
                      </a:r>
                    </a:p>
                  </a:txBody>
                  <a:tcPr marL="54000" marR="90000" marT="53999" marB="539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27.694</a:t>
                      </a:r>
                    </a:p>
                  </a:txBody>
                  <a:tcPr marL="54000" marR="90000" marT="53999" marB="539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 tutela legale sezioni</a:t>
                      </a:r>
                    </a:p>
                  </a:txBody>
                  <a:tcPr marL="54001" marR="54001" marT="54008" marB="5400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30.500</a:t>
                      </a:r>
                    </a:p>
                  </a:txBody>
                  <a:tcPr marL="54000" marR="90000" marT="53999" marB="539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31.112.</a:t>
                      </a:r>
                    </a:p>
                  </a:txBody>
                  <a:tcPr marL="54000" marR="90000" marT="53999" marB="539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30.800</a:t>
                      </a:r>
                    </a:p>
                  </a:txBody>
                  <a:tcPr marL="54000" marR="90000" marT="53999" marB="539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 assicurazioni infortuni istruttori</a:t>
                      </a:r>
                    </a:p>
                  </a:txBody>
                  <a:tcPr marL="54001" marR="54001" marT="54008" marB="5400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919.579</a:t>
                      </a:r>
                    </a:p>
                  </a:txBody>
                  <a:tcPr marL="54000" marR="90000" marT="53999" marB="539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857.662</a:t>
                      </a:r>
                    </a:p>
                  </a:txBody>
                  <a:tcPr marL="54000" marR="90000" marT="53999" marB="539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864.820</a:t>
                      </a:r>
                    </a:p>
                  </a:txBody>
                  <a:tcPr marL="54000" marR="90000" marT="53999" marB="539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 assicurazioni RC istruttori</a:t>
                      </a:r>
                    </a:p>
                  </a:txBody>
                  <a:tcPr marL="54001" marR="54001" marT="54008" marB="5400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136.018</a:t>
                      </a:r>
                    </a:p>
                  </a:txBody>
                  <a:tcPr marL="54000" marR="90000" marT="53999" marB="539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135.019</a:t>
                      </a:r>
                    </a:p>
                  </a:txBody>
                  <a:tcPr marL="54000" marR="90000" marT="53999" marB="539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135.985</a:t>
                      </a:r>
                    </a:p>
                  </a:txBody>
                  <a:tcPr marL="54000" marR="90000" marT="53999" marB="539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 assicurazione infortuni soci</a:t>
                      </a:r>
                    </a:p>
                  </a:txBody>
                  <a:tcPr marL="54001" marR="54001" marT="54008" marB="5400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579.500</a:t>
                      </a:r>
                    </a:p>
                  </a:txBody>
                  <a:tcPr marL="54000" marR="90000" marT="53999" marB="539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835.411</a:t>
                      </a:r>
                    </a:p>
                  </a:txBody>
                  <a:tcPr marL="54000" marR="90000" marT="53999" marB="539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585.200</a:t>
                      </a:r>
                    </a:p>
                  </a:txBody>
                  <a:tcPr marL="54000" marR="90000" marT="53999" marB="539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 assicurazione volontari CNSAS</a:t>
                      </a:r>
                    </a:p>
                  </a:txBody>
                  <a:tcPr marL="54001" marR="54001" marT="54008" marB="5400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970.874</a:t>
                      </a:r>
                    </a:p>
                  </a:txBody>
                  <a:tcPr marL="54000" marR="90000" marT="53999" marB="539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1.062.529</a:t>
                      </a:r>
                    </a:p>
                  </a:txBody>
                  <a:tcPr marL="54000" marR="90000" marT="53999" marB="539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1.052.183</a:t>
                      </a:r>
                    </a:p>
                  </a:txBody>
                  <a:tcPr marL="54000" marR="90000" marT="53999" marB="539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 assicurazione RC ministero</a:t>
                      </a:r>
                    </a:p>
                  </a:txBody>
                  <a:tcPr marL="54001" marR="54001" marT="54008" marB="5400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760</a:t>
                      </a:r>
                    </a:p>
                  </a:txBody>
                  <a:tcPr marL="54000" marR="90000" marT="53999" marB="539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798</a:t>
                      </a:r>
                    </a:p>
                  </a:txBody>
                  <a:tcPr marL="54000" marR="90000" marT="53999" marB="539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760</a:t>
                      </a:r>
                    </a:p>
                  </a:txBody>
                  <a:tcPr marL="54000" marR="90000" marT="53999" marB="539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 rc dipendenti</a:t>
                      </a:r>
                    </a:p>
                  </a:txBody>
                  <a:tcPr marL="54001" marR="54001" marT="54008" marB="5400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36.400</a:t>
                      </a:r>
                    </a:p>
                  </a:txBody>
                  <a:tcPr marL="54000" marR="90000" marT="53999" marB="539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34.767</a:t>
                      </a:r>
                    </a:p>
                  </a:txBody>
                  <a:tcPr marL="54000" marR="90000" marT="53999" marB="539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36.400</a:t>
                      </a:r>
                    </a:p>
                  </a:txBody>
                  <a:tcPr marL="54000" marR="90000" marT="53999" marB="539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 assicurazioni KASKO</a:t>
                      </a:r>
                    </a:p>
                  </a:txBody>
                  <a:tcPr marL="54001" marR="54001" marT="54008" marB="5400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6.810</a:t>
                      </a:r>
                    </a:p>
                  </a:txBody>
                  <a:tcPr marL="54000" marR="90000" marT="53999" marB="539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6.782</a:t>
                      </a:r>
                    </a:p>
                  </a:txBody>
                  <a:tcPr marL="54000" marR="90000" marT="53999" marB="539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6.810</a:t>
                      </a:r>
                    </a:p>
                  </a:txBody>
                  <a:tcPr marL="54000" marR="90000" marT="53999" marB="539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 assicurazione tutela legale Sede</a:t>
                      </a:r>
                    </a:p>
                  </a:txBody>
                  <a:tcPr marL="54001" marR="54001" marT="54008" marB="5400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7.011</a:t>
                      </a:r>
                    </a:p>
                  </a:txBody>
                  <a:tcPr marL="54000" marR="90000" marT="53999" marB="539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6.642</a:t>
                      </a:r>
                    </a:p>
                  </a:txBody>
                  <a:tcPr marL="54000" marR="90000" marT="53999" marB="539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7.011</a:t>
                      </a:r>
                    </a:p>
                  </a:txBody>
                  <a:tcPr marL="54000" marR="90000" marT="53999" marB="539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 assicurazioni proprietà CAI</a:t>
                      </a:r>
                    </a:p>
                  </a:txBody>
                  <a:tcPr marL="54001" marR="54001" marT="54008" marB="5400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15.314</a:t>
                      </a:r>
                    </a:p>
                  </a:txBody>
                  <a:tcPr marL="54000" marR="90000" marT="53999" marB="539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14.686</a:t>
                      </a:r>
                    </a:p>
                  </a:txBody>
                  <a:tcPr marL="54000" marR="90000" marT="53999" marB="539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15.314</a:t>
                      </a:r>
                    </a:p>
                  </a:txBody>
                  <a:tcPr marL="54000" marR="90000" marT="53999" marB="539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607" name="Text Box 13"/>
          <p:cNvSpPr txBox="1">
            <a:spLocks noChangeArrowheads="1"/>
          </p:cNvSpPr>
          <p:nvPr/>
        </p:nvSpPr>
        <p:spPr bwMode="auto">
          <a:xfrm>
            <a:off x="306388" y="215900"/>
            <a:ext cx="1800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200" i="1" u="sng"/>
              <a:t>Budget  2017</a:t>
            </a:r>
          </a:p>
        </p:txBody>
      </p:sp>
      <p:sp>
        <p:nvSpPr>
          <p:cNvPr id="22608" name="Text Box 2"/>
          <p:cNvSpPr txBox="1">
            <a:spLocks noChangeArrowheads="1"/>
          </p:cNvSpPr>
          <p:nvPr/>
        </p:nvSpPr>
        <p:spPr bwMode="auto">
          <a:xfrm>
            <a:off x="2395538" y="7040563"/>
            <a:ext cx="59023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000">
                <a:cs typeface="Arial" charset="0"/>
              </a:rPr>
              <a:t>COMITATO CENTRALE DI INDIRIZZO E DI CONTROLLO</a:t>
            </a:r>
          </a:p>
          <a:p>
            <a:pPr algn="ctr" eaLnBrk="1" hangingPunct="1"/>
            <a:r>
              <a:rPr lang="it-IT" sz="1000">
                <a:cs typeface="Arial" charset="0"/>
              </a:rPr>
              <a:t>25  marzo 2017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magine 6" descr="C:\Users\ALattuada\Desktop\LOGO SFUMA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368550"/>
            <a:ext cx="418782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72" descr="Logo_big_bianco_tra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13" y="180975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126"/>
          <p:cNvSpPr>
            <a:spLocks noChangeArrowheads="1"/>
          </p:cNvSpPr>
          <p:nvPr/>
        </p:nvSpPr>
        <p:spPr bwMode="auto">
          <a:xfrm>
            <a:off x="1782763" y="323850"/>
            <a:ext cx="71278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 anchor="ctr"/>
          <a:lstStyle/>
          <a:p>
            <a:pPr algn="ctr" defTabSz="1042988" eaLnBrk="1" hangingPunct="1">
              <a:spcBef>
                <a:spcPct val="20000"/>
              </a:spcBef>
            </a:pPr>
            <a:r>
              <a:rPr lang="it-IT" sz="1200" u="sng"/>
              <a:t>COSTI DELLA  PRODUZIONE – Costi per servizi</a:t>
            </a:r>
          </a:p>
        </p:txBody>
      </p:sp>
      <p:sp>
        <p:nvSpPr>
          <p:cNvPr id="23557" name="Rettangolo 2"/>
          <p:cNvSpPr>
            <a:spLocks noChangeArrowheads="1"/>
          </p:cNvSpPr>
          <p:nvPr/>
        </p:nvSpPr>
        <p:spPr bwMode="auto">
          <a:xfrm>
            <a:off x="4267200" y="747713"/>
            <a:ext cx="21304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ts val="2400"/>
              </a:spcBef>
              <a:spcAft>
                <a:spcPts val="2400"/>
              </a:spcAft>
            </a:pPr>
            <a:r>
              <a:rPr lang="it-IT" b="1"/>
              <a:t>PIANO EDITORIALE</a:t>
            </a:r>
            <a:endParaRPr lang="it-IT"/>
          </a:p>
        </p:txBody>
      </p:sp>
      <p:sp>
        <p:nvSpPr>
          <p:cNvPr id="23558" name="Text Box 13"/>
          <p:cNvSpPr txBox="1">
            <a:spLocks noChangeArrowheads="1"/>
          </p:cNvSpPr>
          <p:nvPr/>
        </p:nvSpPr>
        <p:spPr bwMode="auto">
          <a:xfrm>
            <a:off x="306388" y="215900"/>
            <a:ext cx="1800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200" i="1" u="sng"/>
              <a:t>Budget  2017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39581"/>
              </p:ext>
            </p:extLst>
          </p:nvPr>
        </p:nvGraphicFramePr>
        <p:xfrm>
          <a:off x="738188" y="1074738"/>
          <a:ext cx="9274175" cy="5886450"/>
        </p:xfrm>
        <a:graphic>
          <a:graphicData uri="http://schemas.openxmlformats.org/drawingml/2006/table">
            <a:tbl>
              <a:tblPr/>
              <a:tblGrid>
                <a:gridCol w="1635125"/>
                <a:gridCol w="3794125"/>
                <a:gridCol w="1912937"/>
                <a:gridCol w="835025"/>
                <a:gridCol w="1096963"/>
              </a:tblGrid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PROPONENTE</a:t>
                      </a:r>
                    </a:p>
                  </a:txBody>
                  <a:tcPr marL="36001" marR="36001" marT="71986" marB="7198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TITOLO PROVVISORIO</a:t>
                      </a:r>
                    </a:p>
                  </a:txBody>
                  <a:tcPr marL="36001" marR="36001" marT="71986" marB="7198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Collana</a:t>
                      </a:r>
                    </a:p>
                  </a:txBody>
                  <a:tcPr marL="36001" marR="36001" marT="71986" marB="7198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Copie</a:t>
                      </a:r>
                    </a:p>
                  </a:txBody>
                  <a:tcPr marL="36001" marR="36001" marT="71986" marB="7198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Importo</a:t>
                      </a:r>
                    </a:p>
                  </a:txBody>
                  <a:tcPr marL="36001" marR="36001" marT="71986" marB="7198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SOSEC</a:t>
                      </a:r>
                    </a:p>
                  </a:txBody>
                  <a:tcPr marL="36001" marR="36001" marT="71986" marB="7198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Sentieri - Pianificazione segnaletica e manutenzione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Quaderni escursionismo</a:t>
                      </a: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3.000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         5.000 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SOSEC</a:t>
                      </a:r>
                    </a:p>
                  </a:txBody>
                  <a:tcPr marL="36001" marR="36001" marT="71986" marB="7198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L'attività dei volontari sui sentieri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Quaderni escursionismo</a:t>
                      </a: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2.000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         2.000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SOSEC</a:t>
                      </a:r>
                    </a:p>
                  </a:txBody>
                  <a:tcPr marL="36001" marR="36001" marT="71986" marB="7198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Linee guida per la cartografia escursionistica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1.000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         2.000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CCST</a:t>
                      </a:r>
                    </a:p>
                  </a:txBody>
                  <a:tcPr marL="36001" marR="36001" marT="71986" marB="7198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Manuale di speleologia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 manuali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1.000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       10.000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CNSASA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Arrampicata su ghiaccio verticale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 </a:t>
                      </a: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manuali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3.000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       17.000 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S.O. Coralità</a:t>
                      </a:r>
                    </a:p>
                  </a:txBody>
                  <a:tcPr marL="36001" marR="36001" marT="71986" marB="7198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Canti di montagna 2017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1.000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         5.000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CCTAM 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Tutela dei fiori e del territorio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1.000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         8.000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COE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Agenda 2018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2.500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       10.000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COE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Catalogo pubblicazioni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1.000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         1.000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CSC </a:t>
                      </a:r>
                    </a:p>
                  </a:txBody>
                  <a:tcPr marL="36001" marR="36001" marT="71986" marB="7198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Rischi naturali in montagna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1.000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         5.000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CSC-</a:t>
                      </a:r>
                      <a:r>
                        <a:rPr kumimoji="0" lang="it-IT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FrancoAngeli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Cambiamenti climatici e paesaggio montano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1.000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       10.000 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FrancoAngeli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Autore </a:t>
                      </a:r>
                      <a:r>
                        <a:rPr kumimoji="0" lang="it-IT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Morosini</a:t>
                      </a: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– «K2» – Titolo da definire</a:t>
                      </a: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300 / 500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         7.000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FrancoAngeli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Autore Marini – «</a:t>
                      </a:r>
                      <a:r>
                        <a:rPr kumimoji="0" lang="it-IT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Geofilosofia</a:t>
                      </a: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» – Titolo da definire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300 / 500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         7.000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Ponte delle Grazie</a:t>
                      </a:r>
                    </a:p>
                  </a:txBody>
                  <a:tcPr marL="36001" marR="36001" marT="71986" marB="7198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Autore Marco Albino Ferrari – Titolo da definire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300 / 500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         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7.000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Ponte delle Grazie</a:t>
                      </a:r>
                    </a:p>
                  </a:txBody>
                  <a:tcPr marL="36001" marR="36001" marT="71986" marB="7198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Autore Brizzi – Titolo da definire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300 / 500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         7.000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Salani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Autore Festa – Titolo da definire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300 / 500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         7.000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36001" marR="36001" marT="71986" marB="7198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Altre pubblicazioni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       20.000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1" marR="36001" marT="71986" marB="71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magine 6" descr="C:\Users\ALattuada\Desktop\LOGO SFUMA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368550"/>
            <a:ext cx="418782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958" descr="Logo_big_bianco_tra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13" y="180975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431" name="Group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301572"/>
              </p:ext>
            </p:extLst>
          </p:nvPr>
        </p:nvGraphicFramePr>
        <p:xfrm>
          <a:off x="1225550" y="828675"/>
          <a:ext cx="8213725" cy="5942014"/>
        </p:xfrm>
        <a:graphic>
          <a:graphicData uri="http://schemas.openxmlformats.org/drawingml/2006/table">
            <a:tbl>
              <a:tblPr/>
              <a:tblGrid>
                <a:gridCol w="4121150"/>
                <a:gridCol w="2087563"/>
                <a:gridCol w="2005012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 BUDGET OTCO/STRUTTURE OPERATIVE</a:t>
                      </a: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Assegnato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2016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Assegnato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2017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ALPINISMO </a:t>
                      </a: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GIOVANILE </a:t>
                      </a:r>
                    </a:p>
                  </a:txBody>
                  <a:tcPr marL="90000" marR="10800" marT="1080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51.700</a:t>
                      </a:r>
                    </a:p>
                  </a:txBody>
                  <a:tcPr marL="10800" marR="90005" marT="1079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54.000</a:t>
                      </a:r>
                    </a:p>
                  </a:txBody>
                  <a:tcPr marL="10800" marR="90005" marT="1079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S.O. BIBLIOTECA NAZIONALE</a:t>
                      </a:r>
                    </a:p>
                  </a:txBody>
                  <a:tcPr marL="90000" marR="10800" marT="1080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27.657</a:t>
                      </a:r>
                    </a:p>
                  </a:txBody>
                  <a:tcPr marL="10800" marR="90005" marT="1079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37.957</a:t>
                      </a:r>
                    </a:p>
                  </a:txBody>
                  <a:tcPr marL="10800" marR="90005" marT="1079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S.O. CENTRO </a:t>
                      </a: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 CINEMATOGRAFIA E 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CINETECA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10800" marT="1080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30.000</a:t>
                      </a:r>
                    </a:p>
                  </a:txBody>
                  <a:tcPr marL="10800" marR="90005" marT="1079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30.200</a:t>
                      </a:r>
                    </a:p>
                  </a:txBody>
                  <a:tcPr marL="10800" marR="90005" marT="1079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CNSASA 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10800" marT="1080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152.150</a:t>
                      </a:r>
                    </a:p>
                  </a:txBody>
                  <a:tcPr marL="10800" marR="90005" marT="1079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156.150</a:t>
                      </a:r>
                    </a:p>
                  </a:txBody>
                  <a:tcPr marL="10800" marR="90005" marT="1079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ESCURSIONISMO 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10800" marT="1080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43.000</a:t>
                      </a:r>
                    </a:p>
                  </a:txBody>
                  <a:tcPr marL="10800" marR="90005" marT="1079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50.300</a:t>
                      </a:r>
                    </a:p>
                  </a:txBody>
                  <a:tcPr marL="10800" marR="90005" marT="1079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S.O. CENTRO </a:t>
                      </a: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STUDI MATERIALI E TECNICHE </a:t>
                      </a:r>
                    </a:p>
                  </a:txBody>
                  <a:tcPr marL="90000" marR="10800" marT="1080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65.930</a:t>
                      </a:r>
                    </a:p>
                  </a:txBody>
                  <a:tcPr marL="10800" marR="90005" marT="1079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66.442</a:t>
                      </a:r>
                    </a:p>
                  </a:txBody>
                  <a:tcPr marL="10800" marR="90005" marT="1079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MEDICA 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10800" marT="1080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10.000</a:t>
                      </a:r>
                    </a:p>
                  </a:txBody>
                  <a:tcPr marL="10800" marR="90005" marT="1079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14.400</a:t>
                      </a:r>
                    </a:p>
                  </a:txBody>
                  <a:tcPr marL="10800" marR="90005" marT="1079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S.O. C.O.E.</a:t>
                      </a:r>
                    </a:p>
                  </a:txBody>
                  <a:tcPr marL="90000" marR="10800" marT="1080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34.000*</a:t>
                      </a:r>
                    </a:p>
                  </a:txBody>
                  <a:tcPr marL="10800" marR="90005" marT="1079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46.000</a:t>
                      </a:r>
                    </a:p>
                  </a:txBody>
                  <a:tcPr marL="10800" marR="90005" marT="1079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RIFUGI </a:t>
                      </a: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ED OPERE ALPINE</a:t>
                      </a:r>
                    </a:p>
                  </a:txBody>
                  <a:tcPr marL="90000" marR="10800" marT="1080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158.100</a:t>
                      </a:r>
                    </a:p>
                  </a:txBody>
                  <a:tcPr marL="10800" marR="90005" marT="1079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158.100</a:t>
                      </a:r>
                    </a:p>
                  </a:txBody>
                  <a:tcPr marL="10800" marR="90005" marT="1079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COMITATO SCIENTIFICO  CENTRALE</a:t>
                      </a:r>
                    </a:p>
                  </a:txBody>
                  <a:tcPr marL="90000" marR="10800" marT="1080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52.700</a:t>
                      </a:r>
                    </a:p>
                  </a:txBody>
                  <a:tcPr marL="10800" marR="90005" marT="1079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63.000</a:t>
                      </a:r>
                    </a:p>
                  </a:txBody>
                  <a:tcPr marL="10800" marR="90005" marT="1079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SPELEOLOGIA E TORRENTISMO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10800" marT="1080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50.000</a:t>
                      </a:r>
                    </a:p>
                  </a:txBody>
                  <a:tcPr marL="10800" marR="90005" marT="1079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60.000</a:t>
                      </a:r>
                    </a:p>
                  </a:txBody>
                  <a:tcPr marL="10800" marR="90005" marT="1079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SERVIZIO VALANGHE ITALIANO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10800" marT="1080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37.200</a:t>
                      </a:r>
                    </a:p>
                  </a:txBody>
                  <a:tcPr marL="10800" marR="90005" marT="1079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39.200</a:t>
                      </a:r>
                    </a:p>
                  </a:txBody>
                  <a:tcPr marL="10800" marR="90005" marT="1079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TUTELA AMBIENTE MONTANO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10800" marT="1080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35.650</a:t>
                      </a:r>
                    </a:p>
                  </a:txBody>
                  <a:tcPr marL="10800" marR="90005" marT="1079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47.850</a:t>
                      </a:r>
                    </a:p>
                  </a:txBody>
                  <a:tcPr marL="10800" marR="90005" marT="1079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S.O. CENTRO </a:t>
                      </a: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NAZIONALE CORALITA</a:t>
                      </a:r>
                      <a:r>
                        <a:rPr kumimoji="0" lang="ja-JP" alt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10800" marT="1080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12.900</a:t>
                      </a:r>
                    </a:p>
                  </a:txBody>
                  <a:tcPr marL="10800" marR="90005" marT="1079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17.000</a:t>
                      </a:r>
                    </a:p>
                  </a:txBody>
                  <a:tcPr marL="10800" marR="90005" marT="1079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S.O. SENTIERI E CARTOGRAFIA 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10800" marT="1080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34.540</a:t>
                      </a:r>
                    </a:p>
                  </a:txBody>
                  <a:tcPr marL="10800" marR="90005" marT="1079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54.018</a:t>
                      </a:r>
                    </a:p>
                  </a:txBody>
                  <a:tcPr marL="10800" marR="90005" marT="1079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TOTALE  </a:t>
                      </a:r>
                    </a:p>
                  </a:txBody>
                  <a:tcPr marL="0" marR="108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776.477</a:t>
                      </a:r>
                    </a:p>
                  </a:txBody>
                  <a:tcPr marL="10800" marR="54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894.617</a:t>
                      </a:r>
                    </a:p>
                  </a:txBody>
                  <a:tcPr marL="10800" marR="54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50" name="Rectangle 121"/>
          <p:cNvSpPr>
            <a:spLocks noChangeArrowheads="1"/>
          </p:cNvSpPr>
          <p:nvPr/>
        </p:nvSpPr>
        <p:spPr bwMode="auto">
          <a:xfrm>
            <a:off x="1782763" y="323850"/>
            <a:ext cx="71278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 anchor="ctr"/>
          <a:lstStyle/>
          <a:p>
            <a:pPr algn="ctr" defTabSz="1042988" eaLnBrk="1" hangingPunct="1">
              <a:spcBef>
                <a:spcPct val="20000"/>
              </a:spcBef>
            </a:pPr>
            <a:r>
              <a:rPr lang="it-IT" sz="1200" u="sng"/>
              <a:t>COSTI DELLA  PRODUZIONE – Costi per servizi</a:t>
            </a:r>
          </a:p>
        </p:txBody>
      </p:sp>
      <p:sp>
        <p:nvSpPr>
          <p:cNvPr id="24651" name="Text Box 13"/>
          <p:cNvSpPr txBox="1">
            <a:spLocks noChangeArrowheads="1"/>
          </p:cNvSpPr>
          <p:nvPr/>
        </p:nvSpPr>
        <p:spPr bwMode="auto">
          <a:xfrm>
            <a:off x="306388" y="215900"/>
            <a:ext cx="1800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200" i="1" u="sng"/>
              <a:t>Budget  2017</a:t>
            </a:r>
          </a:p>
        </p:txBody>
      </p:sp>
      <p:sp>
        <p:nvSpPr>
          <p:cNvPr id="24652" name="CasellaDiTesto 7"/>
          <p:cNvSpPr txBox="1">
            <a:spLocks noChangeArrowheads="1"/>
          </p:cNvSpPr>
          <p:nvPr/>
        </p:nvSpPr>
        <p:spPr bwMode="auto">
          <a:xfrm>
            <a:off x="312738" y="6996113"/>
            <a:ext cx="50403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/>
              <a:t>* </a:t>
            </a:r>
            <a:r>
              <a:rPr lang="it-IT" sz="1200" i="1"/>
              <a:t>Dato riclassificato per omogeneità di confronto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magine 6" descr="C:\Users\ALattuada\Desktop\LOGO SFUMA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368550"/>
            <a:ext cx="418782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2393950" y="900113"/>
            <a:ext cx="5905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1042988" eaLnBrk="1" hangingPunct="1">
              <a:spcBef>
                <a:spcPct val="50000"/>
              </a:spcBef>
            </a:pPr>
            <a:endParaRPr lang="en-US" sz="1600" b="1" u="sng"/>
          </a:p>
        </p:txBody>
      </p:sp>
      <p:graphicFrame>
        <p:nvGraphicFramePr>
          <p:cNvPr id="14434" name="Group 98"/>
          <p:cNvGraphicFramePr>
            <a:graphicFrameLocks noGrp="1"/>
          </p:cNvGraphicFramePr>
          <p:nvPr/>
        </p:nvGraphicFramePr>
        <p:xfrm>
          <a:off x="1746250" y="180975"/>
          <a:ext cx="7127875" cy="549276"/>
        </p:xfrm>
        <a:graphic>
          <a:graphicData uri="http://schemas.openxmlformats.org/drawingml/2006/table">
            <a:tbl>
              <a:tblPr/>
              <a:tblGrid>
                <a:gridCol w="7127875">
                  <a:extLst>
                    <a:ext uri="{9D8B030D-6E8A-4147-A177-3AD203B41FA5}"/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COSTI DELLA PRODUZIONE - Costi per servizi</a:t>
                      </a:r>
                    </a:p>
                  </a:txBody>
                  <a:tcPr marT="45773" marB="4577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Altri Contributi</a:t>
                      </a:r>
                    </a:p>
                  </a:txBody>
                  <a:tcPr marT="45773" marB="4577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25607" name="Picture 127" descr="Logo_big_bianco_tra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13" y="180975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722" name="Group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568615"/>
              </p:ext>
            </p:extLst>
          </p:nvPr>
        </p:nvGraphicFramePr>
        <p:xfrm>
          <a:off x="844550" y="900113"/>
          <a:ext cx="9004300" cy="6382260"/>
        </p:xfrm>
        <a:graphic>
          <a:graphicData uri="http://schemas.openxmlformats.org/drawingml/2006/table">
            <a:tbl>
              <a:tblPr/>
              <a:tblGrid>
                <a:gridCol w="3997325"/>
                <a:gridCol w="1873250"/>
                <a:gridCol w="1441450"/>
                <a:gridCol w="1692275"/>
              </a:tblGrid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QUOTE ADESIONI ENTI/ASSOCIAZIONI</a:t>
                      </a:r>
                    </a:p>
                  </a:txBody>
                  <a:tcPr marL="71995" marR="71995" marT="10786" marB="3594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Budget previsionale economico 2016</a:t>
                      </a:r>
                    </a:p>
                  </a:txBody>
                  <a:tcPr marL="143987" marR="71993" marT="50370" marB="503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Bilancio 2016</a:t>
                      </a:r>
                    </a:p>
                  </a:txBody>
                  <a:tcPr marL="143987" marR="71993" marT="50370" marB="503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Budget previsionale economico 2017</a:t>
                      </a:r>
                    </a:p>
                  </a:txBody>
                  <a:tcPr marL="143987" marR="71993" marT="50370" marB="503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FESTIVAL DI TRENTO</a:t>
                      </a:r>
                    </a:p>
                  </a:txBody>
                  <a:tcPr marL="71995" marR="71995" marT="10786" marB="3594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77.467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77.467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77.467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ASSOMIDOP</a:t>
                      </a:r>
                    </a:p>
                  </a:txBody>
                  <a:tcPr marL="71995" marR="71995" marT="10786" marB="3594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10.000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10.000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10.000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CIPRA ITALIA</a:t>
                      </a:r>
                    </a:p>
                  </a:txBody>
                  <a:tcPr marL="71995" marR="71995" marT="10786" marB="3594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3.500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3.500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3.500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FEDERPARCHI</a:t>
                      </a:r>
                    </a:p>
                  </a:txBody>
                  <a:tcPr marL="71995" marR="71995" marT="10786" marB="3594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ENTE ITALIANO DI NORMAZIONE (UNI)</a:t>
                      </a:r>
                    </a:p>
                  </a:txBody>
                  <a:tcPr marL="71995" marR="71995" marT="10786" marB="3594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752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752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752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UIAA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95" marR="71995" marT="10786" marB="3594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12.500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13.862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12.500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CLUB ARC ALPIN</a:t>
                      </a:r>
                    </a:p>
                  </a:txBody>
                  <a:tcPr marL="71995" marR="71995" marT="10786" marB="3594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10.200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10.180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10.200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CISA IKAR</a:t>
                      </a:r>
                    </a:p>
                  </a:txBody>
                  <a:tcPr marL="71995" marR="71995" marT="10786" marB="3594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              800 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              800 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SOCIETA</a:t>
                      </a:r>
                      <a:r>
                        <a:rPr kumimoji="0" lang="ja-JP" alt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it-IT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MEDICINA DI MONTAGNA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95" marR="71995" marT="10786" marB="3594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1.000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1.000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PRO MONT BLANC</a:t>
                      </a:r>
                    </a:p>
                  </a:txBody>
                  <a:tcPr marL="71995" marR="71995" marT="10786" marB="3594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CONSORZIO PER IL SISTEMA </a:t>
                      </a: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INFORMATIVO PIEMONTE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95" marR="71995" marT="10786" marB="3594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1.098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1.098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1.098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FONDAZIONE DOLOMITI UNESCO</a:t>
                      </a:r>
                    </a:p>
                  </a:txBody>
                  <a:tcPr marL="71995" marR="71995" marT="10786" marB="3594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3.000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3.000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3.000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RETE MONTAGNA</a:t>
                      </a:r>
                    </a:p>
                  </a:txBody>
                  <a:tcPr marL="71995" marR="71995" marT="10786" marB="3594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95" marR="71995" marT="10786" marB="3594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95" marR="71995" marT="10786" marB="3594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95" marR="71995" marT="10786" marB="3594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95" marR="71995" marT="10786" marB="3594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CONTRIBUTI</a:t>
                      </a:r>
                    </a:p>
                  </a:txBody>
                  <a:tcPr marL="71995" marR="71995" marT="10786" marB="3594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95" marR="71995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95" marR="71995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95" marR="71995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AGAI </a:t>
                      </a:r>
                    </a:p>
                  </a:txBody>
                  <a:tcPr marL="71995" marR="71995" marT="10786" marB="3594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36.200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36.200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36.200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CAAI</a:t>
                      </a:r>
                    </a:p>
                  </a:txBody>
                  <a:tcPr marL="71995" marR="71995" marT="10786" marB="3594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25.000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25.000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25.000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MUSEO NAZ.MONTAGNA "DUCA DEGLI ABRUZZI"</a:t>
                      </a:r>
                    </a:p>
                  </a:txBody>
                  <a:tcPr marL="71995" marR="71995" marT="10786" marB="3594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85.000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185.000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85.000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CONTRIBUTI A SEZIONI PER MANUTENZIONE SENTIERI</a:t>
                      </a:r>
                    </a:p>
                  </a:txBody>
                  <a:tcPr marL="71995" marR="71995" marT="10786" marB="3594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50.000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50.000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50.000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CONTRIBUTI </a:t>
                      </a: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 GR </a:t>
                      </a: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PER PALESTRE DI ARR.</a:t>
                      </a:r>
                    </a:p>
                  </a:txBody>
                  <a:tcPr marL="71995" marR="71995" marT="10786" marB="3594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200.000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200.000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200.000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CONTRIBUTI ALLA FORMAZIONE GIOVANI TITOLATI E DIRIGENTI E PROGETTI UNDER 18</a:t>
                      </a:r>
                    </a:p>
                  </a:txBody>
                  <a:tcPr marL="71995" marR="71995" marT="10786" marB="3594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135.000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1.962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135.000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CONTRIBUTI A SEZIONI E ALTRI ENTI/ASSOCIAZIONI 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95" marR="71995" marT="10786" marB="3594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105.500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135.526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105.000</a:t>
                      </a:r>
                    </a:p>
                  </a:txBody>
                  <a:tcPr marL="89995" marR="125993" marT="10786" marB="35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GRUPPI REGIONALI (Compresi finanziamenti OTTO)</a:t>
                      </a:r>
                    </a:p>
                  </a:txBody>
                  <a:tcPr marL="0" marR="0" marT="0" marB="3599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510.500</a:t>
                      </a:r>
                    </a:p>
                  </a:txBody>
                  <a:tcPr marL="0" marR="126000" marT="0" marB="359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505.856</a:t>
                      </a:r>
                    </a:p>
                  </a:txBody>
                  <a:tcPr marL="0" marR="126000" marT="0" marB="359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540.600</a:t>
                      </a:r>
                    </a:p>
                  </a:txBody>
                  <a:tcPr marL="0" marR="126000" marT="0" marB="359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732" name="Text Box 13"/>
          <p:cNvSpPr txBox="1">
            <a:spLocks noChangeArrowheads="1"/>
          </p:cNvSpPr>
          <p:nvPr/>
        </p:nvSpPr>
        <p:spPr bwMode="auto">
          <a:xfrm>
            <a:off x="306388" y="215900"/>
            <a:ext cx="1800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200" i="1" u="sng"/>
              <a:t>Budget  2017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magine 7" descr="C:\Users\ALattuada\Desktop\LOGO SFUMA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368550"/>
            <a:ext cx="418782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463" name="Group 103"/>
          <p:cNvGraphicFramePr>
            <a:graphicFrameLocks noGrp="1"/>
          </p:cNvGraphicFramePr>
          <p:nvPr/>
        </p:nvGraphicFramePr>
        <p:xfrm>
          <a:off x="1530350" y="539750"/>
          <a:ext cx="6769101" cy="2801939"/>
        </p:xfrm>
        <a:graphic>
          <a:graphicData uri="http://schemas.openxmlformats.org/drawingml/2006/table">
            <a:tbl>
              <a:tblPr/>
              <a:tblGrid>
                <a:gridCol w="1645126">
                  <a:extLst>
                    <a:ext uri="{9D8B030D-6E8A-4147-A177-3AD203B41FA5}"/>
                  </a:extLst>
                </a:gridCol>
                <a:gridCol w="1685673">
                  <a:extLst>
                    <a:ext uri="{9D8B030D-6E8A-4147-A177-3AD203B41FA5}"/>
                  </a:extLst>
                </a:gridCol>
                <a:gridCol w="1719151"/>
                <a:gridCol w="1719151">
                  <a:extLst>
                    <a:ext uri="{9D8B030D-6E8A-4147-A177-3AD203B41FA5}"/>
                  </a:extLst>
                </a:gridCol>
              </a:tblGrid>
              <a:tr h="446242">
                <a:tc gridSpan="4"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PERSONALE</a:t>
                      </a:r>
                    </a:p>
                  </a:txBody>
                  <a:tcPr marL="104313" marR="104313" marT="52171" marB="5217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994739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13" marR="104313" marT="52171" marB="5217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2016</a:t>
                      </a:r>
                    </a:p>
                  </a:txBody>
                  <a:tcPr marL="144009" marR="72004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Bilancio 2016</a:t>
                      </a:r>
                    </a:p>
                  </a:txBody>
                  <a:tcPr marL="144009" marR="72004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2017</a:t>
                      </a:r>
                    </a:p>
                  </a:txBody>
                  <a:tcPr marL="144009" marR="72004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27138">
                <a:tc>
                  <a:txBody>
                    <a:bodyPr/>
                    <a:lstStyle/>
                    <a:p>
                      <a:pPr marL="0" marR="0" lvl="0" indent="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Retribuzioni	</a:t>
                      </a:r>
                    </a:p>
                  </a:txBody>
                  <a:tcPr marL="104313" marR="104313" marT="52171" marB="5217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600.200</a:t>
                      </a:r>
                    </a:p>
                  </a:txBody>
                  <a:tcPr marL="104313" marR="104313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546.273</a:t>
                      </a:r>
                    </a:p>
                  </a:txBody>
                  <a:tcPr marL="104313" marR="104313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610.000</a:t>
                      </a:r>
                    </a:p>
                  </a:txBody>
                  <a:tcPr marL="104313" marR="104313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79544">
                <a:tc>
                  <a:txBody>
                    <a:bodyPr/>
                    <a:lstStyle/>
                    <a:p>
                      <a:pPr marL="0" marR="0" lvl="0" indent="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Oneri sociali	</a:t>
                      </a:r>
                    </a:p>
                  </a:txBody>
                  <a:tcPr marL="104313" marR="104313" marT="52171" marB="5217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145.300</a:t>
                      </a:r>
                    </a:p>
                  </a:txBody>
                  <a:tcPr marL="104313" marR="104313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127.151</a:t>
                      </a:r>
                    </a:p>
                  </a:txBody>
                  <a:tcPr marL="104313" marR="104313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147.500</a:t>
                      </a:r>
                    </a:p>
                  </a:txBody>
                  <a:tcPr marL="104313" marR="104313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27138">
                <a:tc>
                  <a:txBody>
                    <a:bodyPr/>
                    <a:lstStyle/>
                    <a:p>
                      <a:pPr marL="0" marR="0" lvl="0" indent="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Quota TFR</a:t>
                      </a:r>
                    </a:p>
                  </a:txBody>
                  <a:tcPr marL="104313" marR="104313" marT="52171" marB="5217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36.600</a:t>
                      </a:r>
                    </a:p>
                  </a:txBody>
                  <a:tcPr marL="104313" marR="104313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29.078</a:t>
                      </a:r>
                    </a:p>
                  </a:txBody>
                  <a:tcPr marL="104313" marR="104313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35.500</a:t>
                      </a:r>
                    </a:p>
                  </a:txBody>
                  <a:tcPr marL="104313" marR="104313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27138">
                <a:tc>
                  <a:txBody>
                    <a:bodyPr/>
                    <a:lstStyle/>
                    <a:p>
                      <a:pPr marL="0" marR="0" lvl="0" indent="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4313" marR="104313" marT="52171" marB="5217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782.100</a:t>
                      </a:r>
                    </a:p>
                  </a:txBody>
                  <a:tcPr marL="104313" marR="104313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702.502</a:t>
                      </a:r>
                    </a:p>
                  </a:txBody>
                  <a:tcPr marL="104313" marR="104313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793.000</a:t>
                      </a:r>
                    </a:p>
                  </a:txBody>
                  <a:tcPr marL="104313" marR="104313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26697" name="Group 73"/>
          <p:cNvGraphicFramePr>
            <a:graphicFrameLocks noGrp="1"/>
          </p:cNvGraphicFramePr>
          <p:nvPr/>
        </p:nvGraphicFramePr>
        <p:xfrm>
          <a:off x="1962150" y="3708400"/>
          <a:ext cx="6626224" cy="2476501"/>
        </p:xfrm>
        <a:graphic>
          <a:graphicData uri="http://schemas.openxmlformats.org/drawingml/2006/table">
            <a:tbl>
              <a:tblPr/>
              <a:tblGrid>
                <a:gridCol w="1476497">
                  <a:extLst>
                    <a:ext uri="{9D8B030D-6E8A-4147-A177-3AD203B41FA5}"/>
                  </a:extLst>
                </a:gridCol>
                <a:gridCol w="1561953">
                  <a:extLst>
                    <a:ext uri="{9D8B030D-6E8A-4147-A177-3AD203B41FA5}"/>
                  </a:extLst>
                </a:gridCol>
                <a:gridCol w="1703204">
                  <a:extLst>
                    <a:ext uri="{9D8B030D-6E8A-4147-A177-3AD203B41FA5}"/>
                  </a:extLst>
                </a:gridCol>
                <a:gridCol w="1884570">
                  <a:extLst>
                    <a:ext uri="{9D8B030D-6E8A-4147-A177-3AD203B41FA5}"/>
                  </a:extLst>
                </a:gridCol>
              </a:tblGrid>
              <a:tr h="1171209">
                <a:tc>
                  <a:txBody>
                    <a:bodyPr/>
                    <a:lstStyle/>
                    <a:p>
                      <a:pPr marL="0" marR="0" lvl="0" indent="0" algn="ctr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AREE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6" marR="104306" marT="52137" marB="5213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DOTAZIONE ORGANICA</a:t>
                      </a:r>
                    </a:p>
                    <a:p>
                      <a:pPr marL="0" marR="0" lvl="0" indent="0" algn="ctr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31.12.2013</a:t>
                      </a:r>
                    </a:p>
                  </a:txBody>
                  <a:tcPr marL="104306" marR="104306" marT="52137" marB="521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PERSONALE IN SERVIZIO AL 31.10.2016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6" marR="104306" marT="52137" marB="521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PREVISIONE 2017</a:t>
                      </a:r>
                    </a:p>
                  </a:txBody>
                  <a:tcPr marL="104306" marR="104306" marT="52137" marB="521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17661"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DIRIGENTE</a:t>
                      </a:r>
                    </a:p>
                  </a:txBody>
                  <a:tcPr marL="104306" marR="104306" marT="52137" marB="52137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104306" marR="104306" marT="52137" marB="521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104306" marR="104306" marT="52137" marB="521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104306" marR="104306" marT="52137" marB="521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17661"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AREA C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6" marR="104306" marT="52137" marB="52137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04306" marR="104306" marT="52137" marB="52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04306" marR="104306" marT="52137" marB="52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04306" marR="104306" marT="52137" marB="52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52309"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AREA B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6" marR="104306" marT="52137" marB="52137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04306" marR="104306" marT="52137" marB="52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04306" marR="104306" marT="52137" marB="52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04306" marR="104306" marT="52137" marB="52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17661"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TOTALE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6" marR="104306" marT="52137" marB="52137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104306" marR="104306" marT="52137" marB="52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104306" marR="104306" marT="52137" marB="52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104306" marR="104306" marT="52137" marB="52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26685" name="Picture 118" descr="Logo_big_tra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3" y="180975"/>
            <a:ext cx="72866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86" name="Text Box 13"/>
          <p:cNvSpPr txBox="1">
            <a:spLocks noChangeArrowheads="1"/>
          </p:cNvSpPr>
          <p:nvPr/>
        </p:nvSpPr>
        <p:spPr bwMode="auto">
          <a:xfrm>
            <a:off x="306388" y="215900"/>
            <a:ext cx="1800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200" i="1" u="sng"/>
              <a:t>Budget  2017</a:t>
            </a:r>
          </a:p>
        </p:txBody>
      </p:sp>
      <p:sp>
        <p:nvSpPr>
          <p:cNvPr id="26687" name="Text Box 2"/>
          <p:cNvSpPr txBox="1">
            <a:spLocks noChangeArrowheads="1"/>
          </p:cNvSpPr>
          <p:nvPr/>
        </p:nvSpPr>
        <p:spPr bwMode="auto">
          <a:xfrm>
            <a:off x="2395538" y="7040563"/>
            <a:ext cx="59023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000">
                <a:cs typeface="Arial" charset="0"/>
              </a:rPr>
              <a:t>COMITATO CENTRALE DI INDIRIZZO E DI CONTROLLO</a:t>
            </a:r>
          </a:p>
          <a:p>
            <a:pPr algn="ctr" eaLnBrk="1" hangingPunct="1"/>
            <a:r>
              <a:rPr lang="it-IT" sz="1000">
                <a:cs typeface="Arial" charset="0"/>
              </a:rPr>
              <a:t>25  marzo 2017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  <p:pic>
        <p:nvPicPr>
          <p:cNvPr id="13315" name="Picture 10" descr="Logo_big_bianco_tra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763" y="0"/>
            <a:ext cx="2052637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2395538" y="6516688"/>
            <a:ext cx="5902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875"/>
              </a:spcBef>
            </a:pPr>
            <a:r>
              <a:rPr lang="it-IT" sz="1400" b="1" dirty="0">
                <a:solidFill>
                  <a:srgbClr val="005392"/>
                </a:solidFill>
                <a:cs typeface="Arial" charset="0"/>
              </a:rPr>
              <a:t>COMITATO CENTRALE DI INDIRIZZO E DI CONTROLLO</a:t>
            </a:r>
          </a:p>
          <a:p>
            <a:pPr algn="ctr" eaLnBrk="1" hangingPunct="1">
              <a:spcBef>
                <a:spcPts val="875"/>
              </a:spcBef>
            </a:pPr>
            <a:r>
              <a:rPr lang="it-IT" sz="1400" b="1" dirty="0">
                <a:solidFill>
                  <a:srgbClr val="005392"/>
                </a:solidFill>
                <a:cs typeface="Arial" charset="0"/>
              </a:rPr>
              <a:t>25  marzo 2017</a:t>
            </a:r>
          </a:p>
        </p:txBody>
      </p:sp>
    </p:spTree>
    <p:extLst>
      <p:ext uri="{BB962C8B-B14F-4D97-AF65-F5344CB8AC3E}">
        <p14:creationId xmlns:p14="http://schemas.microsoft.com/office/powerpoint/2010/main" val="204731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magine 6" descr="C:\Users\ALattuada\Desktop\LOGO SFUMA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368550"/>
            <a:ext cx="418782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91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713171"/>
              </p:ext>
            </p:extLst>
          </p:nvPr>
        </p:nvGraphicFramePr>
        <p:xfrm>
          <a:off x="596900" y="971550"/>
          <a:ext cx="9358313" cy="5661028"/>
        </p:xfrm>
        <a:graphic>
          <a:graphicData uri="http://schemas.openxmlformats.org/drawingml/2006/table">
            <a:tbl>
              <a:tblPr/>
              <a:tblGrid>
                <a:gridCol w="4519613"/>
                <a:gridCol w="1520825"/>
                <a:gridCol w="1658937"/>
                <a:gridCol w="1658938"/>
              </a:tblGrid>
              <a:tr h="954088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104306" marR="104306" marT="52149" marB="5214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Budget previsionale economico 2016</a:t>
                      </a:r>
                    </a:p>
                  </a:txBody>
                  <a:tcPr marL="144000" marR="72000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Bilancio 2016</a:t>
                      </a:r>
                    </a:p>
                  </a:txBody>
                  <a:tcPr marL="144000" marR="72000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Budget previsionale economico 2017</a:t>
                      </a:r>
                    </a:p>
                  </a:txBody>
                  <a:tcPr marL="144000" marR="72000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A)  Valore della produzione</a:t>
                      </a:r>
                    </a:p>
                  </a:txBody>
                  <a:tcPr marL="104306" marR="104306" marT="52149" marB="5214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13.443.088</a:t>
                      </a:r>
                    </a:p>
                  </a:txBody>
                  <a:tcPr marL="144000" marR="72000" marT="50397" marB="50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13.583.467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13.461.677</a:t>
                      </a:r>
                    </a:p>
                  </a:txBody>
                  <a:tcPr marL="144000" marR="72000" marT="50397" marB="50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B)  Costi della produzione</a:t>
                      </a:r>
                    </a:p>
                  </a:txBody>
                  <a:tcPr marL="104306" marR="104306" marT="52149" marB="5214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13.352.564</a:t>
                      </a:r>
                    </a:p>
                  </a:txBody>
                  <a:tcPr marL="144000" marR="72000" marT="50397" marB="50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13.528.526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13.418.165</a:t>
                      </a:r>
                    </a:p>
                  </a:txBody>
                  <a:tcPr marL="144000" marR="72000" marT="50397" marB="50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Differenza tra valore e costi della produzione (A-B)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104306" marR="104306" marT="52149" marB="5214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90.524</a:t>
                      </a:r>
                    </a:p>
                  </a:txBody>
                  <a:tcPr marL="144000" marR="72000" marT="50397" marB="50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54.941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43.512</a:t>
                      </a:r>
                    </a:p>
                  </a:txBody>
                  <a:tcPr marL="144000" marR="72000" marT="50397" marB="50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C)  Proventi e oneri finanziari</a:t>
                      </a:r>
                    </a:p>
                  </a:txBody>
                  <a:tcPr marL="104306" marR="104306" marT="52149" marB="5214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(1.200)</a:t>
                      </a:r>
                    </a:p>
                  </a:txBody>
                  <a:tcPr marL="144000" marR="72000" marT="50397" marB="50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(</a:t>
                      </a: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6.202)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(4.700)</a:t>
                      </a:r>
                    </a:p>
                  </a:txBody>
                  <a:tcPr marL="144000" marR="72000" marT="50397" marB="50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D)  Rettifiche di valore di attività finanziarie</a:t>
                      </a:r>
                    </a:p>
                  </a:txBody>
                  <a:tcPr marL="104306" marR="104306" marT="52149" marB="5214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-</a:t>
                      </a:r>
                    </a:p>
                  </a:txBody>
                  <a:tcPr marL="144000" marR="72000" marT="50397" marB="50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-</a:t>
                      </a:r>
                    </a:p>
                  </a:txBody>
                  <a:tcPr marL="144000" marR="72000" marT="50397" marB="50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E)  Proventi e oneri straordinari</a:t>
                      </a:r>
                    </a:p>
                  </a:txBody>
                  <a:tcPr marL="104306" marR="104306" marT="52149" marB="5214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-</a:t>
                      </a:r>
                    </a:p>
                  </a:txBody>
                  <a:tcPr marL="144000" marR="72000" marT="50397" marB="50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-</a:t>
                      </a:r>
                    </a:p>
                  </a:txBody>
                  <a:tcPr marL="144000" marR="72000" marT="50397" marB="50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Risultato prima delle imposte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104306" marR="104306" marT="52149" marB="5214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89.324</a:t>
                      </a:r>
                    </a:p>
                  </a:txBody>
                  <a:tcPr marL="144000" marR="72000" marT="50397" marB="50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48.739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38.812</a:t>
                      </a:r>
                    </a:p>
                  </a:txBody>
                  <a:tcPr marL="144000" marR="72000" marT="50397" marB="50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Imposte sul reddito dell'esercizio</a:t>
                      </a:r>
                    </a:p>
                  </a:txBody>
                  <a:tcPr marL="104306" marR="104306" marT="52149" marB="5214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(35.000)</a:t>
                      </a:r>
                    </a:p>
                  </a:txBody>
                  <a:tcPr marL="144000" marR="72000" marT="50397" marB="50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(34.329)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(35.000)</a:t>
                      </a:r>
                    </a:p>
                  </a:txBody>
                  <a:tcPr marL="144000" marR="72000" marT="50397" marB="50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Risultato di esercizio</a:t>
                      </a:r>
                      <a:endParaRPr kumimoji="0" lang="it-IT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104306" marR="104306" marT="52149" marB="5214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54.324</a:t>
                      </a:r>
                    </a:p>
                  </a:txBody>
                  <a:tcPr marL="144000" marR="72000" marT="50397" marB="50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14.410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3.812</a:t>
                      </a:r>
                    </a:p>
                  </a:txBody>
                  <a:tcPr marL="144000" marR="72000" marT="50397" marB="50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387" name="Picture 412" descr="Logo_big_bianco_tra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13" y="180975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88" name="Text Box 13"/>
          <p:cNvSpPr txBox="1">
            <a:spLocks noChangeArrowheads="1"/>
          </p:cNvSpPr>
          <p:nvPr/>
        </p:nvSpPr>
        <p:spPr bwMode="auto">
          <a:xfrm>
            <a:off x="306388" y="215900"/>
            <a:ext cx="1800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200" i="1" u="sng"/>
              <a:t>Budget  2017</a:t>
            </a:r>
          </a:p>
        </p:txBody>
      </p:sp>
      <p:sp>
        <p:nvSpPr>
          <p:cNvPr id="14389" name="Text Box 2"/>
          <p:cNvSpPr txBox="1">
            <a:spLocks noChangeArrowheads="1"/>
          </p:cNvSpPr>
          <p:nvPr/>
        </p:nvSpPr>
        <p:spPr bwMode="auto">
          <a:xfrm>
            <a:off x="2395538" y="7040563"/>
            <a:ext cx="59023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000">
                <a:cs typeface="Arial" charset="0"/>
              </a:rPr>
              <a:t>COMITATO CENTRALE DI INDIRIZZO E DI CONTROLLO</a:t>
            </a:r>
          </a:p>
          <a:p>
            <a:pPr algn="ctr" eaLnBrk="1" hangingPunct="1"/>
            <a:r>
              <a:rPr lang="it-IT" sz="1000">
                <a:cs typeface="Arial" charset="0"/>
              </a:rPr>
              <a:t>25  marzo 2017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magine 7" descr="C:\Users\ALattuada\Desktop\LOGO SFUMA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368550"/>
            <a:ext cx="418782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882650" y="828675"/>
          <a:ext cx="8496300" cy="5368925"/>
        </p:xfrm>
        <a:graphic>
          <a:graphicData uri="http://schemas.openxmlformats.org/drawingml/2006/table">
            <a:tbl>
              <a:tblPr/>
              <a:tblGrid>
                <a:gridCol w="3452032">
                  <a:extLst>
                    <a:ext uri="{9D8B030D-6E8A-4147-A177-3AD203B41FA5}"/>
                  </a:extLst>
                </a:gridCol>
                <a:gridCol w="1691846">
                  <a:extLst>
                    <a:ext uri="{9D8B030D-6E8A-4147-A177-3AD203B41FA5}"/>
                  </a:extLst>
                </a:gridCol>
                <a:gridCol w="1676211"/>
                <a:gridCol w="1676211">
                  <a:extLst>
                    <a:ext uri="{9D8B030D-6E8A-4147-A177-3AD203B41FA5}"/>
                  </a:extLst>
                </a:gridCol>
              </a:tblGrid>
              <a:tr h="985219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13" marR="104313" marT="52136" marB="5213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2016</a:t>
                      </a:r>
                    </a:p>
                  </a:txBody>
                  <a:tcPr marL="143997" marR="71998" marT="50400" marB="504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Bilancio 2016</a:t>
                      </a:r>
                    </a:p>
                  </a:txBody>
                  <a:tcPr marL="143997" marR="71998" marT="50400" marB="504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2017</a:t>
                      </a:r>
                    </a:p>
                  </a:txBody>
                  <a:tcPr marL="143997" marR="71998" marT="50400" marB="504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71777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Ricavi delle vendite e delle prestazioni</a:t>
                      </a:r>
                    </a:p>
                  </a:txBody>
                  <a:tcPr marL="104313" marR="104313" marT="52136" marB="5213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7.977.829</a:t>
                      </a:r>
                    </a:p>
                  </a:txBody>
                  <a:tcPr marL="104313" marR="104313" marT="52136" marB="52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8.081.095</a:t>
                      </a:r>
                    </a:p>
                  </a:txBody>
                  <a:tcPr marL="104313" marR="104313" marT="52128" marB="52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8.045.197</a:t>
                      </a:r>
                    </a:p>
                  </a:txBody>
                  <a:tcPr marL="104313" marR="104313" marT="52128" marB="52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56626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Variazioni delle rimanenze</a:t>
                      </a:r>
                    </a:p>
                  </a:txBody>
                  <a:tcPr marL="104313" marR="104313" marT="52136" marB="5213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21.000</a:t>
                      </a:r>
                    </a:p>
                  </a:txBody>
                  <a:tcPr marL="104313" marR="104313" marT="52136" marB="52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(5.962)</a:t>
                      </a:r>
                    </a:p>
                  </a:txBody>
                  <a:tcPr marL="104313" marR="104313" marT="52128" marB="52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26.000</a:t>
                      </a:r>
                    </a:p>
                  </a:txBody>
                  <a:tcPr marL="104313" marR="104313" marT="52128" marB="52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96454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Altri ricavi e proventi</a:t>
                      </a:r>
                    </a:p>
                  </a:txBody>
                  <a:tcPr marL="104313" marR="104313" marT="52136" marB="5213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13" marR="104313" marT="52136" marB="52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13" marR="104313" marT="52128" marB="52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13" marR="104313" marT="52128" marB="52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85263">
                <a:tc>
                  <a:txBody>
                    <a:bodyPr/>
                    <a:lstStyle/>
                    <a:p>
                      <a:pPr marL="87313" marR="0" lvl="0" indent="-87313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Contributi in conto esercizio</a:t>
                      </a:r>
                    </a:p>
                  </a:txBody>
                  <a:tcPr marL="104313" marR="104313" marT="52136" marB="5213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4.471.217</a:t>
                      </a:r>
                    </a:p>
                  </a:txBody>
                  <a:tcPr marL="104313" marR="104313" marT="52136" marB="52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4.565.930</a:t>
                      </a:r>
                    </a:p>
                  </a:txBody>
                  <a:tcPr marL="104313" marR="104313" marT="52128" marB="52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4.509.943</a:t>
                      </a:r>
                    </a:p>
                  </a:txBody>
                  <a:tcPr marL="104313" marR="104313" marT="52128" marB="52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85263">
                <a:tc>
                  <a:txBody>
                    <a:bodyPr/>
                    <a:lstStyle/>
                    <a:p>
                      <a:pPr marL="87313" marR="0" lvl="0" indent="-87313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Assicurazioni a domanda</a:t>
                      </a:r>
                    </a:p>
                  </a:txBody>
                  <a:tcPr marL="104313" marR="104313" marT="52136" marB="5213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954.330</a:t>
                      </a:r>
                    </a:p>
                  </a:txBody>
                  <a:tcPr marL="104313" marR="104313" marT="52136" marB="52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894.853</a:t>
                      </a:r>
                    </a:p>
                  </a:txBody>
                  <a:tcPr marL="104313" marR="104313" marT="52128" marB="52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866.668</a:t>
                      </a:r>
                    </a:p>
                  </a:txBody>
                  <a:tcPr marL="104313" marR="104313" marT="52128" marB="52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85263">
                <a:tc>
                  <a:txBody>
                    <a:bodyPr/>
                    <a:lstStyle/>
                    <a:p>
                      <a:pPr marL="87313" marR="0" lvl="0" indent="-87313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   Altri ricavi </a:t>
                      </a:r>
                    </a:p>
                  </a:txBody>
                  <a:tcPr marL="104313" marR="104313" marT="52136" marB="5213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13.869</a:t>
                      </a:r>
                    </a:p>
                  </a:txBody>
                  <a:tcPr marL="104313" marR="104313" marT="52136" marB="52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11.124</a:t>
                      </a:r>
                    </a:p>
                  </a:txBody>
                  <a:tcPr marL="104313" marR="104313" marT="52128" marB="52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13.869</a:t>
                      </a:r>
                    </a:p>
                  </a:txBody>
                  <a:tcPr marL="104313" marR="104313" marT="52128" marB="52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53481">
                <a:tc>
                  <a:txBody>
                    <a:bodyPr/>
                    <a:lstStyle/>
                    <a:p>
                      <a:pPr marL="171450" marR="0" lvl="0" indent="-17145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Sopravvenienze attive</a:t>
                      </a:r>
                    </a:p>
                  </a:txBody>
                  <a:tcPr marL="104313" marR="104313" marT="52136" marB="5213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4.843</a:t>
                      </a:r>
                    </a:p>
                  </a:txBody>
                  <a:tcPr marL="104313" marR="104313" marT="52136" marB="52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36.427</a:t>
                      </a:r>
                    </a:p>
                  </a:txBody>
                  <a:tcPr marL="104313" marR="104313" marT="52136" marB="52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104313" marR="104313" marT="52136" marB="52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749579"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Totale</a:t>
                      </a:r>
                    </a:p>
                  </a:txBody>
                  <a:tcPr marL="104313" marR="104313" marT="52136" marB="5213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13.443.088</a:t>
                      </a:r>
                    </a:p>
                  </a:txBody>
                  <a:tcPr marL="104313" marR="104313" marT="52136" marB="52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13.583.467</a:t>
                      </a:r>
                    </a:p>
                  </a:txBody>
                  <a:tcPr marL="104313" marR="104313" marT="52136" marB="52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13.461.677</a:t>
                      </a:r>
                    </a:p>
                  </a:txBody>
                  <a:tcPr marL="104313" marR="104313" marT="52136" marB="52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5411" name="Rectangle 6"/>
          <p:cNvSpPr>
            <a:spLocks noChangeArrowheads="1"/>
          </p:cNvSpPr>
          <p:nvPr/>
        </p:nvSpPr>
        <p:spPr bwMode="auto">
          <a:xfrm>
            <a:off x="1025525" y="1044575"/>
            <a:ext cx="41052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/>
          <a:p>
            <a:pPr defTabSz="1042988" eaLnBrk="1" hangingPunct="1">
              <a:spcBef>
                <a:spcPct val="50000"/>
              </a:spcBef>
            </a:pPr>
            <a:r>
              <a:rPr lang="it-IT" b="1"/>
              <a:t>VALORE DELLA PRODUZIONE</a:t>
            </a:r>
          </a:p>
        </p:txBody>
      </p:sp>
      <p:pic>
        <p:nvPicPr>
          <p:cNvPr id="15412" name="Picture 549" descr="Logo_big_bianco_tra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13" y="180975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13" name="Text Box 13"/>
          <p:cNvSpPr txBox="1">
            <a:spLocks noChangeArrowheads="1"/>
          </p:cNvSpPr>
          <p:nvPr/>
        </p:nvSpPr>
        <p:spPr bwMode="auto">
          <a:xfrm>
            <a:off x="306388" y="215900"/>
            <a:ext cx="1800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200" i="1" u="sng"/>
              <a:t>Budget  2017</a:t>
            </a:r>
          </a:p>
        </p:txBody>
      </p:sp>
      <p:sp>
        <p:nvSpPr>
          <p:cNvPr id="15414" name="Text Box 2"/>
          <p:cNvSpPr txBox="1">
            <a:spLocks noChangeArrowheads="1"/>
          </p:cNvSpPr>
          <p:nvPr/>
        </p:nvSpPr>
        <p:spPr bwMode="auto">
          <a:xfrm>
            <a:off x="2395538" y="7040563"/>
            <a:ext cx="59023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000">
                <a:cs typeface="Arial" charset="0"/>
              </a:rPr>
              <a:t>COMITATO CENTRALE DI INDIRIZZO E DI CONTROLLO</a:t>
            </a:r>
          </a:p>
          <a:p>
            <a:pPr algn="ctr" eaLnBrk="1" hangingPunct="1"/>
            <a:r>
              <a:rPr lang="it-IT" sz="1000">
                <a:cs typeface="Arial" charset="0"/>
              </a:rPr>
              <a:t>25  marzo 2017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magine 7" descr="C:\Users\ALattuada\Desktop\LOGO SFUMA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368550"/>
            <a:ext cx="418782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440" name="Group 56"/>
          <p:cNvGraphicFramePr>
            <a:graphicFrameLocks noGrp="1"/>
          </p:cNvGraphicFramePr>
          <p:nvPr/>
        </p:nvGraphicFramePr>
        <p:xfrm>
          <a:off x="1042988" y="493713"/>
          <a:ext cx="8624887" cy="6891897"/>
        </p:xfrm>
        <a:graphic>
          <a:graphicData uri="http://schemas.openxmlformats.org/drawingml/2006/table">
            <a:tbl>
              <a:tblPr/>
              <a:tblGrid>
                <a:gridCol w="3536950"/>
                <a:gridCol w="1541462"/>
                <a:gridCol w="1773238"/>
                <a:gridCol w="1773237"/>
              </a:tblGrid>
              <a:tr h="538163">
                <a:tc gridSpan="4"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Ricavi delle vendite e delle prestazioni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4316" marR="104316" marT="52143" marB="5214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954088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4316" marR="104316" marT="52143" marB="5214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Budget previsionale economico 2016</a:t>
                      </a:r>
                    </a:p>
                  </a:txBody>
                  <a:tcPr marL="144012" marR="72006" marT="50401" marB="50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Bilancio 2016</a:t>
                      </a:r>
                    </a:p>
                  </a:txBody>
                  <a:tcPr marL="144012" marR="72006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Budget previsionale economico 2017</a:t>
                      </a:r>
                    </a:p>
                  </a:txBody>
                  <a:tcPr marL="144012" marR="72006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Quote associative 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 Quota organizzazione centrale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Contributo pubblicazioni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Contributo assicurazioni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Contributo pro rifugi 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Recupero quote anni precedenti</a:t>
                      </a:r>
                    </a:p>
                  </a:txBody>
                  <a:tcPr marL="104316" marR="104316" marT="52143" marB="5214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7.134.796</a:t>
                      </a:r>
                    </a:p>
                  </a:txBody>
                  <a:tcPr marL="0" marR="14401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7.266.036</a:t>
                      </a:r>
                    </a:p>
                  </a:txBody>
                  <a:tcPr marL="0" marR="10800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7.202.977</a:t>
                      </a:r>
                    </a:p>
                  </a:txBody>
                  <a:tcPr marL="0" marR="10800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Ricavi da Stampa Sociale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Pubblicità   € 160.000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Abbonamenti € 7.000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Vendita edicola € 27.336</a:t>
                      </a:r>
                      <a:endParaRPr kumimoji="0" 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4316" marR="104316" marT="52143" marB="5214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223.898</a:t>
                      </a:r>
                    </a:p>
                  </a:txBody>
                  <a:tcPr marL="0" marR="14401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210.591</a:t>
                      </a:r>
                    </a:p>
                  </a:txBody>
                  <a:tcPr marL="0" marR="14401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194.336</a:t>
                      </a:r>
                    </a:p>
                  </a:txBody>
                  <a:tcPr marL="0" marR="14401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Ricavi da pubblicazioni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  </a:t>
                      </a: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Manualistica ed Edizioni CAI</a:t>
                      </a:r>
                      <a:endParaRPr kumimoji="0" 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4316" marR="104316" marT="52143" marB="5214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167.750</a:t>
                      </a:r>
                    </a:p>
                  </a:txBody>
                  <a:tcPr marL="0" marR="14401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77.121</a:t>
                      </a:r>
                    </a:p>
                  </a:txBody>
                  <a:tcPr marL="0" marR="14401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173.000</a:t>
                      </a:r>
                    </a:p>
                  </a:txBody>
                  <a:tcPr marL="0" marR="14401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Ricavi da attività 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 promozione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Tessere, gadgets, royalties</a:t>
                      </a:r>
                    </a:p>
                  </a:txBody>
                  <a:tcPr marL="104316" marR="104316" marT="52143" marB="5214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207.000</a:t>
                      </a:r>
                    </a:p>
                  </a:txBody>
                  <a:tcPr marL="0" marR="14401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246.476</a:t>
                      </a:r>
                    </a:p>
                  </a:txBody>
                  <a:tcPr marL="0" marR="14401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231.000</a:t>
                      </a:r>
                    </a:p>
                  </a:txBody>
                  <a:tcPr marL="0" marR="14401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Ricavi da Rifugi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Quota Reciprocità Rifugi  €  160.000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Rifugi Sede/Laboratorio Taggì   €  19.385</a:t>
                      </a:r>
                    </a:p>
                  </a:txBody>
                  <a:tcPr marL="104316" marR="104316" marT="52143" marB="5214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179.385</a:t>
                      </a:r>
                    </a:p>
                  </a:txBody>
                  <a:tcPr marL="0" marR="14401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198.283</a:t>
                      </a:r>
                    </a:p>
                  </a:txBody>
                  <a:tcPr marL="0" marR="14401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179.385</a:t>
                      </a:r>
                    </a:p>
                  </a:txBody>
                  <a:tcPr marL="0" marR="14401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Altre entrate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Iscrizioni Corsi OTCO  € 10.000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Recupero Spese Postali/ rimborsi diversi € 15.000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Altri proventi € 25.000</a:t>
                      </a:r>
                    </a:p>
                  </a:txBody>
                  <a:tcPr marL="104316" marR="104316" marT="52143" marB="5214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65.000</a:t>
                      </a:r>
                    </a:p>
                  </a:txBody>
                  <a:tcPr marL="0" marR="14401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82.588</a:t>
                      </a:r>
                    </a:p>
                  </a:txBody>
                  <a:tcPr marL="0" marR="14401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64.500</a:t>
                      </a:r>
                    </a:p>
                  </a:txBody>
                  <a:tcPr marL="0" marR="14401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Totale</a:t>
                      </a:r>
                    </a:p>
                  </a:txBody>
                  <a:tcPr marL="144014" marR="126012" marT="143966" marB="14396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7.977.829</a:t>
                      </a:r>
                    </a:p>
                  </a:txBody>
                  <a:tcPr marL="144014" marR="126012" marT="143966" marB="1439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8.081.095</a:t>
                      </a:r>
                    </a:p>
                  </a:txBody>
                  <a:tcPr marL="144014" marR="126012" marT="143943" marB="1439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8.045.198</a:t>
                      </a:r>
                    </a:p>
                  </a:txBody>
                  <a:tcPr marL="144014" marR="126012" marT="143943" marB="1439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1497" name="Group 73"/>
          <p:cNvGraphicFramePr>
            <a:graphicFrameLocks noGrp="1"/>
          </p:cNvGraphicFramePr>
          <p:nvPr/>
        </p:nvGraphicFramePr>
        <p:xfrm>
          <a:off x="1601788" y="180975"/>
          <a:ext cx="7127875" cy="274638"/>
        </p:xfrm>
        <a:graphic>
          <a:graphicData uri="http://schemas.openxmlformats.org/drawingml/2006/table">
            <a:tbl>
              <a:tblPr/>
              <a:tblGrid>
                <a:gridCol w="7127875">
                  <a:extLst>
                    <a:ext uri="{9D8B030D-6E8A-4147-A177-3AD203B41FA5}"/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VALORE DELLA PRODUZIONE</a:t>
                      </a:r>
                    </a:p>
                  </a:txBody>
                  <a:tcPr marL="91424" marR="91424" marT="45768" marB="4576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6433" name="Picture 85" descr="Logo_big_bianco_tra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13" y="180975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34" name="Text Box 13"/>
          <p:cNvSpPr txBox="1">
            <a:spLocks noChangeArrowheads="1"/>
          </p:cNvSpPr>
          <p:nvPr/>
        </p:nvSpPr>
        <p:spPr bwMode="auto">
          <a:xfrm>
            <a:off x="306388" y="215900"/>
            <a:ext cx="1800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200" i="1" u="sng"/>
              <a:t>Budget  2017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magine 8" descr="C:\Users\ALattuada\Desktop\LOGO SFUMA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368550"/>
            <a:ext cx="418782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7713" name="Group 17"/>
          <p:cNvGraphicFramePr>
            <a:graphicFrameLocks noGrp="1"/>
          </p:cNvGraphicFramePr>
          <p:nvPr/>
        </p:nvGraphicFramePr>
        <p:xfrm>
          <a:off x="1601788" y="180975"/>
          <a:ext cx="7127875" cy="493718"/>
        </p:xfrm>
        <a:graphic>
          <a:graphicData uri="http://schemas.openxmlformats.org/drawingml/2006/table">
            <a:tbl>
              <a:tblPr/>
              <a:tblGrid>
                <a:gridCol w="7127875">
                  <a:extLst>
                    <a:ext uri="{9D8B030D-6E8A-4147-A177-3AD203B41FA5}"/>
                  </a:extLst>
                </a:gridCol>
              </a:tblGrid>
              <a:tr h="493713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VALORE DELLA PRODUZIONE</a:t>
                      </a: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Ricavi delle vendite e delle prestazioni</a:t>
                      </a:r>
                    </a:p>
                  </a:txBody>
                  <a:tcPr marL="91424" marR="91424" marT="45691" marB="45691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7413" name="Text Box 57"/>
          <p:cNvSpPr txBox="1">
            <a:spLocks noChangeArrowheads="1"/>
          </p:cNvSpPr>
          <p:nvPr/>
        </p:nvSpPr>
        <p:spPr bwMode="auto">
          <a:xfrm>
            <a:off x="2466975" y="1404938"/>
            <a:ext cx="597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1042988" eaLnBrk="1" hangingPunct="1">
              <a:spcBef>
                <a:spcPct val="50000"/>
              </a:spcBef>
            </a:pPr>
            <a:r>
              <a:rPr lang="it-IT" sz="1600" b="1"/>
              <a:t>QUOTE ASSOCIATIVE ASSEMBLEA DEI DELEGATI</a:t>
            </a:r>
          </a:p>
        </p:txBody>
      </p:sp>
      <p:graphicFrame>
        <p:nvGraphicFramePr>
          <p:cNvPr id="17453" name="Group 45"/>
          <p:cNvGraphicFramePr>
            <a:graphicFrameLocks noGrp="1"/>
          </p:cNvGraphicFramePr>
          <p:nvPr/>
        </p:nvGraphicFramePr>
        <p:xfrm>
          <a:off x="1314450" y="2133600"/>
          <a:ext cx="8064500" cy="4071560"/>
        </p:xfrm>
        <a:graphic>
          <a:graphicData uri="http://schemas.openxmlformats.org/drawingml/2006/table">
            <a:tbl>
              <a:tblPr/>
              <a:tblGrid>
                <a:gridCol w="2855913"/>
                <a:gridCol w="1624012"/>
                <a:gridCol w="1792288"/>
                <a:gridCol w="1792287"/>
              </a:tblGrid>
              <a:tr h="954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07" marB="4570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Budget previsionale economico 2016</a:t>
                      </a:r>
                    </a:p>
                  </a:txBody>
                  <a:tcPr marL="144001" marR="72000" marT="50403" marB="504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Bilancio 2016</a:t>
                      </a:r>
                    </a:p>
                  </a:txBody>
                  <a:tcPr marL="144001" marR="72000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Budget previsionale economico 2017</a:t>
                      </a: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144001" marR="72000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SOCI</a:t>
                      </a:r>
                    </a:p>
                  </a:txBody>
                  <a:tcPr marL="144011" marR="144011" marT="143956" marB="14395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305.000</a:t>
                      </a:r>
                    </a:p>
                  </a:txBody>
                  <a:tcPr marL="144011" marR="144011" marT="143956" marB="1439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311.140</a:t>
                      </a:r>
                    </a:p>
                  </a:txBody>
                  <a:tcPr marL="144026" marR="144026" marT="143950" marB="1439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308.000</a:t>
                      </a:r>
                    </a:p>
                  </a:txBody>
                  <a:tcPr marL="144026" marR="144026" marT="143950" marB="1439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QUOTA ORGANIZZAZIONE CENTRALE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44011" marR="144011" marT="143956" marB="14395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2.327.770</a:t>
                      </a:r>
                    </a:p>
                  </a:txBody>
                  <a:tcPr marL="144011" marR="144011" marT="143956" marB="1439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2.364.938</a:t>
                      </a:r>
                    </a:p>
                  </a:txBody>
                  <a:tcPr marL="0" marR="10800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2.347.156</a:t>
                      </a:r>
                    </a:p>
                  </a:txBody>
                  <a:tcPr marL="0" marR="10800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CONTRIBUTO PUBBLICAZIONI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44011" marR="144011" marT="143956" marB="14395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1.398.209</a:t>
                      </a:r>
                    </a:p>
                  </a:txBody>
                  <a:tcPr marL="144011" marR="144011" marT="143956" marB="1439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1.421.393</a:t>
                      </a:r>
                    </a:p>
                  </a:txBody>
                  <a:tcPr marL="0" marR="10800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1.413.598</a:t>
                      </a:r>
                    </a:p>
                  </a:txBody>
                  <a:tcPr marL="0" marR="10800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CONTRIBUTO ASSICURAZIONI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44011" marR="144011" marT="143956" marB="14395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2.784.650</a:t>
                      </a:r>
                    </a:p>
                  </a:txBody>
                  <a:tcPr marL="144011" marR="144011" marT="143956" marB="1439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2.840.498</a:t>
                      </a:r>
                    </a:p>
                  </a:txBody>
                  <a:tcPr marL="0" marR="10800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2.812.040</a:t>
                      </a:r>
                    </a:p>
                  </a:txBody>
                  <a:tcPr marL="0" marR="10800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CONTRIBUTO PRO RIFUGI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44011" marR="144011" marT="143956" marB="14395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594.167</a:t>
                      </a:r>
                    </a:p>
                  </a:txBody>
                  <a:tcPr marL="144011" marR="144011" marT="143956" marB="1439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604.645</a:t>
                      </a:r>
                    </a:p>
                  </a:txBody>
                  <a:tcPr marL="0" marR="10800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600.182</a:t>
                      </a:r>
                    </a:p>
                  </a:txBody>
                  <a:tcPr marL="0" marR="10800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07" marB="45707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7.104.796</a:t>
                      </a:r>
                    </a:p>
                  </a:txBody>
                  <a:tcPr marL="108009" marR="144011" marT="35990" marB="35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7.231.474</a:t>
                      </a:r>
                    </a:p>
                  </a:txBody>
                  <a:tcPr marL="10800" marR="72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7.172.976</a:t>
                      </a:r>
                    </a:p>
                  </a:txBody>
                  <a:tcPr marL="10800" marR="72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52" name="Picture 312" descr="Logo_big_bianco_tra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13" y="180975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306388" y="215900"/>
            <a:ext cx="1800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200" i="1" u="sng"/>
              <a:t>Budget  2017</a:t>
            </a:r>
          </a:p>
        </p:txBody>
      </p:sp>
      <p:sp>
        <p:nvSpPr>
          <p:cNvPr id="17454" name="Text Box 2"/>
          <p:cNvSpPr txBox="1">
            <a:spLocks noChangeArrowheads="1"/>
          </p:cNvSpPr>
          <p:nvPr/>
        </p:nvSpPr>
        <p:spPr bwMode="auto">
          <a:xfrm>
            <a:off x="2395538" y="7040563"/>
            <a:ext cx="59023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000">
                <a:cs typeface="Arial" charset="0"/>
              </a:rPr>
              <a:t>COMITATO CENTRALE DI INDIRIZZO E DI CONTROLLO</a:t>
            </a:r>
          </a:p>
          <a:p>
            <a:pPr algn="ctr" eaLnBrk="1" hangingPunct="1"/>
            <a:r>
              <a:rPr lang="it-IT" sz="1000">
                <a:cs typeface="Arial" charset="0"/>
              </a:rPr>
              <a:t>25  marzo 2017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strips dir="ld"/>
      </p:transition>
    </mc:Choice>
    <mc:Fallback xmlns="">
      <p:transition xmlns:p14="http://schemas.microsoft.com/office/powerpoint/2010/main" spd="slow">
        <p:strips dir="l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magine 6" descr="C:\Users\ALattuada\Desktop\LOGO SFUMA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368550"/>
            <a:ext cx="418782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87" name="Group 55"/>
          <p:cNvGraphicFramePr>
            <a:graphicFrameLocks noGrp="1"/>
          </p:cNvGraphicFramePr>
          <p:nvPr/>
        </p:nvGraphicFramePr>
        <p:xfrm>
          <a:off x="665163" y="1296988"/>
          <a:ext cx="8569325" cy="5230815"/>
        </p:xfrm>
        <a:graphic>
          <a:graphicData uri="http://schemas.openxmlformats.org/drawingml/2006/table">
            <a:tbl>
              <a:tblPr/>
              <a:tblGrid>
                <a:gridCol w="3556000"/>
                <a:gridCol w="1749425"/>
                <a:gridCol w="1631950"/>
                <a:gridCol w="1631950"/>
              </a:tblGrid>
              <a:tr h="677863">
                <a:tc gridSpan="4"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Contributi in Conto Esercizio</a:t>
                      </a:r>
                    </a:p>
                  </a:txBody>
                  <a:tcPr marL="104298" marR="104298" marT="52135" marB="5213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381125">
                <a:tc>
                  <a:txBody>
                    <a:bodyPr/>
                    <a:lstStyle/>
                    <a:p>
                      <a:pPr marL="0" marR="0" lvl="0" indent="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 </a:t>
                      </a:r>
                    </a:p>
                  </a:txBody>
                  <a:tcPr marL="104298" marR="104298" marT="52135" marB="5213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Budget previsionale economico 2016</a:t>
                      </a:r>
                    </a:p>
                  </a:txBody>
                  <a:tcPr marL="143989" marR="71995" marT="50384" marB="503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Bilancio 2016</a:t>
                      </a:r>
                    </a:p>
                  </a:txBody>
                  <a:tcPr marL="143989" marR="71995" marT="50394" marB="503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Budget previsionale economico 2017</a:t>
                      </a: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143989" marR="71995" marT="50394" marB="503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Ministero dei Beni e delle attività culturali e del turismo (MIBACT)</a:t>
                      </a:r>
                    </a:p>
                  </a:txBody>
                  <a:tcPr marL="104298" marR="104298" marT="52135" marB="521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3.440.000</a:t>
                      </a:r>
                    </a:p>
                  </a:txBody>
                  <a:tcPr marL="104298" marR="104298" marT="52121" marB="521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3.439.935</a:t>
                      </a:r>
                    </a:p>
                  </a:txBody>
                  <a:tcPr marL="104298" marR="104298" marT="52121" marB="521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3.440.000</a:t>
                      </a:r>
                    </a:p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104298" marR="104298" marT="52121" marB="521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CNSAS per assicurazioni</a:t>
                      </a:r>
                    </a:p>
                  </a:txBody>
                  <a:tcPr marL="104298" marR="104298" marT="52135" marB="521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971.874</a:t>
                      </a:r>
                    </a:p>
                  </a:txBody>
                  <a:tcPr marL="104298" marR="104298" marT="52121" marB="521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1.055.697</a:t>
                      </a:r>
                    </a:p>
                  </a:txBody>
                  <a:tcPr marL="104298" marR="104298" marT="52121" marB="521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1.052.943</a:t>
                      </a:r>
                    </a:p>
                  </a:txBody>
                  <a:tcPr marL="104298" marR="104298" marT="52121" marB="521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8613">
                <a:tc>
                  <a:txBody>
                    <a:bodyPr/>
                    <a:lstStyle/>
                    <a:p>
                      <a:pPr marL="0" marR="0" lvl="0" indent="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Da altri Enti </a:t>
                      </a:r>
                    </a:p>
                    <a:p>
                      <a:pPr marL="0" marR="0" lvl="0" indent="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Contributo Istituto Cassiere  € 12.000</a:t>
                      </a:r>
                    </a:p>
                    <a:p>
                      <a:pPr marL="0" marR="0" lvl="0" indent="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Contributo Conto Energia € 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5.000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104298" marR="104298" marT="52135" marB="521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59.342</a:t>
                      </a:r>
                    </a:p>
                  </a:txBody>
                  <a:tcPr marL="104298" marR="104298" marT="52121" marB="521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70.298</a:t>
                      </a:r>
                    </a:p>
                  </a:txBody>
                  <a:tcPr marL="104298" marR="104298" marT="52121" marB="521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17.000</a:t>
                      </a:r>
                    </a:p>
                  </a:txBody>
                  <a:tcPr marL="104298" marR="104298" marT="52121" marB="521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Totale </a:t>
                      </a:r>
                    </a:p>
                  </a:txBody>
                  <a:tcPr marL="104298" marR="104298" marT="52135" marB="521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4.471.216</a:t>
                      </a:r>
                    </a:p>
                  </a:txBody>
                  <a:tcPr marL="0" marR="719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4.565.930</a:t>
                      </a:r>
                    </a:p>
                  </a:txBody>
                  <a:tcPr marL="0" marR="719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4.509.943</a:t>
                      </a:r>
                    </a:p>
                  </a:txBody>
                  <a:tcPr marL="0" marR="719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3547" name="Group 75"/>
          <p:cNvGraphicFramePr>
            <a:graphicFrameLocks noGrp="1"/>
          </p:cNvGraphicFramePr>
          <p:nvPr/>
        </p:nvGraphicFramePr>
        <p:xfrm>
          <a:off x="1601788" y="180975"/>
          <a:ext cx="7127875" cy="274638"/>
        </p:xfrm>
        <a:graphic>
          <a:graphicData uri="http://schemas.openxmlformats.org/drawingml/2006/table">
            <a:tbl>
              <a:tblPr/>
              <a:tblGrid>
                <a:gridCol w="7127875">
                  <a:extLst>
                    <a:ext uri="{9D8B030D-6E8A-4147-A177-3AD203B41FA5}"/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VALORE DELLA PRODUZIONE</a:t>
                      </a:r>
                    </a:p>
                  </a:txBody>
                  <a:tcPr marL="91424" marR="91424" marT="45768" marB="4576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8466" name="Picture 87" descr="Logo_big_bianco_tra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13" y="180975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7" name="Text Box 13"/>
          <p:cNvSpPr txBox="1">
            <a:spLocks noChangeArrowheads="1"/>
          </p:cNvSpPr>
          <p:nvPr/>
        </p:nvSpPr>
        <p:spPr bwMode="auto">
          <a:xfrm>
            <a:off x="306388" y="215900"/>
            <a:ext cx="1800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200" i="1" u="sng"/>
              <a:t>Budget  2017</a:t>
            </a:r>
          </a:p>
        </p:txBody>
      </p:sp>
      <p:sp>
        <p:nvSpPr>
          <p:cNvPr id="18468" name="Text Box 2"/>
          <p:cNvSpPr txBox="1">
            <a:spLocks noChangeArrowheads="1"/>
          </p:cNvSpPr>
          <p:nvPr/>
        </p:nvSpPr>
        <p:spPr bwMode="auto">
          <a:xfrm>
            <a:off x="2395538" y="7040563"/>
            <a:ext cx="59023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000">
                <a:cs typeface="Arial" charset="0"/>
              </a:rPr>
              <a:t>COMITATO CENTRALE DI INDIRIZZO E DI CONTROLLO</a:t>
            </a:r>
          </a:p>
          <a:p>
            <a:pPr algn="ctr" eaLnBrk="1" hangingPunct="1"/>
            <a:r>
              <a:rPr lang="it-IT" sz="1000">
                <a:cs typeface="Arial" charset="0"/>
              </a:rPr>
              <a:t>25  marzo 2017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magine 7" descr="C:\Users\ALattuada\Desktop\LOGO SFUMA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368550"/>
            <a:ext cx="418782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1025525" y="904875"/>
            <a:ext cx="302418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>
              <a:defRPr sz="3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042988" eaLnBrk="1" hangingPunct="1">
              <a:spcBef>
                <a:spcPct val="50000"/>
              </a:spcBef>
            </a:pPr>
            <a:r>
              <a:rPr lang="it-IT" sz="1600" b="1"/>
              <a:t>COSTI DELLA PRODUZIONE</a:t>
            </a:r>
          </a:p>
        </p:txBody>
      </p:sp>
      <p:graphicFrame>
        <p:nvGraphicFramePr>
          <p:cNvPr id="19513" name="Group 57"/>
          <p:cNvGraphicFramePr>
            <a:graphicFrameLocks noGrp="1"/>
          </p:cNvGraphicFramePr>
          <p:nvPr/>
        </p:nvGraphicFramePr>
        <p:xfrm>
          <a:off x="882650" y="666750"/>
          <a:ext cx="8496301" cy="6088063"/>
        </p:xfrm>
        <a:graphic>
          <a:graphicData uri="http://schemas.openxmlformats.org/drawingml/2006/table">
            <a:tbl>
              <a:tblPr/>
              <a:tblGrid>
                <a:gridCol w="3285606">
                  <a:extLst>
                    <a:ext uri="{9D8B030D-6E8A-4147-A177-3AD203B41FA5}"/>
                  </a:extLst>
                </a:gridCol>
                <a:gridCol w="1585415">
                  <a:extLst>
                    <a:ext uri="{9D8B030D-6E8A-4147-A177-3AD203B41FA5}"/>
                  </a:extLst>
                </a:gridCol>
                <a:gridCol w="1812640"/>
                <a:gridCol w="1812640">
                  <a:extLst>
                    <a:ext uri="{9D8B030D-6E8A-4147-A177-3AD203B41FA5}"/>
                  </a:extLst>
                </a:gridCol>
              </a:tblGrid>
              <a:tr h="954276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5" marR="104305" marT="52162" marB="5216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2016</a:t>
                      </a:r>
                    </a:p>
                  </a:txBody>
                  <a:tcPr marL="143999" marR="71999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Bilancio 2016</a:t>
                      </a:r>
                    </a:p>
                  </a:txBody>
                  <a:tcPr marL="143999" marR="71999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2017</a:t>
                      </a:r>
                    </a:p>
                  </a:txBody>
                  <a:tcPr marL="143999" marR="71999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74797">
                <a:tc>
                  <a:txBody>
                    <a:bodyPr/>
                    <a:lstStyle/>
                    <a:p>
                      <a:pPr marL="0" marR="0" lvl="0" indent="0" algn="l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Materie prime, sussidiarie, di consumo e di merci</a:t>
                      </a:r>
                    </a:p>
                    <a:p>
                      <a:pPr marL="0" marR="0" lvl="0" indent="0" algn="l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Tessere, </a:t>
                      </a:r>
                      <a:r>
                        <a:rPr kumimoji="0" lang="it-I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gadgets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5" marR="104305" marT="52162" marB="5216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135.000</a:t>
                      </a:r>
                    </a:p>
                  </a:txBody>
                  <a:tcPr marL="104305" marR="104305" marT="52162" marB="521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117.337</a:t>
                      </a:r>
                    </a:p>
                  </a:txBody>
                  <a:tcPr marL="104305" marR="104305" marT="52162" marB="521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139.000</a:t>
                      </a:r>
                    </a:p>
                  </a:txBody>
                  <a:tcPr marL="104305" marR="104305" marT="52162" marB="521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81148">
                <a:tc>
                  <a:txBody>
                    <a:bodyPr/>
                    <a:lstStyle/>
                    <a:p>
                      <a:pPr marL="0" marR="0" lvl="0" indent="0" algn="l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Servizi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5" marR="104305" marT="52162" marB="5216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11.956.464</a:t>
                      </a:r>
                    </a:p>
                  </a:txBody>
                  <a:tcPr marL="104305" marR="104305" marT="52162" marB="521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12.179.540</a:t>
                      </a:r>
                    </a:p>
                  </a:txBody>
                  <a:tcPr marL="104305" marR="104305" marT="52162" marB="521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12.074.165</a:t>
                      </a:r>
                    </a:p>
                  </a:txBody>
                  <a:tcPr marL="104305" marR="104305" marT="52162" marB="521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79502">
                <a:tc>
                  <a:txBody>
                    <a:bodyPr/>
                    <a:lstStyle/>
                    <a:p>
                      <a:pPr marL="0" marR="0" lvl="0" indent="0" algn="l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Godimento di beni di terzi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5" marR="104305" marT="52162" marB="5216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10.000</a:t>
                      </a:r>
                    </a:p>
                  </a:txBody>
                  <a:tcPr marL="104305" marR="104305" marT="52162" marB="521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13.836</a:t>
                      </a:r>
                    </a:p>
                  </a:txBody>
                  <a:tcPr marL="104305" marR="104305" marT="52162" marB="521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10.000</a:t>
                      </a:r>
                    </a:p>
                  </a:txBody>
                  <a:tcPr marL="104305" marR="104305" marT="52162" marB="521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744427">
                <a:tc>
                  <a:txBody>
                    <a:bodyPr/>
                    <a:lstStyle/>
                    <a:p>
                      <a:pPr marL="0" marR="0" lvl="0" indent="0" algn="l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Personale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5" marR="104305" marT="52162" marB="5216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782.100</a:t>
                      </a:r>
                    </a:p>
                  </a:txBody>
                  <a:tcPr marL="104305" marR="104305" marT="52162" marB="521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702.502</a:t>
                      </a:r>
                    </a:p>
                  </a:txBody>
                  <a:tcPr marL="104305" marR="104305" marT="52162" marB="521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793.000</a:t>
                      </a:r>
                    </a:p>
                  </a:txBody>
                  <a:tcPr marL="104305" marR="104305" marT="52162" marB="521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82735">
                <a:tc>
                  <a:txBody>
                    <a:bodyPr/>
                    <a:lstStyle/>
                    <a:p>
                      <a:pPr marL="0" marR="0" lvl="0" indent="0" algn="l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Ammortamenti e svalutazioni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5" marR="104305" marT="52162" marB="5216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420.000</a:t>
                      </a:r>
                    </a:p>
                  </a:txBody>
                  <a:tcPr marL="104305" marR="104305" marT="52162" marB="521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363.513</a:t>
                      </a:r>
                    </a:p>
                  </a:txBody>
                  <a:tcPr marL="104305" marR="104305" marT="52162" marB="521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360.000</a:t>
                      </a:r>
                    </a:p>
                  </a:txBody>
                  <a:tcPr marL="104305" marR="104305" marT="52162" marB="521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31111">
                <a:tc>
                  <a:txBody>
                    <a:bodyPr/>
                    <a:lstStyle/>
                    <a:p>
                      <a:pPr marL="0" marR="0" lvl="0" indent="0" algn="l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Variazioni delle rimanenze di materie prime, di consumo e di merci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5" marR="104305" marT="52162" marB="5216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(42.000)</a:t>
                      </a:r>
                    </a:p>
                  </a:txBody>
                  <a:tcPr marL="104305" marR="104305" marT="52162" marB="521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20.942</a:t>
                      </a:r>
                    </a:p>
                  </a:txBody>
                  <a:tcPr marL="104305" marR="104305" marT="52162" marB="521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(49.000)</a:t>
                      </a:r>
                    </a:p>
                  </a:txBody>
                  <a:tcPr marL="104305" marR="104305" marT="52162" marB="521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58919">
                <a:tc>
                  <a:txBody>
                    <a:bodyPr/>
                    <a:lstStyle/>
                    <a:p>
                      <a:pPr marL="0" marR="0" lvl="0" indent="0" algn="l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Oneri diversi di gestione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5" marR="104305" marT="52162" marB="5216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91.000</a:t>
                      </a:r>
                    </a:p>
                  </a:txBody>
                  <a:tcPr marL="104305" marR="104305" marT="52162" marB="521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130.856</a:t>
                      </a:r>
                    </a:p>
                  </a:txBody>
                  <a:tcPr marL="104305" marR="104305" marT="52162" marB="521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91.000</a:t>
                      </a:r>
                    </a:p>
                  </a:txBody>
                  <a:tcPr marL="104305" marR="104305" marT="52162" marB="521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81148"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Totale</a:t>
                      </a:r>
                    </a:p>
                  </a:txBody>
                  <a:tcPr marL="104305" marR="104305" marT="52162" marB="5216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13.352.564</a:t>
                      </a:r>
                    </a:p>
                  </a:txBody>
                  <a:tcPr marL="104305" marR="104305" marT="52162" marB="521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13.528.526</a:t>
                      </a:r>
                    </a:p>
                  </a:txBody>
                  <a:tcPr marL="104305" marR="104305" marT="52162" marB="521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13.418.165</a:t>
                      </a:r>
                    </a:p>
                  </a:txBody>
                  <a:tcPr marL="104305" marR="104305" marT="52162" marB="521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9508" name="Picture 742" descr="Logo_big_bianco_tra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13" y="180975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09" name="Text Box 13"/>
          <p:cNvSpPr txBox="1">
            <a:spLocks noChangeArrowheads="1"/>
          </p:cNvSpPr>
          <p:nvPr/>
        </p:nvSpPr>
        <p:spPr bwMode="auto">
          <a:xfrm>
            <a:off x="306388" y="215900"/>
            <a:ext cx="1800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200" i="1" u="sng"/>
              <a:t>Budget  2017</a:t>
            </a:r>
          </a:p>
        </p:txBody>
      </p:sp>
      <p:sp>
        <p:nvSpPr>
          <p:cNvPr id="19510" name="Text Box 2"/>
          <p:cNvSpPr txBox="1">
            <a:spLocks noChangeArrowheads="1"/>
          </p:cNvSpPr>
          <p:nvPr/>
        </p:nvSpPr>
        <p:spPr bwMode="auto">
          <a:xfrm>
            <a:off x="2395538" y="7040563"/>
            <a:ext cx="59023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000">
                <a:cs typeface="Arial" charset="0"/>
              </a:rPr>
              <a:t>COMITATO CENTRALE DI INDIRIZZO E DI CONTROLLO</a:t>
            </a:r>
          </a:p>
          <a:p>
            <a:pPr algn="ctr" eaLnBrk="1" hangingPunct="1"/>
            <a:r>
              <a:rPr lang="it-IT" sz="1000">
                <a:cs typeface="Arial" charset="0"/>
              </a:rPr>
              <a:t>25  marzo 2017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magine 8" descr="C:\Users\ALattuada\Desktop\LOGO SFUMA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368550"/>
            <a:ext cx="418782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71" name="Group 91"/>
          <p:cNvGraphicFramePr>
            <a:graphicFrameLocks noGrp="1"/>
          </p:cNvGraphicFramePr>
          <p:nvPr/>
        </p:nvGraphicFramePr>
        <p:xfrm>
          <a:off x="568325" y="579438"/>
          <a:ext cx="9386888" cy="6751924"/>
        </p:xfrm>
        <a:graphic>
          <a:graphicData uri="http://schemas.openxmlformats.org/drawingml/2006/table">
            <a:tbl>
              <a:tblPr/>
              <a:tblGrid>
                <a:gridCol w="4562475"/>
                <a:gridCol w="1584325"/>
                <a:gridCol w="1436688"/>
                <a:gridCol w="1803400"/>
              </a:tblGrid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Costi per Servizi</a:t>
                      </a:r>
                    </a:p>
                  </a:txBody>
                  <a:tcPr marL="91425" marR="91425" marT="45702" marB="4570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Budget previsionale economico 2016</a:t>
                      </a:r>
                    </a:p>
                  </a:txBody>
                  <a:tcPr marL="144002" marR="72001" marT="50404" marB="504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Bilancio 2016</a:t>
                      </a:r>
                    </a:p>
                  </a:txBody>
                  <a:tcPr marL="144002" marR="72001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Budget previsionale economico 2017</a:t>
                      </a:r>
                    </a:p>
                  </a:txBody>
                  <a:tcPr marL="144002" marR="72001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Spese generali</a:t>
                      </a:r>
                    </a:p>
                  </a:txBody>
                  <a:tcPr marL="91425" marR="91425" marT="45702" marB="4570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640.000</a:t>
                      </a:r>
                    </a:p>
                  </a:txBody>
                  <a:tcPr marL="91425" marR="914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663.614</a:t>
                      </a:r>
                    </a:p>
                  </a:txBody>
                  <a:tcPr marL="0" marR="7200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663.100</a:t>
                      </a:r>
                    </a:p>
                  </a:txBody>
                  <a:tcPr marL="0" marR="7200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Eventi istituzionali</a:t>
                      </a:r>
                    </a:p>
                  </a:txBody>
                  <a:tcPr marL="91425" marR="91425" marT="45702" marB="4570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50.000</a:t>
                      </a:r>
                    </a:p>
                  </a:txBody>
                  <a:tcPr marL="91425" marR="914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76.761</a:t>
                      </a:r>
                    </a:p>
                  </a:txBody>
                  <a:tcPr marL="91425" marR="914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50.000</a:t>
                      </a:r>
                    </a:p>
                  </a:txBody>
                  <a:tcPr marL="91425" marR="914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Spese per collaborazioni</a:t>
                      </a:r>
                    </a:p>
                  </a:txBody>
                  <a:tcPr marL="91425" marR="91425" marT="45702" marB="4570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55.000</a:t>
                      </a:r>
                    </a:p>
                  </a:txBody>
                  <a:tcPr marL="91425" marR="914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77.627</a:t>
                      </a:r>
                    </a:p>
                  </a:txBody>
                  <a:tcPr marL="91425" marR="914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55.000</a:t>
                      </a:r>
                    </a:p>
                  </a:txBody>
                  <a:tcPr marL="91425" marR="914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Stampa sociale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25" marR="91425" marT="45702" marB="4570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1.275.113</a:t>
                      </a:r>
                    </a:p>
                  </a:txBody>
                  <a:tcPr marL="91425" marR="914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1.326.614</a:t>
                      </a:r>
                    </a:p>
                  </a:txBody>
                  <a:tcPr marL="0" marR="7200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1.294.451</a:t>
                      </a:r>
                    </a:p>
                  </a:txBody>
                  <a:tcPr marL="0" marR="7200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Assicurazioni</a:t>
                      </a:r>
                    </a:p>
                  </a:txBody>
                  <a:tcPr marL="91425" marR="91425" marT="45702" marB="4570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4.119.997</a:t>
                      </a:r>
                    </a:p>
                  </a:txBody>
                  <a:tcPr marL="91425" marR="914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4.096.826</a:t>
                      </a:r>
                    </a:p>
                  </a:txBody>
                  <a:tcPr marL="0" marR="7200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4.046.598</a:t>
                      </a:r>
                    </a:p>
                  </a:txBody>
                  <a:tcPr marL="0" marR="7200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Piano editoriale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Manualistica, pubblicazioni OTCO; altre pubblicazioni, magazzino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25" marR="91425" marT="45702" marB="4570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178.000</a:t>
                      </a:r>
                    </a:p>
                  </a:txBody>
                  <a:tcPr marL="91425" marR="914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127.380</a:t>
                      </a:r>
                    </a:p>
                  </a:txBody>
                  <a:tcPr marL="0" marR="7200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185.000</a:t>
                      </a:r>
                    </a:p>
                  </a:txBody>
                  <a:tcPr marL="0" marR="7200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PROGETTI (COORD. OTCO € 5.000 – GDL SCUOLA /CORSI MIUR € 22.000)</a:t>
                      </a:r>
                    </a:p>
                  </a:txBody>
                  <a:tcPr marL="91425" marR="91425" marT="45702" marB="4570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32.000</a:t>
                      </a:r>
                    </a:p>
                  </a:txBody>
                  <a:tcPr marL="91425" marR="914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11.988</a:t>
                      </a:r>
                    </a:p>
                  </a:txBody>
                  <a:tcPr marL="0" marR="7200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27.000</a:t>
                      </a:r>
                    </a:p>
                  </a:txBody>
                  <a:tcPr marL="0" marR="7200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Attività OTCO – STRUTTURE OPERATIVE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(Funzionamento e progetti, formazione, contributo OTCO rifugi)</a:t>
                      </a:r>
                    </a:p>
                  </a:txBody>
                  <a:tcPr marL="91425" marR="91425" marT="45702" marB="4570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677.297</a:t>
                      </a:r>
                    </a:p>
                  </a:txBody>
                  <a:tcPr marL="91425" marR="914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638.503</a:t>
                      </a:r>
                    </a:p>
                  </a:txBody>
                  <a:tcPr marL="0" marR="7200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759.017</a:t>
                      </a:r>
                    </a:p>
                  </a:txBody>
                  <a:tcPr marL="0" marR="7200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Attività di comunicazione e progetti*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25" marR="91425" marT="45702" marB="4570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158.022</a:t>
                      </a:r>
                    </a:p>
                  </a:txBody>
                  <a:tcPr marL="91425" marR="914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244.084</a:t>
                      </a:r>
                    </a:p>
                  </a:txBody>
                  <a:tcPr marL="0" marR="7200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141.000</a:t>
                      </a:r>
                    </a:p>
                  </a:txBody>
                  <a:tcPr marL="0" marR="7200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C.N.S.A.S. (Funzionamento e attività)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25" marR="91425" marT="45702" marB="45702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2.440.000</a:t>
                      </a:r>
                    </a:p>
                  </a:txBody>
                  <a:tcPr marL="91425" marR="914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2.439.939</a:t>
                      </a:r>
                    </a:p>
                  </a:txBody>
                  <a:tcPr marL="0" marR="7200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2.590.000</a:t>
                      </a:r>
                    </a:p>
                  </a:txBody>
                  <a:tcPr marL="0" marR="7200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Contributi GR (incluso finanziamento OTTO)</a:t>
                      </a:r>
                    </a:p>
                  </a:txBody>
                  <a:tcPr marL="91425" marR="91425" marT="45702" marB="4570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510.500</a:t>
                      </a:r>
                    </a:p>
                  </a:txBody>
                  <a:tcPr marL="91425" marR="91425" marT="45702" marB="4570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505.856</a:t>
                      </a:r>
                    </a:p>
                  </a:txBody>
                  <a:tcPr marL="0" marR="7200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540.600</a:t>
                      </a:r>
                    </a:p>
                  </a:txBody>
                  <a:tcPr marL="0" marR="7200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Altri contributi*</a:t>
                      </a:r>
                    </a:p>
                  </a:txBody>
                  <a:tcPr marL="91425" marR="91425" marT="45702" marB="4570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736.667</a:t>
                      </a:r>
                    </a:p>
                  </a:txBody>
                  <a:tcPr marL="91425" marR="91425" marT="45702" marB="4570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721.154</a:t>
                      </a:r>
                    </a:p>
                  </a:txBody>
                  <a:tcPr marL="0" marR="7200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736.167</a:t>
                      </a:r>
                    </a:p>
                  </a:txBody>
                  <a:tcPr marL="0" marR="7200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Altre spese istituzionali</a:t>
                      </a:r>
                    </a:p>
                  </a:txBody>
                  <a:tcPr marL="91425" marR="91425" marT="45702" marB="4570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</a:t>
                      </a:r>
                    </a:p>
                  </a:txBody>
                  <a:tcPr marL="91425" marR="914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384.338</a:t>
                      </a:r>
                    </a:p>
                  </a:txBody>
                  <a:tcPr marL="0" marR="7200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</a:t>
                      </a:r>
                    </a:p>
                  </a:txBody>
                  <a:tcPr marL="0" marR="7200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Rifugi</a:t>
                      </a:r>
                    </a:p>
                  </a:txBody>
                  <a:tcPr marL="91425" marR="91425" marT="45702" marB="4570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999.168</a:t>
                      </a:r>
                    </a:p>
                  </a:txBody>
                  <a:tcPr marL="91425" marR="914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822.856</a:t>
                      </a:r>
                    </a:p>
                  </a:txBody>
                  <a:tcPr marL="0" marR="7200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910.182</a:t>
                      </a:r>
                    </a:p>
                  </a:txBody>
                  <a:tcPr marL="0" marR="7200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Altri costi per il personale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 </a:t>
                      </a: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Mensa, borse di studio, formazione</a:t>
                      </a:r>
                    </a:p>
                  </a:txBody>
                  <a:tcPr marL="91425" marR="91425" marT="45702" marB="4570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84.700</a:t>
                      </a:r>
                    </a:p>
                  </a:txBody>
                  <a:tcPr marL="91425" marR="914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42.000</a:t>
                      </a:r>
                    </a:p>
                  </a:txBody>
                  <a:tcPr marL="0" marR="7200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76.050</a:t>
                      </a:r>
                    </a:p>
                  </a:txBody>
                  <a:tcPr marL="0" marR="7200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Totale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25" marR="91425" marT="45702" marB="4570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11.956.464</a:t>
                      </a:r>
                    </a:p>
                  </a:txBody>
                  <a:tcPr marL="10800" marR="36000" marT="1079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12.179.540</a:t>
                      </a:r>
                    </a:p>
                  </a:txBody>
                  <a:tcPr marL="0" marR="7200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12.074.165</a:t>
                      </a:r>
                    </a:p>
                  </a:txBody>
                  <a:tcPr marL="0" marR="7200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7695" name="Group 127"/>
          <p:cNvGraphicFramePr>
            <a:graphicFrameLocks noGrp="1"/>
          </p:cNvGraphicFramePr>
          <p:nvPr/>
        </p:nvGraphicFramePr>
        <p:xfrm>
          <a:off x="3095625" y="180975"/>
          <a:ext cx="4500563" cy="274638"/>
        </p:xfrm>
        <a:graphic>
          <a:graphicData uri="http://schemas.openxmlformats.org/drawingml/2006/table">
            <a:tbl>
              <a:tblPr/>
              <a:tblGrid>
                <a:gridCol w="4500563">
                  <a:extLst>
                    <a:ext uri="{9D8B030D-6E8A-4147-A177-3AD203B41FA5}"/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COSTI DELLA PRODUZIONE</a:t>
                      </a:r>
                    </a:p>
                  </a:txBody>
                  <a:tcPr marL="91424" marR="91424"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20573" name="Picture 134" descr="Logo_big_bianco_tra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13" y="180975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4" name="Text Box 13"/>
          <p:cNvSpPr txBox="1">
            <a:spLocks noChangeArrowheads="1"/>
          </p:cNvSpPr>
          <p:nvPr/>
        </p:nvSpPr>
        <p:spPr bwMode="auto">
          <a:xfrm>
            <a:off x="306388" y="215900"/>
            <a:ext cx="1800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200" i="1" u="sng"/>
              <a:t>Budget  2017</a:t>
            </a:r>
          </a:p>
        </p:txBody>
      </p:sp>
      <p:sp>
        <p:nvSpPr>
          <p:cNvPr id="20575" name="CasellaDiTesto 1"/>
          <p:cNvSpPr txBox="1">
            <a:spLocks noChangeArrowheads="1"/>
          </p:cNvSpPr>
          <p:nvPr/>
        </p:nvSpPr>
        <p:spPr bwMode="auto">
          <a:xfrm>
            <a:off x="306388" y="7154863"/>
            <a:ext cx="50403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/>
              <a:t>* </a:t>
            </a:r>
            <a:r>
              <a:rPr lang="it-IT" sz="1200" i="1"/>
              <a:t>Dato riclassificato per omogeneità di confronto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magine 7" descr="C:\Users\ALattuada\Desktop\LOGO SFUMA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368550"/>
            <a:ext cx="418782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72" descr="Logo_big_bianco_tra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13" y="180975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782763" y="323850"/>
            <a:ext cx="71278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 anchor="ctr"/>
          <a:lstStyle/>
          <a:p>
            <a:pPr algn="ctr" defTabSz="1042988" eaLnBrk="1" hangingPunct="1">
              <a:spcBef>
                <a:spcPct val="20000"/>
              </a:spcBef>
            </a:pPr>
            <a:r>
              <a:rPr lang="it-IT" sz="1200" u="sng"/>
              <a:t>COSTI DELLA  PRODUZIONE – Costi per servizi</a:t>
            </a:r>
          </a:p>
        </p:txBody>
      </p:sp>
      <p:sp>
        <p:nvSpPr>
          <p:cNvPr id="21509" name="CasellaDiTesto 7"/>
          <p:cNvSpPr txBox="1">
            <a:spLocks noChangeArrowheads="1"/>
          </p:cNvSpPr>
          <p:nvPr/>
        </p:nvSpPr>
        <p:spPr bwMode="auto">
          <a:xfrm>
            <a:off x="2667000" y="1165225"/>
            <a:ext cx="5357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1042988" eaLnBrk="1" hangingPunct="1"/>
            <a:r>
              <a:rPr lang="it-IT" sz="1600" b="1"/>
              <a:t>STAMPA SOCIALE</a:t>
            </a:r>
            <a:endParaRPr lang="it-IT" sz="1600" b="1">
              <a:ea typeface="Times New Roman" charset="0"/>
              <a:cs typeface="Arial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3089275" y="1908175"/>
          <a:ext cx="4351338" cy="3005037"/>
        </p:xfrm>
        <a:graphic>
          <a:graphicData uri="http://schemas.openxmlformats.org/drawingml/2006/table">
            <a:tbl>
              <a:tblPr/>
              <a:tblGrid>
                <a:gridCol w="2878138"/>
                <a:gridCol w="147320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Carta/stampa/fascicolatura</a:t>
                      </a:r>
                    </a:p>
                  </a:txBody>
                  <a:tcPr marL="108000" marR="108000" marT="108004" marB="1080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675.000</a:t>
                      </a:r>
                    </a:p>
                  </a:txBody>
                  <a:tcPr marL="108000" marR="108000" marT="108004" marB="1080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Redazione M360 e Lo Scarpone on line, contenuti giornalistici</a:t>
                      </a:r>
                    </a:p>
                  </a:txBody>
                  <a:tcPr marL="108000" marR="108000" marT="108004" marB="1080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186.000</a:t>
                      </a:r>
                    </a:p>
                  </a:txBody>
                  <a:tcPr marL="108000" marR="108000" marT="108004" marB="1080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Direttore responsabile</a:t>
                      </a:r>
                    </a:p>
                  </a:txBody>
                  <a:tcPr marL="108000" marR="108000" marT="108004" marB="1080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20.400</a:t>
                      </a:r>
                    </a:p>
                  </a:txBody>
                  <a:tcPr marL="108000" marR="108000" marT="108004" marB="1080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Spedizione abbonamento postale</a:t>
                      </a:r>
                    </a:p>
                  </a:txBody>
                  <a:tcPr marL="108000" marR="108000" marT="108004" marB="1080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410.000</a:t>
                      </a:r>
                    </a:p>
                  </a:txBody>
                  <a:tcPr marL="108000" marR="108000" marT="108004" marB="1080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IVA M360 – Spese varie</a:t>
                      </a:r>
                    </a:p>
                  </a:txBody>
                  <a:tcPr marL="108000" marR="108000" marT="108004" marB="1080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3.051</a:t>
                      </a:r>
                    </a:p>
                  </a:txBody>
                  <a:tcPr marL="108000" marR="108000" marT="108004" marB="1080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TOTALE</a:t>
                      </a:r>
                    </a:p>
                  </a:txBody>
                  <a:tcPr marL="108000" marR="108000" marT="108004" marB="10800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1.294.451</a:t>
                      </a:r>
                    </a:p>
                  </a:txBody>
                  <a:tcPr marL="108000" marR="108000" marT="108004" marB="10800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25" name="Text Box 13"/>
          <p:cNvSpPr txBox="1">
            <a:spLocks noChangeArrowheads="1"/>
          </p:cNvSpPr>
          <p:nvPr/>
        </p:nvSpPr>
        <p:spPr bwMode="auto">
          <a:xfrm>
            <a:off x="306388" y="215900"/>
            <a:ext cx="1800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200" i="1" u="sng"/>
              <a:t>Budget  2017</a:t>
            </a:r>
          </a:p>
        </p:txBody>
      </p:sp>
      <p:sp>
        <p:nvSpPr>
          <p:cNvPr id="21526" name="Text Box 2"/>
          <p:cNvSpPr txBox="1">
            <a:spLocks noChangeArrowheads="1"/>
          </p:cNvSpPr>
          <p:nvPr/>
        </p:nvSpPr>
        <p:spPr bwMode="auto">
          <a:xfrm>
            <a:off x="2395538" y="7040563"/>
            <a:ext cx="59023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000">
                <a:cs typeface="Arial" charset="0"/>
              </a:rPr>
              <a:t>COMITATO CENTRALE DI INDIRIZZO E DI CONTROLLO</a:t>
            </a:r>
          </a:p>
          <a:p>
            <a:pPr algn="ctr" eaLnBrk="1" hangingPunct="1"/>
            <a:r>
              <a:rPr lang="it-IT" sz="1000">
                <a:cs typeface="Arial" charset="0"/>
              </a:rPr>
              <a:t>25  marzo 2017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strips dir="ld"/>
      </p:transition>
    </mc:Choice>
    <mc:Fallback xmlns="">
      <p:transition xmlns:p14="http://schemas.microsoft.com/office/powerpoint/2010/main" spd="slow">
        <p:strips dir="l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FF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11417</TotalTime>
  <Words>1654</Words>
  <Application>Microsoft Macintosh PowerPoint</Application>
  <PresentationFormat>Personalizzato</PresentationFormat>
  <Paragraphs>711</Paragraphs>
  <Slides>15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Struttura predefinita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CAI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Amministrazione4</dc:creator>
  <cp:lastModifiedBy>Andrea Maggiore</cp:lastModifiedBy>
  <cp:revision>1685</cp:revision>
  <cp:lastPrinted>2017-03-20T16:50:04Z</cp:lastPrinted>
  <dcterms:created xsi:type="dcterms:W3CDTF">2004-05-17T07:19:49Z</dcterms:created>
  <dcterms:modified xsi:type="dcterms:W3CDTF">2017-03-23T17:02:14Z</dcterms:modified>
</cp:coreProperties>
</file>