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01" r:id="rId2"/>
    <p:sldId id="302" r:id="rId3"/>
    <p:sldId id="334" r:id="rId4"/>
    <p:sldId id="335" r:id="rId5"/>
    <p:sldId id="270" r:id="rId6"/>
    <p:sldId id="337" r:id="rId7"/>
    <p:sldId id="339" r:id="rId8"/>
  </p:sldIdLst>
  <p:sldSz cx="10693400" cy="7561263"/>
  <p:notesSz cx="9926638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8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392"/>
    <a:srgbClr val="8BBAFF"/>
    <a:srgbClr val="F7F3FF"/>
    <a:srgbClr val="FFFBFE"/>
    <a:srgbClr val="E9EFF7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4" autoAdjust="0"/>
    <p:restoredTop sz="93250" autoAdjust="0"/>
  </p:normalViewPr>
  <p:slideViewPr>
    <p:cSldViewPr showGuides="1">
      <p:cViewPr varScale="1">
        <p:scale>
          <a:sx n="60" d="100"/>
          <a:sy n="60" d="100"/>
        </p:scale>
        <p:origin x="216" y="66"/>
      </p:cViewPr>
      <p:guideLst>
        <p:guide orient="horz" pos="2018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1224" y="-102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Club Alpino Italiano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9178671-55F0-D142-A3D2-AFB8FD47AB45}" type="datetime1">
              <a:rPr lang="it-IT"/>
              <a:pPr/>
              <a:t>30/03/2017</a:t>
            </a:fld>
            <a:endParaRPr lang="it-I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F09C6E-488F-B541-BB3F-11B13211004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5195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Club Alpino Italiano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88FB93E-0A58-AD4A-8C88-F24277042A78}" type="datetime1">
              <a:rPr lang="it-IT"/>
              <a:pPr/>
              <a:t>30/03/2017</a:t>
            </a:fld>
            <a:endParaRPr lang="it-IT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60713" y="508000"/>
            <a:ext cx="3608387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27388"/>
            <a:ext cx="7939088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8" tIns="45665" rIns="91318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1F30E3C-5F48-AE41-A4C5-89CB31F36C5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0750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C5E7DD-25C8-6E41-A45F-04FCE82D786F}" type="slidenum">
              <a:rPr lang="it-IT"/>
              <a:pPr/>
              <a:t>1</a:t>
            </a:fld>
            <a:endParaRPr lang="it-IT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6824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D37854-CC33-A04A-A7E2-387A8C8C8AAF}" type="slidenum">
              <a:rPr lang="it-IT"/>
              <a:pPr/>
              <a:t>2</a:t>
            </a:fld>
            <a:endParaRPr lang="it-IT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30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6B83AD4-6111-F646-97CA-ADA0D5F134FC}" type="slidenum">
              <a:rPr lang="it-IT"/>
              <a:pPr/>
              <a:t>3</a:t>
            </a:fld>
            <a:endParaRPr lang="it-IT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5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2CB860-C6CE-3341-834A-B4861871A89A}" type="slidenum">
              <a:rPr lang="it-IT"/>
              <a:pPr/>
              <a:t>4</a:t>
            </a:fld>
            <a:endParaRPr lang="it-IT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056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CFB19B-4985-6A47-90F8-024BBCD22B4A}" type="slidenum">
              <a:rPr lang="it-IT"/>
              <a:pPr/>
              <a:t>5</a:t>
            </a:fld>
            <a:endParaRPr lang="it-IT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72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B77F64-A752-3541-B156-C9087B79ED5B}" type="slidenum">
              <a:rPr lang="it-IT"/>
              <a:pPr/>
              <a:t>6</a:t>
            </a:fld>
            <a:endParaRPr lang="it-IT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-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69293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13" indent="-28098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3475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9088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43113" indent="-223838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003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575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147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71913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92C63C-F584-9540-8210-555E84DA8404}" type="slidenum">
              <a:rPr lang="it-IT"/>
              <a:pPr/>
              <a:t>7</a:t>
            </a:fld>
            <a:endParaRPr lang="it-IT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3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61428456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86678181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507842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2587072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254230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0819916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6649925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3244386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57680349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7874665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9037959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7688" y="6877050"/>
            <a:ext cx="9598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accent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74" r:id="rId1"/>
    <p:sldLayoutId id="2147485875" r:id="rId2"/>
    <p:sldLayoutId id="2147485876" r:id="rId3"/>
    <p:sldLayoutId id="2147485877" r:id="rId4"/>
    <p:sldLayoutId id="2147485878" r:id="rId5"/>
    <p:sldLayoutId id="2147485879" r:id="rId6"/>
    <p:sldLayoutId id="2147485880" r:id="rId7"/>
    <p:sldLayoutId id="2147485881" r:id="rId8"/>
    <p:sldLayoutId id="2147485882" r:id="rId9"/>
    <p:sldLayoutId id="2147485883" r:id="rId10"/>
    <p:sldLayoutId id="2147485884" r:id="rId11"/>
  </p:sldLayoutIdLst>
  <p:transition>
    <p:zoom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47725" indent="-3254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ＭＳ Ｐゴシック" charset="0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ＭＳ Ｐゴシック" charset="0"/>
        </a:defRPr>
      </a:lvl3pPr>
      <a:lvl4pPr marL="1825625" indent="-260350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ＭＳ Ｐゴシック" charset="0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ＭＳ Ｐゴシック" charset="0"/>
        </a:defRPr>
      </a:lvl5pPr>
      <a:lvl6pPr marL="28035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91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13171"/>
              </p:ext>
            </p:extLst>
          </p:nvPr>
        </p:nvGraphicFramePr>
        <p:xfrm>
          <a:off x="596900" y="971550"/>
          <a:ext cx="9358313" cy="5661028"/>
        </p:xfrm>
        <a:graphic>
          <a:graphicData uri="http://schemas.openxmlformats.org/drawingml/2006/table">
            <a:tbl>
              <a:tblPr/>
              <a:tblGrid>
                <a:gridCol w="4519613"/>
                <a:gridCol w="1520825"/>
                <a:gridCol w="1658937"/>
                <a:gridCol w="1658938"/>
              </a:tblGrid>
              <a:tr h="9540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2017</a:t>
                      </a:r>
                    </a:p>
                  </a:txBody>
                  <a:tcPr marL="144000" marR="72000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A)  Valore della produzione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13.443.088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13.583.467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13.461.677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B)  Costi della produzione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13.352.564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13.528.526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13.418.165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Differenza tra valore e costi della produzione (A-B)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90.524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54.941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43.512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C)  Proventi e oneri finanziari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(1.200)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6.202)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(4.700)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D)  Rettifiche di valore di attività finanziarie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E)  Proventi e oneri straordinari</a:t>
                      </a:r>
                    </a:p>
                  </a:txBody>
                  <a:tcPr marL="104306" marR="104306" marT="52149" marB="52149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Risultato prima delle imposte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89.324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48.739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38.812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Imposte sul reddito dell'esercizio</a:t>
                      </a: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(35.000)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(34.329)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(35.000)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Risultato di esercizio</a:t>
                      </a:r>
                      <a:endParaRPr kumimoji="0" 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306" marR="104306" marT="52149" marB="52149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54.324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14.410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3.812</a:t>
                      </a:r>
                    </a:p>
                  </a:txBody>
                  <a:tcPr marL="144000" marR="72000" marT="50397" marB="503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87" name="Picture 41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88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  <p:sp>
        <p:nvSpPr>
          <p:cNvPr id="14389" name="Text Box 2"/>
          <p:cNvSpPr txBox="1">
            <a:spLocks noChangeArrowheads="1"/>
          </p:cNvSpPr>
          <p:nvPr/>
        </p:nvSpPr>
        <p:spPr bwMode="auto">
          <a:xfrm>
            <a:off x="2395538" y="7040563"/>
            <a:ext cx="5902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000">
                <a:cs typeface="Arial" charset="0"/>
              </a:rPr>
              <a:t>COMITATO CENTRALE DI INDIRIZZO E DI CONTROLLO</a:t>
            </a:r>
          </a:p>
          <a:p>
            <a:pPr algn="ctr" eaLnBrk="1" hangingPunct="1"/>
            <a:r>
              <a:rPr lang="it-IT" sz="1000">
                <a:cs typeface="Arial" charset="0"/>
              </a:rPr>
              <a:t>25  marzo 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882650" y="828675"/>
          <a:ext cx="8496300" cy="5368925"/>
        </p:xfrm>
        <a:graphic>
          <a:graphicData uri="http://schemas.openxmlformats.org/drawingml/2006/table">
            <a:tbl>
              <a:tblPr/>
              <a:tblGrid>
                <a:gridCol w="3452032">
                  <a:extLst>
                    <a:ext uri="{9D8B030D-6E8A-4147-A177-3AD203B41FA5}"/>
                  </a:extLst>
                </a:gridCol>
                <a:gridCol w="1691846">
                  <a:extLst>
                    <a:ext uri="{9D8B030D-6E8A-4147-A177-3AD203B41FA5}"/>
                  </a:extLst>
                </a:gridCol>
                <a:gridCol w="1676211"/>
                <a:gridCol w="1676211">
                  <a:extLst>
                    <a:ext uri="{9D8B030D-6E8A-4147-A177-3AD203B41FA5}"/>
                  </a:extLst>
                </a:gridCol>
              </a:tblGrid>
              <a:tr h="98521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2017</a:t>
                      </a:r>
                    </a:p>
                  </a:txBody>
                  <a:tcPr marL="143997" marR="71998" marT="50400" marB="504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7177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Ricavi delle vendite e delle prestazioni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7.977.829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8.081.095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8.045.197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5662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Variazioni delle rimanenze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21.000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(5.962)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26.000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96454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Altri ricavi e proventi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Contributi in conto esercizio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4.471.217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4.565.930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4.509.943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Assicurazioni a domanda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954.330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894.853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866.668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5263">
                <a:tc>
                  <a:txBody>
                    <a:bodyPr/>
                    <a:lstStyle/>
                    <a:p>
                      <a:pPr marL="87313" marR="0" lvl="0" indent="-87313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  Altri ricavi 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13.869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11.124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13.869</a:t>
                      </a:r>
                    </a:p>
                  </a:txBody>
                  <a:tcPr marL="104313" marR="104313" marT="52128" marB="521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3481">
                <a:tc>
                  <a:txBody>
                    <a:bodyPr/>
                    <a:lstStyle/>
                    <a:p>
                      <a:pPr marL="171450" marR="0" lvl="0" indent="-17145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Sopravvenienze attive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4.843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36.427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49579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</a:p>
                  </a:txBody>
                  <a:tcPr marL="104313" marR="104313" marT="52136" marB="5213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13.443.088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13.583.467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13.461.677</a:t>
                      </a:r>
                    </a:p>
                  </a:txBody>
                  <a:tcPr marL="104313" marR="104313" marT="52136" marB="521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411" name="Rectangle 6"/>
          <p:cNvSpPr>
            <a:spLocks noChangeArrowheads="1"/>
          </p:cNvSpPr>
          <p:nvPr/>
        </p:nvSpPr>
        <p:spPr bwMode="auto">
          <a:xfrm>
            <a:off x="1025525" y="1044575"/>
            <a:ext cx="41052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/>
          <a:p>
            <a:pPr defTabSz="1042988" eaLnBrk="1" hangingPunct="1">
              <a:spcBef>
                <a:spcPct val="50000"/>
              </a:spcBef>
            </a:pPr>
            <a:r>
              <a:rPr lang="it-IT" b="1"/>
              <a:t>VALORE DELLA PRODUZIONE</a:t>
            </a:r>
          </a:p>
        </p:txBody>
      </p:sp>
      <p:pic>
        <p:nvPicPr>
          <p:cNvPr id="15412" name="Picture 549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13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  <p:sp>
        <p:nvSpPr>
          <p:cNvPr id="15414" name="Text Box 2"/>
          <p:cNvSpPr txBox="1">
            <a:spLocks noChangeArrowheads="1"/>
          </p:cNvSpPr>
          <p:nvPr/>
        </p:nvSpPr>
        <p:spPr bwMode="auto">
          <a:xfrm>
            <a:off x="2395538" y="7040563"/>
            <a:ext cx="5902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000">
                <a:cs typeface="Arial" charset="0"/>
              </a:rPr>
              <a:t>COMITATO CENTRALE DI INDIRIZZO E DI CONTROLLO</a:t>
            </a:r>
          </a:p>
          <a:p>
            <a:pPr algn="ctr" eaLnBrk="1" hangingPunct="1"/>
            <a:r>
              <a:rPr lang="it-IT" sz="1000">
                <a:cs typeface="Arial" charset="0"/>
              </a:rPr>
              <a:t>25  marzo 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440" name="Group 56"/>
          <p:cNvGraphicFramePr>
            <a:graphicFrameLocks noGrp="1"/>
          </p:cNvGraphicFramePr>
          <p:nvPr/>
        </p:nvGraphicFramePr>
        <p:xfrm>
          <a:off x="1042988" y="493713"/>
          <a:ext cx="8624887" cy="6835408"/>
        </p:xfrm>
        <a:graphic>
          <a:graphicData uri="http://schemas.openxmlformats.org/drawingml/2006/table">
            <a:tbl>
              <a:tblPr/>
              <a:tblGrid>
                <a:gridCol w="3536950"/>
                <a:gridCol w="1541462"/>
                <a:gridCol w="1773238"/>
                <a:gridCol w="1773237"/>
              </a:tblGrid>
              <a:tr h="538163">
                <a:tc gridSpan="4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Ricavi delle vendite e delle prestazioni</a:t>
                      </a:r>
                      <a:endParaRPr kumimoji="0" 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4012" marR="72006" marT="50401" marB="504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4012" marR="72006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2017</a:t>
                      </a:r>
                    </a:p>
                  </a:txBody>
                  <a:tcPr marL="144012" marR="72006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Quote associative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Quota organizzazione centrale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pubblicazioni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assicurazioni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Contributo pro rifugi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Recupero quote anni precedenti</a:t>
                      </a: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7.134.796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7.266.036</a:t>
                      </a:r>
                    </a:p>
                  </a:txBody>
                  <a:tcPr marL="0" marR="10800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7.202.977</a:t>
                      </a:r>
                    </a:p>
                  </a:txBody>
                  <a:tcPr marL="0" marR="10800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Stampa Sociale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Pubblicità   € 160.000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Abbonamenti € 7.000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Vendita edicola € 27.336</a:t>
                      </a: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223.898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210.591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194.336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pubblicazioni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Manualistica ed Edizioni CAI</a:t>
                      </a: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167.750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77.121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173.000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attività 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di promozione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Tessere, gadgets, royalties</a:t>
                      </a:r>
                    </a:p>
                  </a:txBody>
                  <a:tcPr marL="104316" marR="104316" marT="52143" marB="5214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207.000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246.476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231.000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Ricavi da Rifugi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Quota Reciprocità Rifugi  €  160.000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Rifugi Sede/Laboratorio Taggì   €  19.385</a:t>
                      </a:r>
                    </a:p>
                  </a:txBody>
                  <a:tcPr marL="104316" marR="104316" marT="52143" marB="5214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179.385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198.283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179.385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Altre entrate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Iscrizioni Corsi OTCO  € 10.000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Recupero Spese Postali/ rimborsi diversi € 15.000</a:t>
                      </a:r>
                    </a:p>
                    <a:p>
                      <a:pPr marL="0" marR="0" lvl="0" indent="0" algn="just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Altri proventi € 25.000</a:t>
                      </a:r>
                    </a:p>
                  </a:txBody>
                  <a:tcPr marL="104316" marR="104316" marT="52143" marB="5214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65.000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82.588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64.500</a:t>
                      </a:r>
                    </a:p>
                  </a:txBody>
                  <a:tcPr marL="0" marR="1440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r" defTabSz="1042988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Totale</a:t>
                      </a:r>
                    </a:p>
                  </a:txBody>
                  <a:tcPr marL="144014" marR="126012" marT="143966" marB="143966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7.977.829</a:t>
                      </a:r>
                    </a:p>
                  </a:txBody>
                  <a:tcPr marL="144014" marR="126012" marT="143966" marB="14396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8.081.095</a:t>
                      </a:r>
                    </a:p>
                  </a:txBody>
                  <a:tcPr marL="144014" marR="126012" marT="143943" marB="1439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8.045.198</a:t>
                      </a:r>
                    </a:p>
                  </a:txBody>
                  <a:tcPr marL="144014" marR="126012" marT="143943" marB="14394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1497" name="Group 73"/>
          <p:cNvGraphicFramePr>
            <a:graphicFrameLocks noGrp="1"/>
          </p:cNvGraphicFramePr>
          <p:nvPr/>
        </p:nvGraphicFramePr>
        <p:xfrm>
          <a:off x="1601788" y="180975"/>
          <a:ext cx="7127875" cy="27463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/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</a:txBody>
                  <a:tcPr marL="91424" marR="91424" marT="45768" marB="4576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6433" name="Picture 85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34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magine 6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87" name="Group 55"/>
          <p:cNvGraphicFramePr>
            <a:graphicFrameLocks noGrp="1"/>
          </p:cNvGraphicFramePr>
          <p:nvPr/>
        </p:nvGraphicFramePr>
        <p:xfrm>
          <a:off x="665163" y="1296988"/>
          <a:ext cx="8569325" cy="5230815"/>
        </p:xfrm>
        <a:graphic>
          <a:graphicData uri="http://schemas.openxmlformats.org/drawingml/2006/table">
            <a:tbl>
              <a:tblPr/>
              <a:tblGrid>
                <a:gridCol w="3556000"/>
                <a:gridCol w="1749425"/>
                <a:gridCol w="1631950"/>
                <a:gridCol w="1631950"/>
              </a:tblGrid>
              <a:tr h="677863">
                <a:tc gridSpan="4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Contributi in Conto Esercizio</a:t>
                      </a:r>
                    </a:p>
                  </a:txBody>
                  <a:tcPr marL="104298" marR="104298" marT="52135" marB="521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 </a:t>
                      </a:r>
                    </a:p>
                  </a:txBody>
                  <a:tcPr marL="104298" marR="104298" marT="52135" marB="5213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3989" marR="71995" marT="50384" marB="5038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3989" marR="71995" marT="50394" marB="503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2017</a:t>
                      </a:r>
                    </a:p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marL="143989" marR="71995" marT="50394" marB="503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Ministero dei Beni e delle attività culturali e del turismo (MIBACT)</a:t>
                      </a:r>
                    </a:p>
                  </a:txBody>
                  <a:tcPr marL="104298" marR="104298" marT="52135" marB="5213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3.440.000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3.439.935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3.440.000</a:t>
                      </a:r>
                    </a:p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CNSAS per assicurazioni</a:t>
                      </a:r>
                    </a:p>
                  </a:txBody>
                  <a:tcPr marL="104298" marR="104298" marT="52135" marB="5213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971.874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1.055.697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1.052.943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8613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Da altri Enti </a:t>
                      </a:r>
                    </a:p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Contributo Istituto Cassiere  € 12.000</a:t>
                      </a:r>
                    </a:p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Contributo Conto Energia €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5.000</a:t>
                      </a: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104298" marR="104298" marT="52135" marB="5213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59.342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70.298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17.000</a:t>
                      </a:r>
                    </a:p>
                  </a:txBody>
                  <a:tcPr marL="104298" marR="104298" marT="52121" marB="521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Totale </a:t>
                      </a:r>
                    </a:p>
                  </a:txBody>
                  <a:tcPr marL="104298" marR="104298" marT="52135" marB="5213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4.471.216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4.565.930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4.509.943</a:t>
                      </a:r>
                    </a:p>
                  </a:txBody>
                  <a:tcPr marL="0" marR="7199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47" name="Group 75"/>
          <p:cNvGraphicFramePr>
            <a:graphicFrameLocks noGrp="1"/>
          </p:cNvGraphicFramePr>
          <p:nvPr/>
        </p:nvGraphicFramePr>
        <p:xfrm>
          <a:off x="1601788" y="180975"/>
          <a:ext cx="7127875" cy="274638"/>
        </p:xfrm>
        <a:graphic>
          <a:graphicData uri="http://schemas.openxmlformats.org/drawingml/2006/table">
            <a:tbl>
              <a:tblPr/>
              <a:tblGrid>
                <a:gridCol w="7127875">
                  <a:extLst>
                    <a:ext uri="{9D8B030D-6E8A-4147-A177-3AD203B41FA5}"/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VALORE DELLA PRODUZIONE</a:t>
                      </a:r>
                    </a:p>
                  </a:txBody>
                  <a:tcPr marL="91424" marR="91424" marT="45768" marB="45768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8466" name="Picture 87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67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  <p:sp>
        <p:nvSpPr>
          <p:cNvPr id="18468" name="Text Box 2"/>
          <p:cNvSpPr txBox="1">
            <a:spLocks noChangeArrowheads="1"/>
          </p:cNvSpPr>
          <p:nvPr/>
        </p:nvSpPr>
        <p:spPr bwMode="auto">
          <a:xfrm>
            <a:off x="2395538" y="7040563"/>
            <a:ext cx="5902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000">
                <a:cs typeface="Arial" charset="0"/>
              </a:rPr>
              <a:t>COMITATO CENTRALE DI INDIRIZZO E DI CONTROLLO</a:t>
            </a:r>
          </a:p>
          <a:p>
            <a:pPr algn="ctr" eaLnBrk="1" hangingPunct="1"/>
            <a:r>
              <a:rPr lang="it-IT" sz="1000">
                <a:cs typeface="Arial" charset="0"/>
              </a:rPr>
              <a:t>25  marzo 2017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1025525" y="904875"/>
            <a:ext cx="3024188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1042988" eaLnBrk="1" hangingPunct="1">
              <a:spcBef>
                <a:spcPct val="50000"/>
              </a:spcBef>
            </a:pPr>
            <a:r>
              <a:rPr lang="it-IT" sz="1600" b="1"/>
              <a:t>COSTI DELLA PRODUZIONE</a:t>
            </a:r>
          </a:p>
        </p:txBody>
      </p:sp>
      <p:graphicFrame>
        <p:nvGraphicFramePr>
          <p:cNvPr id="19513" name="Group 57"/>
          <p:cNvGraphicFramePr>
            <a:graphicFrameLocks noGrp="1"/>
          </p:cNvGraphicFramePr>
          <p:nvPr/>
        </p:nvGraphicFramePr>
        <p:xfrm>
          <a:off x="882650" y="666750"/>
          <a:ext cx="8496301" cy="6088063"/>
        </p:xfrm>
        <a:graphic>
          <a:graphicData uri="http://schemas.openxmlformats.org/drawingml/2006/table">
            <a:tbl>
              <a:tblPr/>
              <a:tblGrid>
                <a:gridCol w="3285606">
                  <a:extLst>
                    <a:ext uri="{9D8B030D-6E8A-4147-A177-3AD203B41FA5}"/>
                  </a:extLst>
                </a:gridCol>
                <a:gridCol w="1585415">
                  <a:extLst>
                    <a:ext uri="{9D8B030D-6E8A-4147-A177-3AD203B41FA5}"/>
                  </a:extLst>
                </a:gridCol>
                <a:gridCol w="1812640"/>
                <a:gridCol w="1812640">
                  <a:extLst>
                    <a:ext uri="{9D8B030D-6E8A-4147-A177-3AD203B41FA5}"/>
                  </a:extLst>
                </a:gridCol>
              </a:tblGrid>
              <a:tr h="954276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3999" marR="71999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3999" marR="71999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2017</a:t>
                      </a:r>
                    </a:p>
                  </a:txBody>
                  <a:tcPr marL="143999" marR="71999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74797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Materie prime, sussidiarie, di consumo e di merci</a:t>
                      </a:r>
                    </a:p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Tessere,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gadgets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135.000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117.337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81148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Servizi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11.956.464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12.179.540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12.074.165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79502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Godimento di beni di terzi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13.836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44427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782.100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702.502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793.000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82735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Ammortamenti e svalutazioni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363.513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31111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Variazioni delle rimanenze di materie prime, di consumo e di merci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(42.000)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20.942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(49.000)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8919">
                <a:tc>
                  <a:txBody>
                    <a:bodyPr/>
                    <a:lstStyle/>
                    <a:p>
                      <a:pPr marL="0" marR="0" lvl="0" indent="0" algn="l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Oneri diversi di gestione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130.856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91.000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81148"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Totale</a:t>
                      </a:r>
                    </a:p>
                  </a:txBody>
                  <a:tcPr marL="104305" marR="104305" marT="52162" marB="5216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13.352.564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13.528.526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13.418.165</a:t>
                      </a:r>
                    </a:p>
                  </a:txBody>
                  <a:tcPr marL="104305" marR="104305" marT="52162" marB="521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9508" name="Picture 742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09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  <p:sp>
        <p:nvSpPr>
          <p:cNvPr id="19510" name="Text Box 2"/>
          <p:cNvSpPr txBox="1">
            <a:spLocks noChangeArrowheads="1"/>
          </p:cNvSpPr>
          <p:nvPr/>
        </p:nvSpPr>
        <p:spPr bwMode="auto">
          <a:xfrm>
            <a:off x="2395538" y="7040563"/>
            <a:ext cx="5902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000">
                <a:cs typeface="Arial" charset="0"/>
              </a:rPr>
              <a:t>COMITATO CENTRALE DI INDIRIZZO E DI CONTROLLO</a:t>
            </a:r>
          </a:p>
          <a:p>
            <a:pPr algn="ctr" eaLnBrk="1" hangingPunct="1"/>
            <a:r>
              <a:rPr lang="it-IT" sz="1000">
                <a:cs typeface="Arial" charset="0"/>
              </a:rPr>
              <a:t>25  marzo 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magine 8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71" name="Group 91"/>
          <p:cNvGraphicFramePr>
            <a:graphicFrameLocks noGrp="1"/>
          </p:cNvGraphicFramePr>
          <p:nvPr/>
        </p:nvGraphicFramePr>
        <p:xfrm>
          <a:off x="568325" y="579438"/>
          <a:ext cx="9386888" cy="6751924"/>
        </p:xfrm>
        <a:graphic>
          <a:graphicData uri="http://schemas.openxmlformats.org/drawingml/2006/table">
            <a:tbl>
              <a:tblPr/>
              <a:tblGrid>
                <a:gridCol w="4562475"/>
                <a:gridCol w="1584325"/>
                <a:gridCol w="1436688"/>
                <a:gridCol w="1803400"/>
              </a:tblGrid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Costi per Servizi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4002" marR="72001" marT="50404" marB="504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4002" marR="72001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Budget previsionale economico 2017</a:t>
                      </a:r>
                    </a:p>
                  </a:txBody>
                  <a:tcPr marL="144002" marR="72001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Spese generali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640.000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663.614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663.100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Eventi istituzionali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76.761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Spese per collaborazioni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55.000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77.627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55.000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Stampa sociale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1.275.113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1.326.614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1.294.451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Assicurazioni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4.119.997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4.096.826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4.046.598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Piano editoriale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Manualistica, pubblicazioni OTCO; altre pubblicazioni, magazzino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178.000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127.380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185.000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PROGETTI (COORD. OTCO € 5.000 – GDL SCUOLA /CORSI MIUR € 22.000)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32.000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11.988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Attività OTCO – STRUTTURE OPERATIVE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(Funzionamento e progetti, formazione, contributo OTCO rifugi)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677.297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638.503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759.017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Attività di comunicazione e progetti*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158.022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244.084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141.000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C.N.S.A.S. (Funzionamento e attività)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2" marB="45702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2.440.000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2.439.939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2.590.000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Contributi GR (incluso finanziamento OTTO)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510.500</a:t>
                      </a:r>
                    </a:p>
                  </a:txBody>
                  <a:tcPr marL="91425" marR="91425" marT="45702" marB="4570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505.856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540.600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Altri contributi*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736.667</a:t>
                      </a:r>
                    </a:p>
                  </a:txBody>
                  <a:tcPr marL="91425" marR="91425" marT="45702" marB="45702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721.154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736.167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Altre spese istituzionali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384.338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Rifugi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999.168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822.856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910.182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Altri costi per il personale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- </a:t>
                      </a: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Mensa, borse di studio, formazione</a:t>
                      </a: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84.700</a:t>
                      </a:r>
                    </a:p>
                  </a:txBody>
                  <a:tcPr marL="91425" marR="91425" marT="45702" marB="4570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42.000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76.050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Totale</a:t>
                      </a: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5" marR="91425" marT="45702" marB="4570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11.956.464</a:t>
                      </a:r>
                    </a:p>
                  </a:txBody>
                  <a:tcPr marL="10800" marR="36000" marT="1079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12.179.540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12.074.165</a:t>
                      </a:r>
                    </a:p>
                  </a:txBody>
                  <a:tcPr marL="0" marR="72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95" name="Group 127"/>
          <p:cNvGraphicFramePr>
            <a:graphicFrameLocks noGrp="1"/>
          </p:cNvGraphicFramePr>
          <p:nvPr/>
        </p:nvGraphicFramePr>
        <p:xfrm>
          <a:off x="3095625" y="180975"/>
          <a:ext cx="4500563" cy="274638"/>
        </p:xfrm>
        <a:graphic>
          <a:graphicData uri="http://schemas.openxmlformats.org/drawingml/2006/table">
            <a:tbl>
              <a:tblPr/>
              <a:tblGrid>
                <a:gridCol w="4500563">
                  <a:extLst>
                    <a:ext uri="{9D8B030D-6E8A-4147-A177-3AD203B41FA5}"/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COSTI DELLA PRODUZIONE</a:t>
                      </a:r>
                    </a:p>
                  </a:txBody>
                  <a:tcPr marL="91424" marR="91424" marT="45712" marB="4571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20573" name="Picture 134" descr="Logo_big_bianco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13" y="180975"/>
            <a:ext cx="576262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4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  <p:sp>
        <p:nvSpPr>
          <p:cNvPr id="20575" name="CasellaDiTesto 1"/>
          <p:cNvSpPr txBox="1">
            <a:spLocks noChangeArrowheads="1"/>
          </p:cNvSpPr>
          <p:nvPr/>
        </p:nvSpPr>
        <p:spPr bwMode="auto">
          <a:xfrm>
            <a:off x="306388" y="7154863"/>
            <a:ext cx="50403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/>
              <a:t>* </a:t>
            </a:r>
            <a:r>
              <a:rPr lang="it-IT" sz="1200" i="1"/>
              <a:t>Dato riclassificato per omogeneità di confronto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push dir="u"/>
      </p:transition>
    </mc:Choice>
    <mc:Fallback xmlns="">
      <p:transition xmlns:p14="http://schemas.microsoft.com/office/powerpoint/2010/main"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Immagine 7" descr="C:\Users\ALattuada\Desktop\LOGO SFUMAT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88" y="2368550"/>
            <a:ext cx="4187825" cy="364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463" name="Group 103"/>
          <p:cNvGraphicFramePr>
            <a:graphicFrameLocks noGrp="1"/>
          </p:cNvGraphicFramePr>
          <p:nvPr/>
        </p:nvGraphicFramePr>
        <p:xfrm>
          <a:off x="1530350" y="539750"/>
          <a:ext cx="6769101" cy="2801939"/>
        </p:xfrm>
        <a:graphic>
          <a:graphicData uri="http://schemas.openxmlformats.org/drawingml/2006/table">
            <a:tbl>
              <a:tblPr/>
              <a:tblGrid>
                <a:gridCol w="1645126">
                  <a:extLst>
                    <a:ext uri="{9D8B030D-6E8A-4147-A177-3AD203B41FA5}"/>
                  </a:extLst>
                </a:gridCol>
                <a:gridCol w="1685673">
                  <a:extLst>
                    <a:ext uri="{9D8B030D-6E8A-4147-A177-3AD203B41FA5}"/>
                  </a:extLst>
                </a:gridCol>
                <a:gridCol w="1719151"/>
                <a:gridCol w="1719151">
                  <a:extLst>
                    <a:ext uri="{9D8B030D-6E8A-4147-A177-3AD203B41FA5}"/>
                  </a:extLst>
                </a:gridCol>
              </a:tblGrid>
              <a:tr h="446242">
                <a:tc gridSpan="4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PERSONALE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994739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2016</a:t>
                      </a:r>
                    </a:p>
                  </a:txBody>
                  <a:tcPr marL="144009" marR="72004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Bilancio 2016</a:t>
                      </a:r>
                    </a:p>
                  </a:txBody>
                  <a:tcPr marL="144009" marR="72004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Budget previsionale economico 2017</a:t>
                      </a:r>
                    </a:p>
                  </a:txBody>
                  <a:tcPr marL="144009" marR="72004" marT="50398" marB="503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Retribuzioni	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600.200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546.273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610.000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79544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Oneri sociali	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145.300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127.151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147.500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Quota TFR</a:t>
                      </a: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36.600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29.078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35.500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27138"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04313" marR="104313" marT="52171" marB="52171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782.100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702.502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793.000</a:t>
                      </a:r>
                    </a:p>
                  </a:txBody>
                  <a:tcPr marL="104313" marR="104313" marT="52171" marB="521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6697" name="Group 73"/>
          <p:cNvGraphicFramePr>
            <a:graphicFrameLocks noGrp="1"/>
          </p:cNvGraphicFramePr>
          <p:nvPr/>
        </p:nvGraphicFramePr>
        <p:xfrm>
          <a:off x="1962150" y="3708400"/>
          <a:ext cx="6626224" cy="2476501"/>
        </p:xfrm>
        <a:graphic>
          <a:graphicData uri="http://schemas.openxmlformats.org/drawingml/2006/table">
            <a:tbl>
              <a:tblPr/>
              <a:tblGrid>
                <a:gridCol w="1476497">
                  <a:extLst>
                    <a:ext uri="{9D8B030D-6E8A-4147-A177-3AD203B41FA5}"/>
                  </a:extLst>
                </a:gridCol>
                <a:gridCol w="1561953">
                  <a:extLst>
                    <a:ext uri="{9D8B030D-6E8A-4147-A177-3AD203B41FA5}"/>
                  </a:extLst>
                </a:gridCol>
                <a:gridCol w="1703204">
                  <a:extLst>
                    <a:ext uri="{9D8B030D-6E8A-4147-A177-3AD203B41FA5}"/>
                  </a:extLst>
                </a:gridCol>
                <a:gridCol w="1884570">
                  <a:extLst>
                    <a:ext uri="{9D8B030D-6E8A-4147-A177-3AD203B41FA5}"/>
                  </a:extLst>
                </a:gridCol>
              </a:tblGrid>
              <a:tr h="1171209"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AREE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DOTAZIONE ORGANICA</a:t>
                      </a:r>
                    </a:p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31.12.2013</a:t>
                      </a: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PERSONALE IN SERVIZIO AL 31.10.2016</a:t>
                      </a: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PREVISIONE 2017</a:t>
                      </a:r>
                    </a:p>
                  </a:txBody>
                  <a:tcPr marL="104306" marR="104306" marT="52137" marB="52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DIRIGENTE</a:t>
                      </a: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104306" marR="104306" marT="52137" marB="5213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C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2309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AREA B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17661"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TOTALE</a:t>
                      </a:r>
                      <a:endParaRPr kumimoji="0" lang="it-IT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37" marB="52137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marL="104306" marR="104306" marT="52137" marB="521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26685" name="Picture 118" descr="Logo_big_trasp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313" y="180975"/>
            <a:ext cx="7286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86" name="Text Box 13"/>
          <p:cNvSpPr txBox="1">
            <a:spLocks noChangeArrowheads="1"/>
          </p:cNvSpPr>
          <p:nvPr/>
        </p:nvSpPr>
        <p:spPr bwMode="auto">
          <a:xfrm>
            <a:off x="306388" y="215900"/>
            <a:ext cx="1800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200" i="1" u="sng"/>
              <a:t>Budget  2017</a:t>
            </a:r>
          </a:p>
        </p:txBody>
      </p:sp>
      <p:sp>
        <p:nvSpPr>
          <p:cNvPr id="26687" name="Text Box 2"/>
          <p:cNvSpPr txBox="1">
            <a:spLocks noChangeArrowheads="1"/>
          </p:cNvSpPr>
          <p:nvPr/>
        </p:nvSpPr>
        <p:spPr bwMode="auto">
          <a:xfrm>
            <a:off x="2395538" y="7040563"/>
            <a:ext cx="5902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000">
                <a:cs typeface="Arial" charset="0"/>
              </a:rPr>
              <a:t>COMITATO CENTRALE DI INDIRIZZO E DI CONTROLLO</a:t>
            </a:r>
          </a:p>
          <a:p>
            <a:pPr algn="ctr" eaLnBrk="1" hangingPunct="1"/>
            <a:r>
              <a:rPr lang="it-IT" sz="1000">
                <a:cs typeface="Arial" charset="0"/>
              </a:rPr>
              <a:t>25  marzo 2017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66FF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11422</TotalTime>
  <Words>733</Words>
  <Application>Microsoft Office PowerPoint</Application>
  <PresentationFormat>Personalizzato</PresentationFormat>
  <Paragraphs>323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CAI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Amministrazione4</dc:creator>
  <cp:lastModifiedBy>Laura Palumberi</cp:lastModifiedBy>
  <cp:revision>1687</cp:revision>
  <cp:lastPrinted>2017-03-20T16:50:04Z</cp:lastPrinted>
  <dcterms:created xsi:type="dcterms:W3CDTF">2004-05-17T07:19:49Z</dcterms:created>
  <dcterms:modified xsi:type="dcterms:W3CDTF">2017-03-30T09:36:26Z</dcterms:modified>
</cp:coreProperties>
</file>