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693400" cy="7561263"/>
  <p:notesSz cx="6797675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018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jH3X78mte51jZ70napyRldHv6h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7DACC0-EFB5-41EB-8665-04FCA078D70D}">
  <a:tblStyle styleId="{257DACC0-EFB5-41EB-8665-04FCA078D70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500" y="90"/>
      </p:cViewPr>
      <p:guideLst>
        <p:guide orient="horz" pos="2018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4922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648" y="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5941"/>
            <a:ext cx="2944922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 smtClean="0">
                <a:solidFill>
                  <a:schemeClr val="dk1"/>
                </a:solidFill>
              </a:rPr>
              <a:pPr algn="r"/>
              <a:t>‹N›</a:t>
            </a:fld>
            <a:endParaRPr lang="it-IT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62" name="Google Shape;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10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Google Shape;158;p10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11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68" name="Google Shape;16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12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80" name="Google Shape;18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1" name="Google Shape;181;p31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2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13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91" name="Google Shape;19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2" name="Google Shape;192;p32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14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202" name="Google Shape;20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Google Shape;203;p33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15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213" name="Google Shape;213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Google Shape;214;p34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16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224" name="Google Shape;224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35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17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235" name="Google Shape;23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6" name="Google Shape;236;p15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/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6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250" name="Google Shape;25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7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19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258" name="Google Shape;25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9" name="Google Shape;259;p17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2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0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20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270" name="Google Shape;27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p30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3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4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90" name="Google Shape;9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166369" indent="-90802">
              <a:spcBef>
                <a:spcPts val="0"/>
              </a:spcBef>
              <a:buClr>
                <a:schemeClr val="dk1"/>
              </a:buClr>
              <a:buSzPts val="1200"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5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01" name="Google Shape;1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6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7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8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sldNum" idx="12"/>
          </p:nvPr>
        </p:nvSpPr>
        <p:spPr>
          <a:xfrm>
            <a:off x="3850648" y="9375941"/>
            <a:ext cx="2945975" cy="49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b" anchorCtr="0">
            <a:noAutofit/>
          </a:bodyPr>
          <a:lstStyle/>
          <a:p>
            <a:pPr algn="r"/>
            <a:fld id="{00000000-1234-1234-1234-123412341234}" type="slidenum">
              <a:rPr lang="it-IT" sz="1200">
                <a:solidFill>
                  <a:schemeClr val="dk1"/>
                </a:solidFill>
              </a:rPr>
              <a:pPr algn="r"/>
              <a:t>9</a:t>
            </a:fld>
            <a:endParaRPr sz="1200">
              <a:solidFill>
                <a:schemeClr val="dk1"/>
              </a:solidFill>
            </a:endParaRPr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738188"/>
            <a:ext cx="52324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7" name="Google Shape;147;p9:notes"/>
          <p:cNvSpPr txBox="1">
            <a:spLocks noGrp="1"/>
          </p:cNvSpPr>
          <p:nvPr>
            <p:ph type="body" idx="1"/>
          </p:nvPr>
        </p:nvSpPr>
        <p:spPr>
          <a:xfrm>
            <a:off x="681139" y="4686868"/>
            <a:ext cx="5435398" cy="444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35" tIns="45417" rIns="90835" bIns="4541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body" idx="1"/>
          </p:nvPr>
        </p:nvSpPr>
        <p:spPr>
          <a:xfrm rot="5400000">
            <a:off x="2851151" y="-552449"/>
            <a:ext cx="4991100" cy="962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>
            <a:spLocks noGrp="1"/>
          </p:cNvSpPr>
          <p:nvPr>
            <p:ph type="title"/>
          </p:nvPr>
        </p:nvSpPr>
        <p:spPr>
          <a:xfrm rot="5400000">
            <a:off x="5730082" y="2326481"/>
            <a:ext cx="6451600" cy="240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body" idx="1"/>
          </p:nvPr>
        </p:nvSpPr>
        <p:spPr>
          <a:xfrm rot="5400000">
            <a:off x="842169" y="-3968"/>
            <a:ext cx="6451600" cy="706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2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body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body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9" name="Google Shape;29;p22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body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body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body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6" name="Google Shape;36;p23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4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6"/>
          <p:cNvSpPr txBox="1"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>
            <a:spLocks noGrp="1"/>
          </p:cNvSpPr>
          <p:nvPr>
            <p:ph type="pic" idx="2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27"/>
          <p:cNvSpPr txBox="1">
            <a:spLocks noGrp="1"/>
          </p:cNvSpPr>
          <p:nvPr>
            <p:ph type="body" idx="1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marR="0" lvl="0" indent="-46355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ftr" idx="11"/>
          </p:nvPr>
        </p:nvSpPr>
        <p:spPr>
          <a:xfrm>
            <a:off x="547688" y="6877050"/>
            <a:ext cx="9598025" cy="525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 txBox="1"/>
          <p:nvPr/>
        </p:nvSpPr>
        <p:spPr>
          <a:xfrm>
            <a:off x="708816" y="3355241"/>
            <a:ext cx="9274175" cy="1028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it-IT" sz="36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Variazioni al</a:t>
            </a:r>
            <a:r>
              <a:rPr lang="it-IT" sz="3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36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Budget economico 2022</a:t>
            </a:r>
            <a:endParaRPr sz="36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19586" y="971549"/>
            <a:ext cx="2052637" cy="1681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10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0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2" name="Google Shape;162;p10"/>
          <p:cNvGraphicFramePr/>
          <p:nvPr/>
        </p:nvGraphicFramePr>
        <p:xfrm>
          <a:off x="1674813" y="1128713"/>
          <a:ext cx="7127875" cy="103644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Convenzione approvata con delibera Presidenziale n.73/2022</a:t>
                      </a:r>
                      <a:endParaRPr/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3" name="Google Shape;163;p10"/>
          <p:cNvSpPr txBox="1"/>
          <p:nvPr/>
        </p:nvSpPr>
        <p:spPr>
          <a:xfrm>
            <a:off x="225425" y="170138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0"/>
          <p:cNvSpPr txBox="1"/>
          <p:nvPr/>
        </p:nvSpPr>
        <p:spPr>
          <a:xfrm>
            <a:off x="9955213" y="6980238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5" name="Google Shape;165;p10"/>
          <p:cNvGraphicFramePr/>
          <p:nvPr/>
        </p:nvGraphicFramePr>
        <p:xfrm>
          <a:off x="816730" y="2165153"/>
          <a:ext cx="9059925" cy="4676470"/>
        </p:xfrm>
        <a:graphic>
          <a:graphicData uri="http://schemas.openxmlformats.org/drawingml/2006/table">
            <a:tbl>
              <a:tblPr firstRow="1" bandRow="1">
                <a:noFill/>
                <a:tableStyleId>{257DACC0-EFB5-41EB-8665-04FCA078D70D}</a:tableStyleId>
              </a:tblPr>
              <a:tblGrid>
                <a:gridCol w="142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500">
                <a:tc row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€ 5.000.436,38</a:t>
                      </a:r>
                      <a:endParaRPr sz="12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AMBITO DI INTERVENTO</a:t>
                      </a:r>
                      <a:endParaRPr sz="12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RISORSE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3.1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76D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Catasto nazionale dei sentieri </a:t>
                      </a: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76D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377.244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76DA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3.2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F39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Segnaletica dei sentieri </a:t>
                      </a: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F39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336.600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F39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3.3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Sentiero Italia CAI </a:t>
                      </a: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483.000</a:t>
                      </a:r>
                      <a:endParaRPr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3.4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CBC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Sicurezza e soccorso alpino </a:t>
                      </a: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CBC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1.824.385</a:t>
                      </a:r>
                      <a:endParaRPr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CBC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3.5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F2F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Rete di accoglienza, rifugi alpini e montani </a:t>
                      </a: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F2F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300.000</a:t>
                      </a:r>
                      <a:endParaRPr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F2F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3.6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F1B2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Valorizzazione e promozione in ambito nazionale ed internazionale della conoscenza e della diffusione dell’ambiente montano, dell'offerta di turismo sostenibile e della frequentazione della montagna in sicurezza</a:t>
                      </a: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F1B2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1.396.418</a:t>
                      </a:r>
                      <a:endParaRPr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F1B2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3.7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C4E5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Efficientamento strutture di supporto all’attuazione del Piano Esecutivo d’Intervento </a:t>
                      </a: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C4E5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282.809</a:t>
                      </a:r>
                      <a:endParaRPr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 anchor="ctr">
                    <a:solidFill>
                      <a:srgbClr val="C4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11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8468" y="2412479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1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1"/>
          <p:cNvSpPr txBox="1"/>
          <p:nvPr/>
        </p:nvSpPr>
        <p:spPr>
          <a:xfrm>
            <a:off x="225425" y="170138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1"/>
          <p:cNvSpPr txBox="1"/>
          <p:nvPr/>
        </p:nvSpPr>
        <p:spPr>
          <a:xfrm>
            <a:off x="9955213" y="6980238"/>
            <a:ext cx="431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5" name="Google Shape;175;p11"/>
          <p:cNvGraphicFramePr/>
          <p:nvPr/>
        </p:nvGraphicFramePr>
        <p:xfrm>
          <a:off x="976323" y="1764430"/>
          <a:ext cx="8531050" cy="231640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23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3. 1 - CATASTO NAZIONALE SENTIERI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6D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377.244</a:t>
                      </a:r>
                      <a:endParaRPr sz="1200" b="1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6DA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Attività catasto nazionale sentieri avvio del caricamento dati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146.244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Catasto Nazionale Sentieri: acquisizione 2 risorse specialistiche per interfaccia con Rifugi e Sezioni - Ufficio di consulenza tecnica e marketing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31.000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Catasto Nazionale Sentieri: accelerazione ai fini del completamento  Collaboratori per catasto nazionale sentieri al GR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6" name="Google Shape;176;p11"/>
          <p:cNvGraphicFramePr/>
          <p:nvPr/>
        </p:nvGraphicFramePr>
        <p:xfrm>
          <a:off x="976322" y="4420912"/>
          <a:ext cx="8531050" cy="228927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23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6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3.2  - SEGNALETICA DEI SENTIERI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9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336.600</a:t>
                      </a:r>
                      <a:endParaRPr sz="1200" b="1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9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Luoghi 3 App di gestione attività manutenzione sentieri - Realizzazione APP destinata ai volontari per la gestione efficace delle attività manutenzione (punti di intervento, aggiornamento attività svolte, etc)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36.600</a:t>
                      </a:r>
                      <a:endParaRPr sz="1200" i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manutenzione sentieri - Bando per assegnazione contributi a Sezioni CAI finalizzati a manutenzione ordinaria e segnaletica dei sentieri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300.000</a:t>
                      </a:r>
                      <a:endParaRPr sz="1200" i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7" name="Google Shape;177;p11"/>
          <p:cNvGraphicFramePr/>
          <p:nvPr/>
        </p:nvGraphicFramePr>
        <p:xfrm>
          <a:off x="1871419" y="788020"/>
          <a:ext cx="7127875" cy="103644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Convenzione approvata con delibera Presidenziale n.73/2022</a:t>
                      </a:r>
                      <a:endParaRPr/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31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8468" y="2412479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1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31"/>
          <p:cNvSpPr txBox="1"/>
          <p:nvPr/>
        </p:nvSpPr>
        <p:spPr>
          <a:xfrm>
            <a:off x="225425" y="170138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 txBox="1"/>
          <p:nvPr/>
        </p:nvSpPr>
        <p:spPr>
          <a:xfrm>
            <a:off x="9955213" y="6980238"/>
            <a:ext cx="431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7" name="Google Shape;187;p31"/>
          <p:cNvGraphicFramePr/>
          <p:nvPr/>
        </p:nvGraphicFramePr>
        <p:xfrm>
          <a:off x="1125537" y="2470246"/>
          <a:ext cx="8531050" cy="228927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23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6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3.3  - SENTIERO ITALIA CAI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483.000</a:t>
                      </a:r>
                      <a:endParaRPr sz="1200" b="1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manutenzione SICAI - Bando per assegnazione contributi a Sezioni CAI destinato alla manutenzione ordinaria/straordinaria e segnaletica del Sentiero Italia CAI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300.000</a:t>
                      </a:r>
                      <a:endParaRPr sz="1200" i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Promozione del Sentiero Italia CAI su RAI 1 - Promozione del SICAI nella trasmissione Linea Verde Sentieri su Rai 1, condotto da Lino Zani e Margherita Granbassi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i="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183.000</a:t>
                      </a:r>
                      <a:endParaRPr sz="1200" i="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8" name="Google Shape;188;p31"/>
          <p:cNvGraphicFramePr/>
          <p:nvPr/>
        </p:nvGraphicFramePr>
        <p:xfrm>
          <a:off x="1700597" y="1251247"/>
          <a:ext cx="7127875" cy="103644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Convenzione approvata con delibera Presidenziale n.73/2022</a:t>
                      </a:r>
                      <a:endParaRPr/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32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8468" y="2412479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2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32"/>
          <p:cNvSpPr txBox="1"/>
          <p:nvPr/>
        </p:nvSpPr>
        <p:spPr>
          <a:xfrm>
            <a:off x="225425" y="170138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2"/>
          <p:cNvSpPr txBox="1"/>
          <p:nvPr/>
        </p:nvSpPr>
        <p:spPr>
          <a:xfrm>
            <a:off x="10252125" y="7118688"/>
            <a:ext cx="431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8" name="Google Shape;198;p32"/>
          <p:cNvGraphicFramePr/>
          <p:nvPr/>
        </p:nvGraphicFramePr>
        <p:xfrm>
          <a:off x="316550" y="1455776"/>
          <a:ext cx="9787100" cy="57376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829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3.4  - SICUREZZA E SOCCORSO ALPINO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1.824.385</a:t>
                      </a:r>
                      <a:endParaRPr sz="1200" b="1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Avvio della fruibilità gratuita del servizio “GEORESQ” a tutti i frequentatori della montagna - attività affidata tramite convenzione al Corpo Nazionale Soccorso Alpino e Speleologico (CNSAS - sezione nazionale del CAI) 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475.000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Fornitura del servizio "GEORESQ" per ogni annualità successiva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302.000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titolati - Bando per sostegno alla formazione dei titolati e qualificati del CAI (titolati - qualificati: soci abilitati a seguito di specifica formazione a ricoprire mansioni didattiche e di accompagnamento durante le attività sezionali a favore di soci e non soci)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200.000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Defibrillatori rifugi - Bando per la dotazione di defibrillatori nei rifugi CAI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100.000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formazione BLSD titolati: Bando per il sostegno alla partecipazione corsi di primo soccorso, con impiego dei defibrillatori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200.000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7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Accordo con politecnico Milano - progetto pilota - Capanna Osservatorio Regina Margherita - analisi di stabilità e monitoraggio dell'ammasso roccioso e definizione di linee guida per la riqualificazione tecnologica-funzionale e la sostenibilità dell'edificio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376.778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Accordo con Università di Torino dipartimento scienza della terra per studio ghiacciai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100.000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0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Formazione e sicurezza in caso di valanghe - video formativi per la sicurezza degli escursionisti in ambienti innevati.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30.500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0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Forniture campi addestramento al soccorso in caso di valanga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40.107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99" name="Google Shape;199;p32"/>
          <p:cNvGraphicFramePr/>
          <p:nvPr/>
        </p:nvGraphicFramePr>
        <p:xfrm>
          <a:off x="1646159" y="598606"/>
          <a:ext cx="7127875" cy="103644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Convenzione approvata con delibera Presidenziale n.73/2022</a:t>
                      </a:r>
                      <a:endParaRPr/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33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8420" y="2382333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33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33"/>
          <p:cNvSpPr txBox="1"/>
          <p:nvPr/>
        </p:nvSpPr>
        <p:spPr>
          <a:xfrm>
            <a:off x="225425" y="170138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33"/>
          <p:cNvSpPr txBox="1"/>
          <p:nvPr/>
        </p:nvSpPr>
        <p:spPr>
          <a:xfrm>
            <a:off x="10252125" y="7118688"/>
            <a:ext cx="431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9" name="Google Shape;209;p33"/>
          <p:cNvGraphicFramePr/>
          <p:nvPr/>
        </p:nvGraphicFramePr>
        <p:xfrm>
          <a:off x="547663" y="2698053"/>
          <a:ext cx="9787100" cy="150910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829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  - RETE DI ACCOGLIENZA , RIFUGI ALPINI E MONTANI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300.000</a:t>
                      </a:r>
                      <a:endParaRPr sz="1200" b="1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emergenza acqua rifugi - Assegnazione contributi alle sezioni CAI per interventi finalizzati all'approvvigionamento idrico e al contenimento del consumo idrico nei rifugi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300.000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0" name="Google Shape;210;p33"/>
          <p:cNvGraphicFramePr/>
          <p:nvPr/>
        </p:nvGraphicFramePr>
        <p:xfrm>
          <a:off x="1778394" y="1219744"/>
          <a:ext cx="7127875" cy="103644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Convenzione approvata con delibera Presidenziale n.73/2022</a:t>
                      </a:r>
                      <a:endParaRPr/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34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8420" y="2382333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34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34"/>
          <p:cNvSpPr txBox="1"/>
          <p:nvPr/>
        </p:nvSpPr>
        <p:spPr>
          <a:xfrm>
            <a:off x="225425" y="170138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34"/>
          <p:cNvSpPr txBox="1"/>
          <p:nvPr/>
        </p:nvSpPr>
        <p:spPr>
          <a:xfrm>
            <a:off x="10252125" y="7118688"/>
            <a:ext cx="431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0" name="Google Shape;220;p34"/>
          <p:cNvGraphicFramePr/>
          <p:nvPr/>
        </p:nvGraphicFramePr>
        <p:xfrm>
          <a:off x="448785" y="1433143"/>
          <a:ext cx="9787100" cy="577378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829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3.6  - VALORIZZAZIONE E PROMOZIONE IN AMBITO NAZIONALE E INTERNAZIONALE DELLA CONOSCENZA…….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A9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1.396.418</a:t>
                      </a:r>
                      <a:endParaRPr sz="1200" b="1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A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Promozione della montagna tramite partecipazione del CAI nella trasmissione Linea Bianca su Rai 1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62.220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Produzione video racconti dedicati alla montagna nella stagione invernale per il format Tv ICARUS ULTRA diffuso da Sky Italia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36.600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InQuota.tv: piattaforma televisiva per la presentazione dei migliori film sulla montagna in collaborazione con il Trento Film Festival.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39.650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e-learning: sviluppo di una piattaforma finalizzata all'attività di formazione e aggiornamento a disposizione di soci e non soci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17.080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Academy CAI: progetto scuola per selezionare e formare i migliori giovani alpinisti condotto da alcuni dei migliori nazionali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421.218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Turismo scolastico: progetto di integrazione dell'offerta formativa/educazione civica finalizzato all'educazione ambientale con uscite in ambiente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50.000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Camp giovani soci CAI - organizzazione e gestione workshop di più giorni indirizzato ai giovani soci CAI per riflettere insieme ed elaborare proposte sulla valorizzazione e promozione della montagna dal punto di vista dei giovani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30.000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attività giovani - sostegno delle sezione per attività di inclusione giovanile mediante la frequentazione dell'ambiente montano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200.000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Montagnaterapia - a sostegno delle attività di inclusione e accesso alla montagna da parte di persone fragili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60.000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Falesie CSNASA/GR - contributo rivolto ai Gruppi regionali del CAI per la realizzazione,  certificazione e valorizzazione turistica delle falesie di arrampicata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420.000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Progetti di monitoraggio ambientale sul territorio nazionale, coordinati dal Comitato Scientifico Centrale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39.650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Contributo alla Sezione CAI di Torino per valorizzazione e promozione del Museo Montagna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20.000 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221" name="Google Shape;221;p34"/>
          <p:cNvGraphicFramePr/>
          <p:nvPr/>
        </p:nvGraphicFramePr>
        <p:xfrm>
          <a:off x="1778394" y="500039"/>
          <a:ext cx="7127875" cy="103644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Convenzione approvata con delibera Presidenziale n.73/2022</a:t>
                      </a:r>
                      <a:endParaRPr/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35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8420" y="2382333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35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35"/>
          <p:cNvSpPr txBox="1"/>
          <p:nvPr/>
        </p:nvSpPr>
        <p:spPr>
          <a:xfrm>
            <a:off x="225425" y="170138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5"/>
          <p:cNvSpPr txBox="1"/>
          <p:nvPr/>
        </p:nvSpPr>
        <p:spPr>
          <a:xfrm>
            <a:off x="10252125" y="7118688"/>
            <a:ext cx="431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1" name="Google Shape;231;p35"/>
          <p:cNvGraphicFramePr/>
          <p:nvPr/>
        </p:nvGraphicFramePr>
        <p:xfrm>
          <a:off x="465031" y="2153522"/>
          <a:ext cx="9787100" cy="234401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829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3.7  - EFFICIENTAMENTO STRUTTURE DI SUPPORTO ALL’ATTUAZIONE DEL PEI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4E5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282.809</a:t>
                      </a:r>
                      <a:endParaRPr sz="1200" b="1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450" marR="444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4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Potenziamento risorse interne e strutture ai fini del migliore espletamento delle attività di attuazione e successiva rendicontazione dei progetti speciali legati al protocollo sottoscritto con il Ministero del Turismo 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78.498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Bando ripresa attività sezionali: contributi rivolti alle sezioni finalizzati alla ripresa delle attività attraverso l'implementazione dei supporti tecnologici e informatici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117.081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Transizione digitale - supporto informatico alla realizzazione dei progetti previsti nel Piano Esecutivo di Intervento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39.040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Progetto realizzazione bilancio sociale CAI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48.190</a:t>
                      </a:r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2" name="Google Shape;232;p35"/>
          <p:cNvGraphicFramePr/>
          <p:nvPr/>
        </p:nvGraphicFramePr>
        <p:xfrm>
          <a:off x="1891515" y="1117082"/>
          <a:ext cx="7127875" cy="103644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Convenzione approvata con delibera Presidenziale n.73/2022</a:t>
                      </a:r>
                      <a:endParaRPr/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50" marB="457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5"/>
          <p:cNvSpPr/>
          <p:nvPr/>
        </p:nvSpPr>
        <p:spPr>
          <a:xfrm>
            <a:off x="375228" y="2144291"/>
            <a:ext cx="9719685" cy="1656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p15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5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15"/>
          <p:cNvSpPr/>
          <p:nvPr/>
        </p:nvSpPr>
        <p:spPr>
          <a:xfrm>
            <a:off x="1782763" y="187325"/>
            <a:ext cx="7127875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COSTI DELLA  PRODUZIONE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Costi per servizi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2" name="Google Shape;242;p15"/>
          <p:cNvGraphicFramePr/>
          <p:nvPr/>
        </p:nvGraphicFramePr>
        <p:xfrm>
          <a:off x="306388" y="891043"/>
          <a:ext cx="9716800" cy="61231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10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10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Assicurazioni – Principali polizze </a:t>
                      </a:r>
                      <a:endParaRPr sz="1400" u="none" strike="noStrike" cap="none"/>
                    </a:p>
                  </a:txBody>
                  <a:tcPr marL="54000" marR="54000" marT="54000" marB="54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326.251 soci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soccorso alpino soci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391.500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391.500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425.250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440.439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RC sezioni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435.000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435.000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472.500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489.577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tutela legale sezioni e sede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40.310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40.310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44.100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45.675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infortuni/RC istruttori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1.251.265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1.251.265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1.163.423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1.195.417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assicurazione infortuni soci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667.000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667.000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724.500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881.813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spedizioni Extra Europee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43.500</a:t>
                      </a:r>
                      <a:endParaRPr sz="14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assicurazione volontari CNSAS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1.683.666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1.683.666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1.683.666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1.683.666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assicurazione RC ministero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rc dipendenti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29.744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29.744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29.744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29.744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Sede centrale KASKO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6.810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6.810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6.810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9.510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proprietà CAI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15.314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15.314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15.314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15.314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RC patrimoniale CAI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6.656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6.656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6.656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6.656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assicurazioni infortuni MontagnaTerapia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17.280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Copertura per ETS – diaria da malattia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All risks e trasporto palestre</a:t>
                      </a:r>
                      <a:endParaRPr sz="1200" u="none" strike="noStrike" cap="none"/>
                    </a:p>
                  </a:txBody>
                  <a:tcPr marL="54000" marR="54000" marT="54000" marB="54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6.015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6.015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6.015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6.015</a:t>
                      </a:r>
                      <a:endParaRPr sz="1200" u="none" strike="noStrike" cap="none"/>
                    </a:p>
                  </a:txBody>
                  <a:tcPr marL="54000" marR="90000" marT="54000" marB="5400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43" name="Google Shape;243;p15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5"/>
          <p:cNvSpPr txBox="1"/>
          <p:nvPr/>
        </p:nvSpPr>
        <p:spPr>
          <a:xfrm>
            <a:off x="10094913" y="6948488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5" name="Google Shape;245;p15"/>
          <p:cNvGrpSpPr/>
          <p:nvPr/>
        </p:nvGrpSpPr>
        <p:grpSpPr>
          <a:xfrm>
            <a:off x="7235473" y="4193381"/>
            <a:ext cx="2368494" cy="929134"/>
            <a:chOff x="7567069" y="4543678"/>
            <a:chExt cx="2368494" cy="1381108"/>
          </a:xfrm>
        </p:grpSpPr>
        <p:sp>
          <p:nvSpPr>
            <p:cNvPr id="246" name="Google Shape;246;p15"/>
            <p:cNvSpPr/>
            <p:nvPr/>
          </p:nvSpPr>
          <p:spPr>
            <a:xfrm>
              <a:off x="7569989" y="4543678"/>
              <a:ext cx="2365574" cy="1381108"/>
            </a:xfrm>
            <a:prstGeom prst="wedgeRoundRectCallout">
              <a:avLst>
                <a:gd name="adj1" fmla="val 24407"/>
                <a:gd name="adj2" fmla="val -109319"/>
                <a:gd name="adj3" fmla="val 16667"/>
              </a:avLst>
            </a:prstGeom>
            <a:solidFill>
              <a:srgbClr val="9DD2D6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5"/>
            <p:cNvSpPr txBox="1"/>
            <p:nvPr/>
          </p:nvSpPr>
          <p:spPr>
            <a:xfrm>
              <a:off x="7567069" y="4638814"/>
              <a:ext cx="2365574" cy="9606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 cui € 601.938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saranno attinti direttamente dal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Fondo Rischi assicurativi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" name="Google Shape;252;p16"/>
          <p:cNvGraphicFramePr/>
          <p:nvPr/>
        </p:nvGraphicFramePr>
        <p:xfrm>
          <a:off x="348527" y="765200"/>
          <a:ext cx="9923300" cy="660887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32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4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3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QUOTE ADESIONI ENTI/ASSOCIAZIONI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previsionale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1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Budget previsionale economico 2022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EUMA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3.230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3.230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4.750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4.750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CLUB ARC ALPIN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8.320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8.320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CIPRA ITALIA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FEDERPARCHI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ASVIS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FONDAZIONE DOLOMITI UNESCO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ENTE ITALIANO DI NORMAZIONE (UNI)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752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CISA IKAR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500 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500 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500 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500 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SOCIETA’ MEDICINA DI MONTAGNA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RETE MONTAGNA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 MONT BLANC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CONSORZIO PER IL SISTEMA INFORMATIVO PIEMONTE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1.098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1.098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1.098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1.098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AGAI 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36.200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36.200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36.200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36.200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CAAI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FESTIVAL DI TRENTO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9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MUSEO NAZ.MONTAGNA "DUCA DEGLI ABRUZZI"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2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ASSOMIDOP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3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GR ORDINARI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MANUTENZIONE SENTIERI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AD ALTRI ENTI/ASSOCIAZIONI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69.900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MONTAGNATERAPIA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ASL</a:t>
                      </a:r>
                      <a:endParaRPr sz="1400" u="none" strike="noStrike" cap="none"/>
                    </a:p>
                  </a:txBody>
                  <a:tcPr marL="72000" marR="72000" marT="10800" marB="359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400" u="none" strike="noStrike" cap="none"/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126000" marT="10800" marB="359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aphicFrame>
        <p:nvGraphicFramePr>
          <p:cNvPr id="253" name="Google Shape;253;p16"/>
          <p:cNvGraphicFramePr/>
          <p:nvPr/>
        </p:nvGraphicFramePr>
        <p:xfrm>
          <a:off x="1746250" y="180975"/>
          <a:ext cx="7127875" cy="54930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DELLA PRODUZIONE - Costi per servizi</a:t>
                      </a:r>
                      <a:endParaRPr sz="1400" u="none" strike="noStrike" cap="none"/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Quote/Adesioni - Altri Contributi</a:t>
                      </a:r>
                      <a:endParaRPr sz="1400" u="none" strike="noStrike" cap="none"/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4" name="Google Shape;254;p16"/>
          <p:cNvSpPr txBox="1"/>
          <p:nvPr/>
        </p:nvSpPr>
        <p:spPr>
          <a:xfrm>
            <a:off x="10261600" y="6960062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6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7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62" name="Google Shape;262;p17"/>
          <p:cNvGraphicFramePr/>
          <p:nvPr/>
        </p:nvGraphicFramePr>
        <p:xfrm>
          <a:off x="1462286" y="969175"/>
          <a:ext cx="8083650" cy="237650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140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9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5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Retribuzioni	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749.000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749.000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749.000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749.000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Oneri sociali	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Quota TFR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25" marR="104325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3" name="Google Shape;263;p17"/>
          <p:cNvGraphicFramePr/>
          <p:nvPr/>
        </p:nvGraphicFramePr>
        <p:xfrm>
          <a:off x="1962150" y="3910013"/>
          <a:ext cx="6877050" cy="21844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15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AREE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DOTAZIONE ORGANICA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PERSONALE IN SERVIZIO AL 31.10.2021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PREVISIONE 2022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DIRIGENTE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AREA C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AREA B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18</a:t>
                      </a:r>
                      <a:endParaRPr sz="1400" u="none" strike="noStrike" cap="none"/>
                    </a:p>
                  </a:txBody>
                  <a:tcPr marL="104300" marR="104300" marT="52150" marB="521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64" name="Google Shape;264;p17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06782" y="59959"/>
            <a:ext cx="728662" cy="5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17"/>
          <p:cNvSpPr txBox="1"/>
          <p:nvPr/>
        </p:nvSpPr>
        <p:spPr>
          <a:xfrm>
            <a:off x="9955213" y="6980238"/>
            <a:ext cx="431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6" name="Google Shape;266;p17"/>
          <p:cNvGraphicFramePr/>
          <p:nvPr/>
        </p:nvGraphicFramePr>
        <p:xfrm>
          <a:off x="1711325" y="339725"/>
          <a:ext cx="7127875" cy="5794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DEL PERSONALE</a:t>
                      </a:r>
                      <a:endParaRPr sz="1400" u="none" strike="noStrike" cap="none"/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sng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7" name="Google Shape;267;p17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3" name="Google Shape;73;p2"/>
          <p:cNvGraphicFramePr/>
          <p:nvPr>
            <p:extLst>
              <p:ext uri="{D42A27DB-BD31-4B8C-83A1-F6EECF244321}">
                <p14:modId xmlns:p14="http://schemas.microsoft.com/office/powerpoint/2010/main" val="557977897"/>
              </p:ext>
            </p:extLst>
          </p:nvPr>
        </p:nvGraphicFramePr>
        <p:xfrm>
          <a:off x="738189" y="703263"/>
          <a:ext cx="9100275" cy="61547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21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51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 Soci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326.251 soci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A)  Valore della produzione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17.040.827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21.489.742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22.022.279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22.711.800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B)  Costi della produzione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16.994.291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21.443.206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21.960.040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22.664.077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Differenza tra valore e costi della produzione (A-B)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46.536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46.536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62.239</a:t>
                      </a:r>
                      <a:endParaRPr sz="1200" b="0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47.723</a:t>
                      </a:r>
                      <a:endParaRPr sz="1200" b="0" i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C)  Proventi e oneri finanziari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(6.200)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(6.200)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(6.200)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(6.920)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D)  Rettifiche di valore di attività finanziarie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E)  Proventi e oneri straordinari</a:t>
                      </a:r>
                      <a:endParaRPr sz="1400" u="none" strike="noStrike" cap="none"/>
                    </a:p>
                  </a:txBody>
                  <a:tcPr marL="104300" marR="104300" marT="52150" marB="5215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0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Risultato prima delle imposte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40.336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40.336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56.039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40.80</a:t>
                      </a: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Imposte sul reddito dell'esercizio</a:t>
                      </a:r>
                      <a:endParaRPr sz="1400" u="none" strike="noStrike" cap="none"/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(37.000)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(37.000)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(37.000)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(37.000)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8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Risultato di esercizio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3.336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3.336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19.039</a:t>
                      </a:r>
                      <a:endParaRPr sz="12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3.803</a:t>
                      </a:r>
                      <a:endParaRPr sz="1200" b="1" i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74" name="Google Shape;74;p2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2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30" descr="Logo_big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40633" y="6152366"/>
            <a:ext cx="990420" cy="872321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30"/>
          <p:cNvSpPr/>
          <p:nvPr/>
        </p:nvSpPr>
        <p:spPr>
          <a:xfrm>
            <a:off x="0" y="0"/>
            <a:ext cx="321547" cy="756126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0"/>
          <p:cNvSpPr/>
          <p:nvPr/>
        </p:nvSpPr>
        <p:spPr>
          <a:xfrm>
            <a:off x="10371853" y="-1"/>
            <a:ext cx="321547" cy="756126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0"/>
          <p:cNvSpPr/>
          <p:nvPr/>
        </p:nvSpPr>
        <p:spPr>
          <a:xfrm rot="-5400000">
            <a:off x="5154806" y="2175344"/>
            <a:ext cx="321547" cy="1045028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0"/>
          <p:cNvSpPr/>
          <p:nvPr/>
        </p:nvSpPr>
        <p:spPr>
          <a:xfrm rot="-5400000">
            <a:off x="5146708" y="-5079564"/>
            <a:ext cx="321547" cy="1045028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3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3" name="Google Shape;83;p3"/>
          <p:cNvGraphicFramePr/>
          <p:nvPr>
            <p:extLst>
              <p:ext uri="{D42A27DB-BD31-4B8C-83A1-F6EECF244321}">
                <p14:modId xmlns:p14="http://schemas.microsoft.com/office/powerpoint/2010/main" val="3039649553"/>
              </p:ext>
            </p:extLst>
          </p:nvPr>
        </p:nvGraphicFramePr>
        <p:xfrm>
          <a:off x="846199" y="1764407"/>
          <a:ext cx="9000975" cy="38290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1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3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5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endParaRPr sz="16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delle vendite e delle prestazioni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7.361.394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7.361.394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7.882.692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8.291.936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Variazioni delle rimanenze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90.000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90.000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90.000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90.000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in conto esercizio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7.879.373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12.879.373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12.879.373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u="none" strike="noStrike" cap="none"/>
                        <a:t>12.913.105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 e proventi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1.710.060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1.158.976</a:t>
                      </a:r>
                      <a:endParaRPr sz="1400" u="none" strike="noStrike" cap="none"/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1.170.214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1.416.759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6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17.040.827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21.489.742</a:t>
                      </a:r>
                      <a:endParaRPr sz="1400" u="none" strike="noStrike" cap="none"/>
                    </a:p>
                  </a:txBody>
                  <a:tcPr marL="104350" marR="10435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22.022.279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50" marR="10435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22.711.800</a:t>
                      </a:r>
                      <a:endParaRPr sz="1400" u="none" strike="noStrike" cap="none" dirty="0"/>
                    </a:p>
                  </a:txBody>
                  <a:tcPr marL="104350" marR="104350" marT="52150" marB="5215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4" name="Google Shape;84;p3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3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3402013" y="498475"/>
            <a:ext cx="3529012" cy="33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it-IT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VALORE DELLA PRODUZIONE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4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4" name="Google Shape;94;p4"/>
          <p:cNvGraphicFramePr/>
          <p:nvPr>
            <p:extLst>
              <p:ext uri="{D42A27DB-BD31-4B8C-83A1-F6EECF244321}">
                <p14:modId xmlns:p14="http://schemas.microsoft.com/office/powerpoint/2010/main" val="647604238"/>
              </p:ext>
            </p:extLst>
          </p:nvPr>
        </p:nvGraphicFramePr>
        <p:xfrm>
          <a:off x="378149" y="528638"/>
          <a:ext cx="9577075" cy="688495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41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5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delle vendite e delle prestazioni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6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Quote associative 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Quota organizzazione centrale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Contributo pubblicazioni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Contributo assicurazioni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Contributo pro rifugi 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Recupero quote anni precedenti</a:t>
                      </a:r>
                      <a:endParaRPr sz="1400" u="none" strike="noStrike" cap="none"/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6.570.894</a:t>
                      </a:r>
                      <a:endParaRPr sz="1400" u="none" strike="noStrike" cap="none"/>
                    </a:p>
                  </a:txBody>
                  <a:tcPr marL="0" marR="108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6.570.894</a:t>
                      </a:r>
                      <a:endParaRPr sz="1400" u="none" strike="noStrike" cap="none"/>
                    </a:p>
                  </a:txBody>
                  <a:tcPr marL="0" marR="108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7.092.192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7.372.73</a:t>
                      </a: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0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Stampa Sociale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Pubblicità   € 100.000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Abbonamenti € 10.015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Vendita edicola € 12.000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122.015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3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pubblicazioni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 </a:t>
                      </a: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Manualistica ed Edizioni CAI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153.000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153.000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153.000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168.000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2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attività di promozione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Tessere, gadgets, royalties</a:t>
                      </a:r>
                      <a:endParaRPr sz="1400" u="none" strike="noStrike" cap="none"/>
                    </a:p>
                  </a:txBody>
                  <a:tcPr marL="104325" marR="104325" marT="52150" marB="5215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165.500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165.500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165.500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270.000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3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da Rifugi</a:t>
                      </a:r>
                      <a:endParaRPr sz="1400" u="none" strike="noStrike" cap="none"/>
                    </a:p>
                    <a:p>
                      <a:pPr marL="0" marR="0" lvl="0" indent="-762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Quota Reciprocità Rifugi  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-762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Rifugi Sede/Laboratorio Taggì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25" marR="104325" marT="52150" marB="521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199.920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78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Altre entrate</a:t>
                      </a:r>
                      <a:endParaRPr sz="1400" u="none" strike="noStrike" cap="none"/>
                    </a:p>
                    <a:p>
                      <a:pPr marL="0" marR="0" lvl="0" indent="-762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Iscrizioni Corsi OTCO  € 35.000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Recupero Spese Postali/ rimborsi diversi € 40.000</a:t>
                      </a:r>
                      <a:endParaRPr sz="1400" u="none" strike="noStrike" cap="none"/>
                    </a:p>
                    <a:p>
                      <a:pPr marL="0" marR="0" lvl="0" indent="-635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-"/>
                      </a:pP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Quote iscrizioni corsi MIUR € 75.000</a:t>
                      </a:r>
                      <a:endParaRPr sz="1400" u="none" strike="noStrike" cap="none"/>
                    </a:p>
                  </a:txBody>
                  <a:tcPr marL="104325" marR="104325" marT="52150" marB="521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165.000</a:t>
                      </a:r>
                      <a:endParaRPr sz="1400" u="none" strike="noStrike" cap="none"/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159.270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44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3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400" u="none" strike="noStrike" cap="none"/>
                    </a:p>
                  </a:txBody>
                  <a:tcPr marL="144025" marR="126025" marT="144000" marB="144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7.361.394</a:t>
                      </a:r>
                      <a:endParaRPr sz="1400" u="none" strike="noStrike" cap="none"/>
                    </a:p>
                  </a:txBody>
                  <a:tcPr marL="144025" marR="126025" marT="143975" marB="14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7.361.394</a:t>
                      </a:r>
                      <a:endParaRPr sz="1400" u="none" strike="noStrike" cap="none"/>
                    </a:p>
                  </a:txBody>
                  <a:tcPr marL="144025" marR="126025" marT="143975" marB="14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7.882.692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26025" marT="143975" marB="14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8.291.936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26025" marT="143975" marB="14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5" name="Google Shape;95;p4"/>
          <p:cNvGraphicFramePr/>
          <p:nvPr/>
        </p:nvGraphicFramePr>
        <p:xfrm>
          <a:off x="1601788" y="180975"/>
          <a:ext cx="7127875" cy="27465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</a:txBody>
                  <a:tcPr marL="91425" marR="91425" marT="45775" marB="45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6" name="Google Shape;96;p4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4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5" name="Google Shape;105;p5"/>
          <p:cNvGraphicFramePr/>
          <p:nvPr/>
        </p:nvGraphicFramePr>
        <p:xfrm>
          <a:off x="1601788" y="180975"/>
          <a:ext cx="7127875" cy="4937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Ricavi delle vendite e delle prestazioni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6" name="Google Shape;106;p5"/>
          <p:cNvSpPr txBox="1"/>
          <p:nvPr/>
        </p:nvSpPr>
        <p:spPr>
          <a:xfrm>
            <a:off x="2466975" y="1087438"/>
            <a:ext cx="597535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QUOTE ASSOCIATIVE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7" name="Google Shape;107;p5"/>
          <p:cNvGraphicFramePr/>
          <p:nvPr>
            <p:extLst>
              <p:ext uri="{D42A27DB-BD31-4B8C-83A1-F6EECF244321}">
                <p14:modId xmlns:p14="http://schemas.microsoft.com/office/powerpoint/2010/main" val="587349869"/>
              </p:ext>
            </p:extLst>
          </p:nvPr>
        </p:nvGraphicFramePr>
        <p:xfrm>
          <a:off x="522164" y="1633538"/>
          <a:ext cx="9289000" cy="491015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14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7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SOCI</a:t>
                      </a:r>
                      <a:endParaRPr sz="1400" u="none" strike="noStrike" cap="none"/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Soci</a:t>
                      </a:r>
                      <a:endParaRPr sz="1400" u="none" strike="noStrike" cap="none"/>
                    </a:p>
                  </a:txBody>
                  <a:tcPr marL="144025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290.000 Soci</a:t>
                      </a:r>
                      <a:endParaRPr sz="1400" u="none" strike="noStrike" cap="none"/>
                    </a:p>
                  </a:txBody>
                  <a:tcPr marL="144025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315.000 soci</a:t>
                      </a:r>
                      <a:endParaRPr sz="1400" u="none" strike="noStrike" cap="none"/>
                    </a:p>
                  </a:txBody>
                  <a:tcPr marL="144025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326.251 soci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QUOTA ORGANIZZAZIONE CENTRALE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2.449.081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2.449.081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2.640.125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2.721.763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PUBBLICAZIONI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1.376.565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1.376.565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1.477.313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1.525.012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ASSICURAZIONI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2.030.000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2.030.000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2.205.000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2.283.757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PRO RIFUGI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25" marR="144025" marT="143975" marB="1439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685.248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685.248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739.754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764.920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RECUPERO QUOTE ANNI PRECEDENTI</a:t>
                      </a:r>
                      <a:endParaRPr sz="1400" u="none" strike="noStrike" cap="none"/>
                    </a:p>
                  </a:txBody>
                  <a:tcPr marL="144025" marR="144025" marT="143975" marB="1439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30.000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30.000</a:t>
                      </a:r>
                      <a:endParaRPr sz="1400" u="none" strike="noStrike" cap="none"/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77.279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108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6.570.894</a:t>
                      </a:r>
                      <a:endParaRPr sz="1400" u="none" strike="noStrike" cap="none"/>
                    </a:p>
                  </a:txBody>
                  <a:tcPr marL="10800" marR="72000" marT="108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6.570.894</a:t>
                      </a:r>
                      <a:endParaRPr sz="1400" u="none" strike="noStrike" cap="none"/>
                    </a:p>
                  </a:txBody>
                  <a:tcPr marL="10800" marR="72000" marT="108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7.092.192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" marR="72000" marT="108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7.372.731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" marR="72000" marT="108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8" name="Google Shape;108;p5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5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5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6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7" name="Google Shape;117;p6"/>
          <p:cNvGraphicFramePr/>
          <p:nvPr/>
        </p:nvGraphicFramePr>
        <p:xfrm>
          <a:off x="1242244" y="1189038"/>
          <a:ext cx="8640975" cy="443230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2889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51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in Conto Esercizio</a:t>
                      </a:r>
                      <a:endParaRPr sz="1400" u="none" strike="noStrike" cap="none"/>
                    </a:p>
                  </a:txBody>
                  <a:tcPr marL="104325" marR="104325" marT="52125" marB="52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Ministero Vigilante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6.189.947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11.189.947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11.189.947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11.189.947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2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CNSAS per assicurazioni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1.684.426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1.684.426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1.684.426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1.684.426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29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 altri Enti </a:t>
                      </a:r>
                      <a:endParaRPr sz="1400" u="none" strike="noStrike" cap="none"/>
                    </a:p>
                    <a:p>
                      <a:pPr marL="171450" marR="0" lvl="0" indent="-1714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Contributo Conto Energia € 3.000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38.732</a:t>
                      </a:r>
                      <a:endParaRPr sz="1400" u="none" strike="noStrike" cap="none"/>
                    </a:p>
                  </a:txBody>
                  <a:tcPr marL="104325" marR="104325" marT="52100" marB="521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3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 </a:t>
                      </a:r>
                      <a:endParaRPr sz="1400" u="none" strike="noStrike" cap="none"/>
                    </a:p>
                  </a:txBody>
                  <a:tcPr marL="104325" marR="104325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7.879.373</a:t>
                      </a:r>
                      <a:endParaRPr sz="1400" u="none" strike="noStrike" cap="none"/>
                    </a:p>
                  </a:txBody>
                  <a:tcPr marL="0" marR="72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12.879.373</a:t>
                      </a:r>
                      <a:endParaRPr sz="1400" u="none" strike="noStrike" cap="none"/>
                    </a:p>
                  </a:txBody>
                  <a:tcPr marL="0" marR="72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12.879.373</a:t>
                      </a:r>
                      <a:endParaRPr sz="1400" u="none" strike="noStrike" cap="none"/>
                    </a:p>
                  </a:txBody>
                  <a:tcPr marL="0" marR="72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12.913.105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2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8" name="Google Shape;118;p6"/>
          <p:cNvGraphicFramePr/>
          <p:nvPr/>
        </p:nvGraphicFramePr>
        <p:xfrm>
          <a:off x="1601788" y="180975"/>
          <a:ext cx="7127875" cy="4937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 e proventi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9" name="Google Shape;119;p6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6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6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7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8" name="Google Shape;128;p7"/>
          <p:cNvGraphicFramePr/>
          <p:nvPr/>
        </p:nvGraphicFramePr>
        <p:xfrm>
          <a:off x="988947" y="1692399"/>
          <a:ext cx="8966250" cy="354860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263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53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</a:t>
                      </a:r>
                      <a:endParaRPr sz="16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25" marB="52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Assicurazioni a domanda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1.143.544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1.143.544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1.143.544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u="none" strike="noStrike" cap="none"/>
                        <a:t>1.380.296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1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Sopravvenienze attive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11.238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21.031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Recupero spese locali in comodato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15.432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15.432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15.432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15.432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4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 </a:t>
                      </a:r>
                      <a:endParaRPr sz="1400" u="none" strike="noStrike" cap="none"/>
                    </a:p>
                  </a:txBody>
                  <a:tcPr marL="104300" marR="104300" marT="52125" marB="52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1.710.060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1.158.976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1.170.214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1.416.759</a:t>
                      </a:r>
                      <a:endParaRPr sz="140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7200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9" name="Google Shape;129;p7"/>
          <p:cNvGraphicFramePr/>
          <p:nvPr/>
        </p:nvGraphicFramePr>
        <p:xfrm>
          <a:off x="1601788" y="180975"/>
          <a:ext cx="7127875" cy="4937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 DELLA PRODUZIONE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ricavi e proventi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0" name="Google Shape;130;p7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8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9" name="Google Shape;139;p8"/>
          <p:cNvGraphicFramePr/>
          <p:nvPr/>
        </p:nvGraphicFramePr>
        <p:xfrm>
          <a:off x="522164" y="608013"/>
          <a:ext cx="9433050" cy="615000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18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0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5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endParaRPr sz="1600" b="1" u="none" strike="noStrike" cap="none"/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Materie prime, sussidiarie, di consumo e di merci</a:t>
                      </a:r>
                      <a:endParaRPr sz="1400" u="none" strike="noStrike" cap="none"/>
                    </a:p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Tessere, gadgets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Servizi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15.526.351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19.975.266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20.440.291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20.993.538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Godimento di beni di terzi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Personale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981.500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Ammortamenti e svalutazioni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350.000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Variazioni delle rimanenze di materie prime, di consumo e di merci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(70.000)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(70.000)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(70.000)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(70.000)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Oneri diversi di gestione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81.440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81.440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113.249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139.039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2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16.994.291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21.443.206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21.960.040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22.664.077</a:t>
                      </a:r>
                      <a:endParaRPr sz="1400" u="none" strike="noStrike" cap="none"/>
                    </a:p>
                  </a:txBody>
                  <a:tcPr marL="104300" marR="104300" marT="52175" marB="521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40" name="Google Shape;140;p8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8"/>
          <p:cNvSpPr txBox="1"/>
          <p:nvPr/>
        </p:nvSpPr>
        <p:spPr>
          <a:xfrm>
            <a:off x="9955213" y="6980238"/>
            <a:ext cx="2889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3365500" y="215900"/>
            <a:ext cx="3384550" cy="33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COSTI DELLA PRODUZIONE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8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" descr="C:\Users\ALattuada\Desktop\LOGO SFUMAT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0" name="Google Shape;150;p9"/>
          <p:cNvGraphicFramePr/>
          <p:nvPr/>
        </p:nvGraphicFramePr>
        <p:xfrm>
          <a:off x="666180" y="544513"/>
          <a:ext cx="9361025" cy="6486925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315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5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per Servizi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188/2021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Variazione al Budget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63/2022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</a:rPr>
                        <a:t>Variazione al Budget  economico 2022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Del. CDC 202/2022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Proiezione al 31.12.2022</a:t>
                      </a:r>
                      <a:endParaRPr sz="1400" u="none" strike="noStrike" cap="none"/>
                    </a:p>
                  </a:txBody>
                  <a:tcPr marL="144000" marR="72000" marT="50375" marB="503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Spese generali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731.200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Spese per collaborazioni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65.000</a:t>
                      </a:r>
                      <a:endParaRPr sz="1400" u="none" strike="noStrike" cap="none"/>
                    </a:p>
                  </a:txBody>
                  <a:tcPr marL="91425" marR="72000" marT="45700" marB="457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65.000</a:t>
                      </a:r>
                      <a:endParaRPr sz="1400" u="none" strike="noStrike" cap="none"/>
                    </a:p>
                  </a:txBody>
                  <a:tcPr marL="91425" marR="72000" marT="45700" marB="457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65.000</a:t>
                      </a:r>
                      <a:endParaRPr sz="1400" u="none" strike="noStrike" cap="none"/>
                    </a:p>
                  </a:txBody>
                  <a:tcPr marL="91425" marR="72000" marT="45700" marB="457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65.000</a:t>
                      </a:r>
                      <a:endParaRPr sz="1400" u="none" strike="noStrike" cap="none"/>
                    </a:p>
                  </a:txBody>
                  <a:tcPr marL="91425" marR="72000" marT="45700" marB="457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Stampa sociale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1.198.373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1.198.373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1.450.000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1.450.000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5.252.475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4.701.390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4.802.141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5.202.196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Piano editoriale</a:t>
                      </a:r>
                      <a:endParaRPr sz="1400" u="none" strike="noStrike" cap="none"/>
                    </a:p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Manualistica, pubblicazioni OTCO; altre pubblicazioni, magazzino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262.000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262.000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262.000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262.000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CORSI MIUR – GDL GRANDI CARNIVORI -COORD.OTCO/SO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Attività OTCO – STRUTTURE OPERATIVE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(Funzionamento e progetti, formazione, contributo OTCO rifugi; contributi OTTO)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888.778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888.778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1.197.019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1.197.019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Attività di comunicazione e progetti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373.280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373.280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263.280</a:t>
                      </a:r>
                      <a:endParaRPr sz="1200" b="0" i="0" u="none" strike="noStrike" cap="none">
                        <a:solidFill>
                          <a:srgbClr val="0D0D0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281.466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C.N.S.A.S. (Funzionamento e attività)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5.189.947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5.189.947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5.189.947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D0D0D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D0D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5.189.947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 GR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contributi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481.200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341.100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421.200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Rifugi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715.248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715.248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769.754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794.920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Altri costi per il personale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</a:t>
                      </a:r>
                      <a:r>
                        <a:rPr lang="it-IT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Mensa, borse di studio, formazione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83.850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83.850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83.850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93.134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3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Risorse straordinarie MITUR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5.000.000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5.000.456</a:t>
                      </a:r>
                      <a:endParaRPr sz="12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Totale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15.526.351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19.975.266</a:t>
                      </a:r>
                      <a:endParaRPr sz="1400" u="none" strike="noStrike" cap="none"/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20.440.291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20.993.538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720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51" name="Google Shape;151;p9"/>
          <p:cNvGraphicFramePr/>
          <p:nvPr/>
        </p:nvGraphicFramePr>
        <p:xfrm>
          <a:off x="3095625" y="180975"/>
          <a:ext cx="4500575" cy="274650"/>
        </p:xfrm>
        <a:graphic>
          <a:graphicData uri="http://schemas.openxmlformats.org/drawingml/2006/table">
            <a:tbl>
              <a:tblPr>
                <a:noFill/>
                <a:tableStyleId>{257DACC0-EFB5-41EB-8665-04FCA078D70D}</a:tableStyleId>
              </a:tblPr>
              <a:tblGrid>
                <a:gridCol w="450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sng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COSTI DELLA PRODUZIONE</a:t>
                      </a:r>
                      <a:endParaRPr sz="1400" u="none" strike="noStrike" cap="none"/>
                    </a:p>
                  </a:txBody>
                  <a:tcPr marL="91425" marR="91425" marT="45700" marB="457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2" name="Google Shape;152;p9" descr="Logo_big_bianco_tras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"/>
          <p:cNvSpPr txBox="1"/>
          <p:nvPr/>
        </p:nvSpPr>
        <p:spPr>
          <a:xfrm>
            <a:off x="10006013" y="6926163"/>
            <a:ext cx="47466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9"/>
          <p:cNvSpPr txBox="1"/>
          <p:nvPr/>
        </p:nvSpPr>
        <p:spPr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it-IT" sz="12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 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ruttura predefinita">
  <a:themeElements>
    <a:clrScheme name="Struttura predefinit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FF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2323</Words>
  <Application>Microsoft Office PowerPoint</Application>
  <PresentationFormat>Personalizzato</PresentationFormat>
  <Paragraphs>839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Arial</vt:lpstr>
      <vt:lpstr>Verdana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Amministrazione4</dc:creator>
  <cp:lastModifiedBy>Laura Palumberi</cp:lastModifiedBy>
  <cp:revision>3</cp:revision>
  <cp:lastPrinted>2022-12-28T11:17:25Z</cp:lastPrinted>
  <dcterms:created xsi:type="dcterms:W3CDTF">2004-05-17T07:19:49Z</dcterms:created>
  <dcterms:modified xsi:type="dcterms:W3CDTF">2023-07-11T13:30:29Z</dcterms:modified>
</cp:coreProperties>
</file>