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notesSlides/notesSlide23.xml" ContentType="application/vnd.openxmlformats-officedocument.presentationml.notesSl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</p:sldMasterIdLst>
  <p:notesMasterIdLst>
    <p:notesMasterId r:id="rId34"/>
  </p:notesMasterIdLst>
  <p:sldIdLst>
    <p:sldId id="256" r:id="rId4"/>
    <p:sldId id="257" r:id="rId5"/>
    <p:sldId id="258" r:id="rId6"/>
    <p:sldId id="287" r:id="rId7"/>
    <p:sldId id="261" r:id="rId8"/>
    <p:sldId id="259" r:id="rId9"/>
    <p:sldId id="292" r:id="rId10"/>
    <p:sldId id="264" r:id="rId11"/>
    <p:sldId id="266" r:id="rId12"/>
    <p:sldId id="267" r:id="rId13"/>
    <p:sldId id="268" r:id="rId14"/>
    <p:sldId id="269" r:id="rId15"/>
    <p:sldId id="270" r:id="rId16"/>
    <p:sldId id="273" r:id="rId17"/>
    <p:sldId id="274" r:id="rId18"/>
    <p:sldId id="275" r:id="rId19"/>
    <p:sldId id="313" r:id="rId20"/>
    <p:sldId id="314" r:id="rId21"/>
    <p:sldId id="318" r:id="rId22"/>
    <p:sldId id="295" r:id="rId23"/>
    <p:sldId id="297" r:id="rId24"/>
    <p:sldId id="298" r:id="rId25"/>
    <p:sldId id="280" r:id="rId26"/>
    <p:sldId id="299" r:id="rId27"/>
    <p:sldId id="302" r:id="rId28"/>
    <p:sldId id="300" r:id="rId29"/>
    <p:sldId id="317" r:id="rId30"/>
    <p:sldId id="319" r:id="rId31"/>
    <p:sldId id="283" r:id="rId32"/>
    <p:sldId id="307" r:id="rId33"/>
  </p:sldIdLst>
  <p:sldSz cx="9144000" cy="6858000" type="screen4x3"/>
  <p:notesSz cx="10234613" cy="70993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68">
          <p15:clr>
            <a:srgbClr val="A4A3A4"/>
          </p15:clr>
        </p15:guide>
        <p15:guide id="2" pos="22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00"/>
    <a:srgbClr val="FF6600"/>
    <a:srgbClr val="9A34B6"/>
    <a:srgbClr val="00A7EA"/>
    <a:srgbClr val="1160FF"/>
    <a:srgbClr val="0066CC"/>
    <a:srgbClr val="0099D6"/>
    <a:srgbClr val="E6A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2" autoAdjust="0"/>
    <p:restoredTop sz="43517" autoAdjust="0"/>
  </p:normalViewPr>
  <p:slideViewPr>
    <p:cSldViewPr>
      <p:cViewPr varScale="1">
        <p:scale>
          <a:sx n="28" d="100"/>
          <a:sy n="28" d="100"/>
        </p:scale>
        <p:origin x="1518" y="6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38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28"/>
    </p:cViewPr>
  </p:sorterViewPr>
  <p:notesViewPr>
    <p:cSldViewPr>
      <p:cViewPr varScale="1">
        <p:scale>
          <a:sx n="71" d="100"/>
          <a:sy n="71" d="100"/>
        </p:scale>
        <p:origin x="-696" y="-102"/>
      </p:cViewPr>
      <p:guideLst>
        <p:guide orient="horz" pos="3068"/>
        <p:guide pos="22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caiserver2k8\cai\AOO\AMM\PRESENTAZIONI%20POWER%20POINT\BILANCI\BILANCIO_2013\GRAFICI%20_per%20presentazione%20CDC\GRAFICI%20NOTA%20INTEGRATIVA%202013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caiserver2k8\cai\AOO\AMM\PRESENTAZIONI%20POWER%20POINT\BILANCI\BILANCIO_2013\GRAFICI%20_per%20presentazione%20CDC\GRAFICI%20NOTA%20INTEGRATIVA%202013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caiserver2k8\cai\AOO\AMM\PRESENTAZIONI%20POWER%20POINT\BILANCI\BILANCIO_2013\GRAFICI%20_per%20presentazione%20CDC\GRAFICI%20NOTA%20INTEGRATIVA%202013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caiserver2k8\cai\AOO\AMM\PRESENTAZIONI%20POWER%20POINT\BILANCI\BILANCIO_2013\GRAFICI%20_per%20presentazione%20CDC\GRAFICI%20NOTA%20INTEGRATIVA%202013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caiserver2k8\cai\AOO\AMM\PRESENTAZIONI%20POWER%20POINT\BILANCI\BILANCIO_2013\GRAFICI%20_per%20presentazione%20CDC\GRAFICI%20NOTA%20INTEGRATIVA%202013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\\caiserver2k8\cai\AOO\AMM\PRESENTAZIONI%20POWER%20POINT\BILANCI\BILANCIO_2013\GRAFICI%20_per%20presentazione%20CDC\GRAFICI%20NOTA%20INTEGRATIVA%202013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\\caiserver2k8\cai\AOO\AMM\PRESENTAZIONI%20POWER%20POINT\BILANCI\BILANCIO_2013\GRAFICI%20_per%20presentazione%20CDC\GRAFICI%20NOTA%20INTEGRATIVA%202013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\\caiserver2k8\cai\AOO\AMM\PRESENTAZIONI%20POWER%20POINT\BILANCI\BILANCIO_2013\GRAFICI%20_per%20presentazione%20CDC\GRAFICI%20NOTA%20INTEGRATIVA%202013.xlsx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\\caiserver2k8\cai\AOO\AMM\PRESENTAZIONI%20POWER%20POINT\BILANCI\BILANCIO_2013\GRAFICI%20_per%20presentazione%20CDC\GRAFICI%20NOTA%20INTEGRATIVA%202013.xlsx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9166666666667"/>
          <c:y val="0.24406824146981601"/>
          <c:w val="0.64722222222222203"/>
          <c:h val="0.55121536891221801"/>
        </c:manualLayout>
      </c:layout>
      <c:ofPieChart>
        <c:ofPieType val="bar"/>
        <c:varyColors val="1"/>
        <c:ser>
          <c:idx val="0"/>
          <c:order val="0"/>
          <c:dPt>
            <c:idx val="0"/>
            <c:bubble3D val="0"/>
            <c:spPr>
              <a:solidFill>
                <a:srgbClr val="99CC00"/>
              </a:solidFill>
            </c:spPr>
          </c:dPt>
          <c:dLbls>
            <c:dLbl>
              <c:idx val="0"/>
              <c:layout>
                <c:manualLayout>
                  <c:x val="-3.3895888013998302E-2"/>
                  <c:y val="0.2319156459609220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29652449693788"/>
                  <c:y val="5.652522601341500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7222222222222401E-2"/>
                  <c:y val="-5.092592592592590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7222222222222401E-2"/>
                  <c:y val="3.240704286964139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18533377077865301"/>
                  <c:y val="-7.1525955088947201E-3"/>
                </c:manualLayout>
              </c:layout>
              <c:tx>
                <c:rich>
                  <a:bodyPr/>
                  <a:lstStyle/>
                  <a:p>
                    <a:r>
                      <a:rPr lang="it-IT" sz="14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Crediti Verso Clienti
 1.580.060,00 
58,37%</a:t>
                    </a:r>
                    <a:endParaRPr lang="it-IT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'CREDITI '!$A$12:$A$16</c:f>
              <c:strCache>
                <c:ptCount val="5"/>
                <c:pt idx="0">
                  <c:v>Crediti verso altri</c:v>
                </c:pt>
                <c:pt idx="1">
                  <c:v>Crediti Tributari</c:v>
                </c:pt>
                <c:pt idx="2">
                  <c:v>CREDITI VERSO CLIENTI</c:v>
                </c:pt>
                <c:pt idx="3">
                  <c:v>Crediti verso sezioni</c:v>
                </c:pt>
                <c:pt idx="4">
                  <c:v>Crediti diversi</c:v>
                </c:pt>
              </c:strCache>
            </c:strRef>
          </c:cat>
          <c:val>
            <c:numRef>
              <c:f>'CREDITI '!$B$12:$B$16</c:f>
              <c:numCache>
                <c:formatCode>_(* #,##0.00_);_(* \(#,##0.00\);_(* "-"??_);_(@_)</c:formatCode>
                <c:ptCount val="5"/>
                <c:pt idx="0">
                  <c:v>1086256.1599999999</c:v>
                </c:pt>
                <c:pt idx="1">
                  <c:v>40587.32</c:v>
                </c:pt>
                <c:pt idx="3">
                  <c:v>1064295.6499999999</c:v>
                </c:pt>
                <c:pt idx="4">
                  <c:v>515764.35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gapWidth val="100"/>
        <c:secondPieSize val="75"/>
        <c:serLines/>
      </c:ofPieChart>
      <c:spPr>
        <a:solidFill>
          <a:schemeClr val="bg1">
            <a:lumMod val="95000"/>
          </a:schemeClr>
        </a:solidFill>
      </c:spPr>
    </c:plotArea>
    <c:plotVisOnly val="1"/>
    <c:dispBlanksAs val="zero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'TREND CREDITI'!$A$3</c:f>
              <c:strCache>
                <c:ptCount val="1"/>
                <c:pt idx="0">
                  <c:v>Crediti Tributari</c:v>
                </c:pt>
              </c:strCache>
            </c:strRef>
          </c:tx>
          <c:cat>
            <c:numRef>
              <c:f>'TREND CREDITI'!$B$2:$F$2</c:f>
              <c:numCache>
                <c:formatCode>@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'TREND CREDITI'!$B$3:$F$3</c:f>
              <c:numCache>
                <c:formatCode>_(* #,##0.00_);_(* \(#,##0.00\);_(* "-"??_);_(@_)</c:formatCode>
                <c:ptCount val="5"/>
                <c:pt idx="0">
                  <c:v>16078.859999999961</c:v>
                </c:pt>
                <c:pt idx="1">
                  <c:v>19795.240000000009</c:v>
                </c:pt>
                <c:pt idx="2">
                  <c:v>8350.01</c:v>
                </c:pt>
                <c:pt idx="3">
                  <c:v>3215.68</c:v>
                </c:pt>
                <c:pt idx="4">
                  <c:v>40587.32</c:v>
                </c:pt>
              </c:numCache>
            </c:numRef>
          </c:val>
        </c:ser>
        <c:ser>
          <c:idx val="1"/>
          <c:order val="1"/>
          <c:tx>
            <c:strRef>
              <c:f>'TREND CREDITI'!$A$4</c:f>
              <c:strCache>
                <c:ptCount val="1"/>
                <c:pt idx="0">
                  <c:v>Crediti verso Altri</c:v>
                </c:pt>
              </c:strCache>
            </c:strRef>
          </c:tx>
          <c:cat>
            <c:numRef>
              <c:f>'TREND CREDITI'!$B$2:$F$2</c:f>
              <c:numCache>
                <c:formatCode>@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'TREND CREDITI'!$B$4:$F$4</c:f>
              <c:numCache>
                <c:formatCode>_(* #,##0.00_);_(* \(#,##0.00\);_(* "-"??_);_(@_)</c:formatCode>
                <c:ptCount val="5"/>
                <c:pt idx="0">
                  <c:v>45525.71</c:v>
                </c:pt>
                <c:pt idx="1">
                  <c:v>368554.78</c:v>
                </c:pt>
                <c:pt idx="2">
                  <c:v>41253.480000000003</c:v>
                </c:pt>
                <c:pt idx="3">
                  <c:v>28835.47</c:v>
                </c:pt>
                <c:pt idx="4">
                  <c:v>176116.15999999971</c:v>
                </c:pt>
              </c:numCache>
            </c:numRef>
          </c:val>
        </c:ser>
        <c:ser>
          <c:idx val="2"/>
          <c:order val="2"/>
          <c:tx>
            <c:strRef>
              <c:f>'TREND CREDITI'!$A$5</c:f>
              <c:strCache>
                <c:ptCount val="1"/>
                <c:pt idx="0">
                  <c:v>Crediti verso Sezioni</c:v>
                </c:pt>
              </c:strCache>
            </c:strRef>
          </c:tx>
          <c:cat>
            <c:numRef>
              <c:f>'TREND CREDITI'!$B$2:$F$2</c:f>
              <c:numCache>
                <c:formatCode>@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'TREND CREDITI'!$B$5:$F$5</c:f>
              <c:numCache>
                <c:formatCode>_(* #,##0.00_);_(* \(#,##0.00\);_(* "-"??_);_(@_)</c:formatCode>
                <c:ptCount val="5"/>
                <c:pt idx="0">
                  <c:v>858812.61</c:v>
                </c:pt>
                <c:pt idx="1">
                  <c:v>942497.28999999701</c:v>
                </c:pt>
                <c:pt idx="2">
                  <c:v>984273</c:v>
                </c:pt>
                <c:pt idx="3">
                  <c:v>1316916.6000000001</c:v>
                </c:pt>
                <c:pt idx="4">
                  <c:v>1064295.6499999999</c:v>
                </c:pt>
              </c:numCache>
            </c:numRef>
          </c:val>
        </c:ser>
        <c:ser>
          <c:idx val="3"/>
          <c:order val="3"/>
          <c:tx>
            <c:strRef>
              <c:f>'TREND CREDITI'!$A$6</c:f>
              <c:strCache>
                <c:ptCount val="1"/>
                <c:pt idx="0">
                  <c:v>Ministeri/Regioni</c:v>
                </c:pt>
              </c:strCache>
            </c:strRef>
          </c:tx>
          <c:cat>
            <c:numRef>
              <c:f>'TREND CREDITI'!$B$2:$F$2</c:f>
              <c:numCache>
                <c:formatCode>@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'TREND CREDITI'!$B$6:$F$6</c:f>
              <c:numCache>
                <c:formatCode>_(* #,##0.00_);_(* \(#,##0.00\);_(* "-"??_);_(@_)</c:formatCode>
                <c:ptCount val="5"/>
                <c:pt idx="0">
                  <c:v>9500</c:v>
                </c:pt>
                <c:pt idx="1">
                  <c:v>9500</c:v>
                </c:pt>
                <c:pt idx="2">
                  <c:v>0</c:v>
                </c:pt>
                <c:pt idx="3">
                  <c:v>125000</c:v>
                </c:pt>
                <c:pt idx="4">
                  <c:v>910140</c:v>
                </c:pt>
              </c:numCache>
            </c:numRef>
          </c:val>
        </c:ser>
        <c:ser>
          <c:idx val="4"/>
          <c:order val="4"/>
          <c:tx>
            <c:strRef>
              <c:f>'TREND CREDITI'!$A$7</c:f>
              <c:strCache>
                <c:ptCount val="1"/>
                <c:pt idx="0">
                  <c:v>Crediti diversi</c:v>
                </c:pt>
              </c:strCache>
            </c:strRef>
          </c:tx>
          <c:cat>
            <c:numRef>
              <c:f>'TREND CREDITI'!$B$2:$F$2</c:f>
              <c:numCache>
                <c:formatCode>@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'TREND CREDITI'!$B$7:$F$7</c:f>
              <c:numCache>
                <c:formatCode>_(* #,##0.00_);_(* \(#,##0.00\);_(* "-"??_);_(@_)</c:formatCode>
                <c:ptCount val="5"/>
                <c:pt idx="0">
                  <c:v>378424.19</c:v>
                </c:pt>
                <c:pt idx="1">
                  <c:v>343128.03</c:v>
                </c:pt>
                <c:pt idx="2">
                  <c:v>276307</c:v>
                </c:pt>
                <c:pt idx="3">
                  <c:v>645433.7300000001</c:v>
                </c:pt>
                <c:pt idx="4">
                  <c:v>515764.35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597576"/>
        <c:axId val="166547392"/>
      </c:areaChart>
      <c:catAx>
        <c:axId val="166597576"/>
        <c:scaling>
          <c:orientation val="minMax"/>
        </c:scaling>
        <c:delete val="0"/>
        <c:axPos val="b"/>
        <c:numFmt formatCode="@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it-IT"/>
          </a:p>
        </c:txPr>
        <c:crossAx val="166547392"/>
        <c:crosses val="autoZero"/>
        <c:auto val="1"/>
        <c:lblAlgn val="ctr"/>
        <c:lblOffset val="100"/>
        <c:noMultiLvlLbl val="0"/>
      </c:catAx>
      <c:valAx>
        <c:axId val="166547392"/>
        <c:scaling>
          <c:orientation val="minMax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it-IT"/>
          </a:p>
        </c:txPr>
        <c:crossAx val="166597576"/>
        <c:crosses val="autoZero"/>
        <c:crossBetween val="midCat"/>
      </c:valAx>
      <c:spPr>
        <a:solidFill>
          <a:schemeClr val="bg1">
            <a:lumMod val="95000"/>
          </a:schemeClr>
        </a:solidFill>
      </c:spPr>
    </c:plotArea>
    <c:legend>
      <c:legendPos val="b"/>
      <c:layout/>
      <c:overlay val="0"/>
      <c:txPr>
        <a:bodyPr/>
        <a:lstStyle/>
        <a:p>
          <a:pPr>
            <a:defRPr sz="1400">
              <a:latin typeface="Arial" panose="020B0604020202020204" pitchFamily="34" charset="0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zero"/>
    <c:showDLblsOverMax val="0"/>
  </c:chart>
  <c:spPr>
    <a:noFill/>
    <a:ln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79375"/>
          </c:spPr>
          <c:marker>
            <c:symbol val="diamond"/>
            <c:size val="15"/>
          </c:marker>
          <c:dLbls>
            <c:dLbl>
              <c:idx val="0"/>
              <c:layout>
                <c:manualLayout>
                  <c:x val="-6.5818245168378697E-2"/>
                  <c:y val="-8.2305669740399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3553282945765799"/>
                  <c:y val="-6.074996296707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8499519419172895E-2"/>
                  <c:y val="8.9600229604117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6370966938191899E-2"/>
                  <c:y val="-8.0128596822575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'LIQUIDITA '!$E$1:$I$1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'LIQUIDITA '!$E$2:$I$2</c:f>
              <c:numCache>
                <c:formatCode>_(* #,##0_);_(* \(#,##0\);_(* "-"_);_(@_)</c:formatCode>
                <c:ptCount val="5"/>
                <c:pt idx="0">
                  <c:v>4982931.57</c:v>
                </c:pt>
                <c:pt idx="1">
                  <c:v>3307415.52</c:v>
                </c:pt>
                <c:pt idx="2" formatCode="_-* #,##0_-;\-* #,##0_-;_-* &quot;-&quot;??_-;_-@_-">
                  <c:v>5240640</c:v>
                </c:pt>
                <c:pt idx="3" formatCode="_-* #,##0_-;\-* #,##0_-;_-* &quot;-&quot;??_-;_-@_-">
                  <c:v>5688093.2000000002</c:v>
                </c:pt>
                <c:pt idx="4" formatCode="_-* #,##0_-;\-* #,##0_-;_-* &quot;-&quot;??_-;_-@_-">
                  <c:v>5287411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6448624"/>
        <c:axId val="166449016"/>
      </c:lineChart>
      <c:catAx>
        <c:axId val="166448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it-IT"/>
          </a:p>
        </c:txPr>
        <c:crossAx val="166449016"/>
        <c:crossesAt val="3000000"/>
        <c:auto val="1"/>
        <c:lblAlgn val="ctr"/>
        <c:lblOffset val="100"/>
        <c:noMultiLvlLbl val="0"/>
      </c:catAx>
      <c:valAx>
        <c:axId val="166449016"/>
        <c:scaling>
          <c:orientation val="minMax"/>
          <c:min val="3000000"/>
        </c:scaling>
        <c:delete val="1"/>
        <c:axPos val="l"/>
        <c:numFmt formatCode="#,##0" sourceLinked="0"/>
        <c:majorTickMark val="none"/>
        <c:minorTickMark val="none"/>
        <c:tickLblPos val="none"/>
        <c:crossAx val="166448624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7693860752613"/>
          <c:y val="0.24869787109944599"/>
          <c:w val="0.61727500038826499"/>
          <c:h val="0.51880796150481201"/>
        </c:manualLayout>
      </c:layout>
      <c:ofPieChart>
        <c:ofPieType val="bar"/>
        <c:varyColors val="1"/>
        <c:ser>
          <c:idx val="0"/>
          <c:order val="0"/>
          <c:explosion val="5"/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rgbClr val="92D050"/>
              </a:solidFill>
            </c:spPr>
          </c:dPt>
          <c:dPt>
            <c:idx val="5"/>
            <c:bubble3D val="0"/>
            <c:spPr>
              <a:solidFill>
                <a:srgbClr val="DAD500"/>
              </a:solidFill>
            </c:spPr>
          </c:dPt>
          <c:dLbls>
            <c:dLbl>
              <c:idx val="0"/>
              <c:layout>
                <c:manualLayout>
                  <c:x val="1.3149243918474699E-3"/>
                  <c:y val="0.2567865995917180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9789767403334901"/>
                  <c:y val="-2.9127296587926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0400926018562801E-2"/>
                  <c:y val="-0.10347155054667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6426905179122E-2"/>
                  <c:y val="2.320187462830930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627317493956199E-2"/>
                  <c:y val="0.1689240411196140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7.8039943468986102E-4"/>
                  <c:y val="-7.7836531235091801E-3"/>
                </c:manualLayout>
              </c:layout>
              <c:tx>
                <c:rich>
                  <a:bodyPr/>
                  <a:lstStyle/>
                  <a:p>
                    <a:r>
                      <a:rPr lang="en-US" sz="14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Altri Debiti
 2.049.786,14 
48,27%</a:t>
                    </a:r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('DEBITI '!$A$3:$A$4;'DEBITI '!$A$6:$A$8)</c:f>
              <c:strCache>
                <c:ptCount val="5"/>
                <c:pt idx="0">
                  <c:v>Fornitori</c:v>
                </c:pt>
                <c:pt idx="1">
                  <c:v>Tributari/Prev.li</c:v>
                </c:pt>
                <c:pt idx="2">
                  <c:v>Debiti diversi</c:v>
                </c:pt>
                <c:pt idx="3">
                  <c:v>Fondo stabile pro rifugi</c:v>
                </c:pt>
                <c:pt idx="4">
                  <c:v>Fondo "Il CAI per l'Abruzzo"</c:v>
                </c:pt>
              </c:strCache>
            </c:strRef>
          </c:cat>
          <c:val>
            <c:numRef>
              <c:f>('DEBITI '!$B$3:$B$4;'DEBITI '!$B$6:$B$8)</c:f>
              <c:numCache>
                <c:formatCode>_(* #,##0.00_);_(* \(#,##0.00\);_(* "-"??_);_(@_)</c:formatCode>
                <c:ptCount val="5"/>
                <c:pt idx="0">
                  <c:v>2196114.9700000002</c:v>
                </c:pt>
                <c:pt idx="1">
                  <c:v>535.11</c:v>
                </c:pt>
                <c:pt idx="2">
                  <c:v>653424.35000000044</c:v>
                </c:pt>
                <c:pt idx="3">
                  <c:v>1364392.89</c:v>
                </c:pt>
                <c:pt idx="4">
                  <c:v>31968.9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gapWidth val="253"/>
        <c:splitType val="pos"/>
        <c:splitPos val="3"/>
        <c:secondPieSize val="75"/>
        <c:serLines/>
      </c:ofPieChart>
      <c:spPr>
        <a:solidFill>
          <a:schemeClr val="bg1">
            <a:lumMod val="95000"/>
          </a:schemeClr>
        </a:solidFill>
      </c:spPr>
    </c:plotArea>
    <c:plotVisOnly val="1"/>
    <c:dispBlanksAs val="zero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3381704838521"/>
          <c:y val="4.22640156572376E-2"/>
          <c:w val="0.63638149229779495"/>
          <c:h val="0.89092265638045998"/>
        </c:manualLayout>
      </c:layout>
      <c:areaChart>
        <c:grouping val="stacked"/>
        <c:varyColors val="0"/>
        <c:ser>
          <c:idx val="0"/>
          <c:order val="0"/>
          <c:tx>
            <c:strRef>
              <c:f>'DEBITI '!$A$26</c:f>
              <c:strCache>
                <c:ptCount val="1"/>
                <c:pt idx="0">
                  <c:v>Fornitori</c:v>
                </c:pt>
              </c:strCache>
            </c:strRef>
          </c:tx>
          <c:cat>
            <c:numRef>
              <c:f>'DEBITI '!$B$25:$F$25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'DEBITI '!$B$26:$F$26</c:f>
              <c:numCache>
                <c:formatCode>_(* #,##0.00_);_(* \(#,##0.00\);_(* "-"??_);_(@_)</c:formatCode>
                <c:ptCount val="5"/>
                <c:pt idx="0">
                  <c:v>1566741.86</c:v>
                </c:pt>
                <c:pt idx="1">
                  <c:v>1949033.3</c:v>
                </c:pt>
                <c:pt idx="2">
                  <c:v>1648068</c:v>
                </c:pt>
                <c:pt idx="3">
                  <c:v>1908689.65</c:v>
                </c:pt>
                <c:pt idx="4">
                  <c:v>2196114.9700000002</c:v>
                </c:pt>
              </c:numCache>
            </c:numRef>
          </c:val>
        </c:ser>
        <c:ser>
          <c:idx val="1"/>
          <c:order val="1"/>
          <c:tx>
            <c:strRef>
              <c:f>'DEBITI '!$A$27</c:f>
              <c:strCache>
                <c:ptCount val="1"/>
                <c:pt idx="0">
                  <c:v>Tributari/Previdenziali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</c:spPr>
          <c:cat>
            <c:numRef>
              <c:f>'DEBITI '!$B$25:$F$25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'DEBITI '!$B$27:$F$27</c:f>
              <c:numCache>
                <c:formatCode>_(* #,##0.00_);_(* \(#,##0.00\);_(* "-"??_);_(@_)</c:formatCode>
                <c:ptCount val="5"/>
                <c:pt idx="0">
                  <c:v>32409.55</c:v>
                </c:pt>
                <c:pt idx="1">
                  <c:v>1416.11</c:v>
                </c:pt>
                <c:pt idx="2">
                  <c:v>36894</c:v>
                </c:pt>
                <c:pt idx="3">
                  <c:v>2441.52</c:v>
                </c:pt>
                <c:pt idx="4">
                  <c:v>535.11</c:v>
                </c:pt>
              </c:numCache>
            </c:numRef>
          </c:val>
        </c:ser>
        <c:ser>
          <c:idx val="2"/>
          <c:order val="2"/>
          <c:tx>
            <c:strRef>
              <c:f>'DEBITI '!$A$28</c:f>
              <c:strCache>
                <c:ptCount val="1"/>
                <c:pt idx="0">
                  <c:v>Debiti diversi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cat>
            <c:numRef>
              <c:f>'DEBITI '!$B$25:$F$25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'DEBITI '!$B$28:$F$28</c:f>
              <c:numCache>
                <c:formatCode>_(* #,##0.00_);_(* \(#,##0.00\);_(* "-"??_);_(@_)</c:formatCode>
                <c:ptCount val="5"/>
                <c:pt idx="0">
                  <c:v>1123517.1299999999</c:v>
                </c:pt>
                <c:pt idx="1">
                  <c:v>569808.13999999838</c:v>
                </c:pt>
                <c:pt idx="2">
                  <c:v>588186</c:v>
                </c:pt>
                <c:pt idx="3">
                  <c:v>1286229.51</c:v>
                </c:pt>
                <c:pt idx="4">
                  <c:v>653424.35000000044</c:v>
                </c:pt>
              </c:numCache>
            </c:numRef>
          </c:val>
        </c:ser>
        <c:ser>
          <c:idx val="3"/>
          <c:order val="3"/>
          <c:tx>
            <c:strRef>
              <c:f>'DEBITI '!$A$29</c:f>
              <c:strCache>
                <c:ptCount val="1"/>
                <c:pt idx="0">
                  <c:v>Fondo stabile pro rifugi</c:v>
                </c:pt>
              </c:strCache>
            </c:strRef>
          </c:tx>
          <c:cat>
            <c:numRef>
              <c:f>'DEBITI '!$B$25:$F$25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'DEBITI '!$B$29:$F$29</c:f>
              <c:numCache>
                <c:formatCode>_(* #,##0.00_);_(* \(#,##0.00\);_(* "-"??_);_(@_)</c:formatCode>
                <c:ptCount val="5"/>
                <c:pt idx="0">
                  <c:v>730320.76999999862</c:v>
                </c:pt>
                <c:pt idx="1">
                  <c:v>886514.16</c:v>
                </c:pt>
                <c:pt idx="2">
                  <c:v>997389</c:v>
                </c:pt>
                <c:pt idx="3">
                  <c:v>1056167.79</c:v>
                </c:pt>
                <c:pt idx="4">
                  <c:v>1364392.89</c:v>
                </c:pt>
              </c:numCache>
            </c:numRef>
          </c:val>
        </c:ser>
        <c:ser>
          <c:idx val="4"/>
          <c:order val="4"/>
          <c:tx>
            <c:strRef>
              <c:f>'DEBITI '!$A$30</c:f>
              <c:strCache>
                <c:ptCount val="1"/>
                <c:pt idx="0">
                  <c:v>Fondo "Il CAI per l'Abruzzo"</c:v>
                </c:pt>
              </c:strCache>
            </c:strRef>
          </c:tx>
          <c:spPr>
            <a:solidFill>
              <a:srgbClr val="99CC00"/>
            </a:solidFill>
          </c:spPr>
          <c:cat>
            <c:numRef>
              <c:f>'DEBITI '!$B$25:$F$25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'DEBITI '!$B$30:$F$30</c:f>
              <c:numCache>
                <c:formatCode>_(* #,##0.00_);_(* \(#,##0.00\);_(* "-"??_);_(@_)</c:formatCode>
                <c:ptCount val="5"/>
                <c:pt idx="0">
                  <c:v>118720.95</c:v>
                </c:pt>
                <c:pt idx="1">
                  <c:v>31968.9</c:v>
                </c:pt>
                <c:pt idx="2">
                  <c:v>31969</c:v>
                </c:pt>
                <c:pt idx="3">
                  <c:v>31969</c:v>
                </c:pt>
                <c:pt idx="4">
                  <c:v>31969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509208"/>
        <c:axId val="166449408"/>
      </c:areaChart>
      <c:catAx>
        <c:axId val="165509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it-IT"/>
          </a:p>
        </c:txPr>
        <c:crossAx val="166449408"/>
        <c:crosses val="autoZero"/>
        <c:auto val="1"/>
        <c:lblAlgn val="ctr"/>
        <c:lblOffset val="100"/>
        <c:noMultiLvlLbl val="0"/>
      </c:catAx>
      <c:valAx>
        <c:axId val="166449408"/>
        <c:scaling>
          <c:orientation val="minMax"/>
        </c:scaling>
        <c:delete val="0"/>
        <c:axPos val="l"/>
        <c:majorGridlines/>
        <c:numFmt formatCode="_(* #,##0_);_(* \(#,##0\);_(* &quot;-&quot;_);_(@_)" sourceLinked="0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it-IT"/>
          </a:p>
        </c:txPr>
        <c:crossAx val="165509208"/>
        <c:crosses val="autoZero"/>
        <c:crossBetween val="midCat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82603899134208802"/>
          <c:y val="7.3568004596504005E-2"/>
          <c:w val="0.16472221605898599"/>
          <c:h val="0.82522402812984497"/>
        </c:manualLayout>
      </c:layout>
      <c:overlay val="0"/>
      <c:spPr>
        <a:noFill/>
      </c:spPr>
      <c:txPr>
        <a:bodyPr/>
        <a:lstStyle/>
        <a:p>
          <a:pPr>
            <a:defRPr sz="1400">
              <a:latin typeface="Arial" panose="020B0604020202020204" pitchFamily="34" charset="0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zero"/>
    <c:showDLblsOverMax val="0"/>
  </c:chart>
  <c:spPr>
    <a:ln>
      <a:noFill/>
    </a:ln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dLbls>
            <c:dLbl>
              <c:idx val="0"/>
              <c:layout>
                <c:manualLayout>
                  <c:x val="-4.2105257341448099E-2"/>
                  <c:y val="-8.7962962962963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0877185954249803E-2"/>
                  <c:y val="9.7222222222222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2105257341448099E-2"/>
                  <c:y val="-8.3333333333333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7368414509129098E-2"/>
                  <c:y val="9.7222222222222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7368414509129098E-2"/>
                  <c:y val="-0.111111111111110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8596485896327401E-2"/>
                  <c:y val="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8.7719286128017503E-3"/>
                  <c:y val="5.55555555555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9.12280575731374E-2"/>
                  <c:y val="-7.8703703703703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8.9473671850577002E-2"/>
                  <c:y val="-6.4814814814814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4.5614028786568797E-2"/>
                  <c:y val="0.111111111111110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2.8070171560965401E-2"/>
                  <c:y val="-0.111111111111110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3.3333328728646403E-2"/>
                  <c:y val="0.1064814814814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'TESSERAMENTO '!$B$2:$M$2</c:f>
              <c:numCache>
                <c:formatCode>General</c:formatCode>
                <c:ptCount val="12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</c:numCache>
            </c:numRef>
          </c:cat>
          <c:val>
            <c:numRef>
              <c:f>'TESSERAMENTO '!$B$3:$M$3</c:f>
              <c:numCache>
                <c:formatCode>#,##0</c:formatCode>
                <c:ptCount val="12"/>
                <c:pt idx="0">
                  <c:v>304597</c:v>
                </c:pt>
                <c:pt idx="1">
                  <c:v>303627</c:v>
                </c:pt>
                <c:pt idx="2">
                  <c:v>304679</c:v>
                </c:pt>
                <c:pt idx="3">
                  <c:v>302774</c:v>
                </c:pt>
                <c:pt idx="4">
                  <c:v>304070</c:v>
                </c:pt>
                <c:pt idx="5">
                  <c:v>305306</c:v>
                </c:pt>
                <c:pt idx="6">
                  <c:v>308339</c:v>
                </c:pt>
                <c:pt idx="7">
                  <c:v>315032</c:v>
                </c:pt>
                <c:pt idx="8">
                  <c:v>319413</c:v>
                </c:pt>
                <c:pt idx="9">
                  <c:v>319467</c:v>
                </c:pt>
                <c:pt idx="10">
                  <c:v>315914</c:v>
                </c:pt>
                <c:pt idx="11">
                  <c:v>311641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6450192"/>
        <c:axId val="166450584"/>
      </c:lineChart>
      <c:catAx>
        <c:axId val="16645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it-IT"/>
          </a:p>
        </c:txPr>
        <c:crossAx val="166450584"/>
        <c:crosses val="autoZero"/>
        <c:auto val="1"/>
        <c:lblAlgn val="ctr"/>
        <c:lblOffset val="100"/>
        <c:noMultiLvlLbl val="0"/>
      </c:catAx>
      <c:valAx>
        <c:axId val="16645058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one"/>
        <c:crossAx val="166450192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1812051618547699"/>
          <c:y val="0.43453713992377402"/>
          <c:w val="0.35820341207349099"/>
          <c:h val="0.52023466223466597"/>
        </c:manualLayout>
      </c:layout>
      <c:pieChart>
        <c:varyColors val="1"/>
        <c:ser>
          <c:idx val="4"/>
          <c:order val="4"/>
          <c:tx>
            <c:strRef>
              <c:f>'COSTI DELLA PRODUZIONE'!$F$5</c:f>
              <c:strCache>
                <c:ptCount val="1"/>
                <c:pt idx="0">
                  <c:v>2013</c:v>
                </c:pt>
              </c:strCache>
            </c:strRef>
          </c:tx>
          <c:dPt>
            <c:idx val="4"/>
            <c:bubble3D val="0"/>
            <c:spPr>
              <a:solidFill>
                <a:srgbClr val="D2CD00"/>
              </a:solidFill>
            </c:spPr>
          </c:dPt>
          <c:dLbls>
            <c:dLbl>
              <c:idx val="0"/>
              <c:layout>
                <c:manualLayout>
                  <c:x val="7.3547580184025907E-2"/>
                  <c:y val="-0.18087323155120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5733081208043601"/>
                  <c:y val="-0.17954768127976301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24462512370971501"/>
                  <c:y val="7.32286417935798E-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2806182367527"/>
                  <c:y val="0.22203271748224501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8.6991250785808397E-2"/>
                  <c:y val="-0.113944246290111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166415979887517"/>
                  <c:y val="0.127194637880818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7.6138609614636199E-2"/>
                  <c:y val="-0.19283188491951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0.34612721818986097"/>
                  <c:y val="-8.608213497140909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'COSTI DELLA PRODUZIONE'!$A$6:$A$13</c:f>
              <c:strCache>
                <c:ptCount val="8"/>
                <c:pt idx="0">
                  <c:v>Acquisto merci/materiale di consumo</c:v>
                </c:pt>
                <c:pt idx="1">
                  <c:v>Godimento beni di Terzi</c:v>
                </c:pt>
                <c:pt idx="2">
                  <c:v>Personale</c:v>
                </c:pt>
                <c:pt idx="3">
                  <c:v>Oneri diversi di gestione</c:v>
                </c:pt>
                <c:pt idx="4">
                  <c:v>Servizi</c:v>
                </c:pt>
                <c:pt idx="5">
                  <c:v>Acc.to per rischi</c:v>
                </c:pt>
                <c:pt idx="6">
                  <c:v>Ammortamenti e svalutazioni</c:v>
                </c:pt>
                <c:pt idx="7">
                  <c:v>Variazione delle rimanenze di materie prime, sussidiarie, di consumo e merci</c:v>
                </c:pt>
              </c:strCache>
            </c:strRef>
          </c:cat>
          <c:val>
            <c:numRef>
              <c:f>'COSTI DELLA PRODUZIONE'!$F$6:$F$13</c:f>
              <c:numCache>
                <c:formatCode>#,##0.00</c:formatCode>
                <c:ptCount val="8"/>
                <c:pt idx="0">
                  <c:v>236024.52</c:v>
                </c:pt>
                <c:pt idx="1">
                  <c:v>28056.07</c:v>
                </c:pt>
                <c:pt idx="2">
                  <c:v>691433.41</c:v>
                </c:pt>
                <c:pt idx="3">
                  <c:v>140700.16</c:v>
                </c:pt>
                <c:pt idx="4">
                  <c:v>10271294.25</c:v>
                </c:pt>
                <c:pt idx="5">
                  <c:v>303254.46999999997</c:v>
                </c:pt>
                <c:pt idx="6">
                  <c:v>227341.78</c:v>
                </c:pt>
                <c:pt idx="7">
                  <c:v>14422</c:v>
                </c:pt>
              </c:numCache>
            </c:numRef>
          </c:val>
        </c:ser>
        <c:ser>
          <c:idx val="3"/>
          <c:order val="3"/>
          <c:tx>
            <c:strRef>
              <c:f>'COSTI DELLA PRODUZIONE'!$E$5</c:f>
              <c:strCache>
                <c:ptCount val="1"/>
                <c:pt idx="0">
                  <c:v>2010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'COSTI DELLA PRODUZIONE'!$A$6:$A$13</c:f>
              <c:strCache>
                <c:ptCount val="8"/>
                <c:pt idx="0">
                  <c:v>Acquisto merci/materiale di consumo</c:v>
                </c:pt>
                <c:pt idx="1">
                  <c:v>Godimento beni di Terzi</c:v>
                </c:pt>
                <c:pt idx="2">
                  <c:v>Personale</c:v>
                </c:pt>
                <c:pt idx="3">
                  <c:v>Oneri diversi di gestione</c:v>
                </c:pt>
                <c:pt idx="4">
                  <c:v>Servizi</c:v>
                </c:pt>
                <c:pt idx="5">
                  <c:v>Acc.to per rischi</c:v>
                </c:pt>
                <c:pt idx="6">
                  <c:v>Ammortamenti e svalutazioni</c:v>
                </c:pt>
                <c:pt idx="7">
                  <c:v>Variazione delle rimanenze di materie prime, sussidiarie, di consumo e merci</c:v>
                </c:pt>
              </c:strCache>
            </c:strRef>
          </c:cat>
          <c:val>
            <c:numRef>
              <c:f>'COSTI DELLA PRODUZIONE'!$E$6:$E$13</c:f>
            </c:numRef>
          </c:val>
        </c:ser>
        <c:ser>
          <c:idx val="2"/>
          <c:order val="2"/>
          <c:tx>
            <c:strRef>
              <c:f>'COSTI DELLA PRODUZIONE'!$D$5</c:f>
              <c:strCache>
                <c:ptCount val="1"/>
                <c:pt idx="0">
                  <c:v>2009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'COSTI DELLA PRODUZIONE'!$A$6:$A$13</c:f>
              <c:strCache>
                <c:ptCount val="8"/>
                <c:pt idx="0">
                  <c:v>Acquisto merci/materiale di consumo</c:v>
                </c:pt>
                <c:pt idx="1">
                  <c:v>Godimento beni di Terzi</c:v>
                </c:pt>
                <c:pt idx="2">
                  <c:v>Personale</c:v>
                </c:pt>
                <c:pt idx="3">
                  <c:v>Oneri diversi di gestione</c:v>
                </c:pt>
                <c:pt idx="4">
                  <c:v>Servizi</c:v>
                </c:pt>
                <c:pt idx="5">
                  <c:v>Acc.to per rischi</c:v>
                </c:pt>
                <c:pt idx="6">
                  <c:v>Ammortamenti e svalutazioni</c:v>
                </c:pt>
                <c:pt idx="7">
                  <c:v>Variazione delle rimanenze di materie prime, sussidiarie, di consumo e merci</c:v>
                </c:pt>
              </c:strCache>
            </c:strRef>
          </c:cat>
          <c:val>
            <c:numRef>
              <c:f>'COSTI DELLA PRODUZIONE'!$D$6:$D$13</c:f>
            </c:numRef>
          </c:val>
        </c:ser>
        <c:ser>
          <c:idx val="1"/>
          <c:order val="1"/>
          <c:tx>
            <c:strRef>
              <c:f>'COSTI DELLA PRODUZIONE'!$C$5</c:f>
              <c:strCache>
                <c:ptCount val="1"/>
                <c:pt idx="0">
                  <c:v>2008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'COSTI DELLA PRODUZIONE'!$A$6:$A$13</c:f>
              <c:strCache>
                <c:ptCount val="8"/>
                <c:pt idx="0">
                  <c:v>Acquisto merci/materiale di consumo</c:v>
                </c:pt>
                <c:pt idx="1">
                  <c:v>Godimento beni di Terzi</c:v>
                </c:pt>
                <c:pt idx="2">
                  <c:v>Personale</c:v>
                </c:pt>
                <c:pt idx="3">
                  <c:v>Oneri diversi di gestione</c:v>
                </c:pt>
                <c:pt idx="4">
                  <c:v>Servizi</c:v>
                </c:pt>
                <c:pt idx="5">
                  <c:v>Acc.to per rischi</c:v>
                </c:pt>
                <c:pt idx="6">
                  <c:v>Ammortamenti e svalutazioni</c:v>
                </c:pt>
                <c:pt idx="7">
                  <c:v>Variazione delle rimanenze di materie prime, sussidiarie, di consumo e merci</c:v>
                </c:pt>
              </c:strCache>
            </c:strRef>
          </c:cat>
          <c:val>
            <c:numRef>
              <c:f>'COSTI DELLA PRODUZIONE'!$C$6:$C$13</c:f>
            </c:numRef>
          </c:val>
        </c:ser>
        <c:ser>
          <c:idx val="0"/>
          <c:order val="0"/>
          <c:tx>
            <c:strRef>
              <c:f>'COSTI DELLA PRODUZIONE'!$B$5</c:f>
              <c:strCache>
                <c:ptCount val="1"/>
                <c:pt idx="0">
                  <c:v>2007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'COSTI DELLA PRODUZIONE'!$A$6:$A$13</c:f>
              <c:strCache>
                <c:ptCount val="8"/>
                <c:pt idx="0">
                  <c:v>Acquisto merci/materiale di consumo</c:v>
                </c:pt>
                <c:pt idx="1">
                  <c:v>Godimento beni di Terzi</c:v>
                </c:pt>
                <c:pt idx="2">
                  <c:v>Personale</c:v>
                </c:pt>
                <c:pt idx="3">
                  <c:v>Oneri diversi di gestione</c:v>
                </c:pt>
                <c:pt idx="4">
                  <c:v>Servizi</c:v>
                </c:pt>
                <c:pt idx="5">
                  <c:v>Acc.to per rischi</c:v>
                </c:pt>
                <c:pt idx="6">
                  <c:v>Ammortamenti e svalutazioni</c:v>
                </c:pt>
                <c:pt idx="7">
                  <c:v>Variazione delle rimanenze di materie prime, sussidiarie, di consumo e merci</c:v>
                </c:pt>
              </c:strCache>
            </c:strRef>
          </c:cat>
          <c:val>
            <c:numRef>
              <c:f>'COSTI DELLA PRODUZIONE'!$B$6:$B$13</c:f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solidFill>
          <a:schemeClr val="bg1">
            <a:lumMod val="95000"/>
          </a:schemeClr>
        </a:solidFill>
      </c:spPr>
    </c:plotArea>
    <c:plotVisOnly val="1"/>
    <c:dispBlanksAs val="zero"/>
    <c:showDLblsOverMax val="0"/>
  </c:chart>
  <c:spPr>
    <a:ln>
      <a:noFill/>
    </a:ln>
  </c:sp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ASSICURAZIONI!$A$3</c:f>
              <c:strCache>
                <c:ptCount val="1"/>
                <c:pt idx="0">
                  <c:v>Infortuni Soci</c:v>
                </c:pt>
              </c:strCache>
            </c:strRef>
          </c:tx>
          <c:spPr>
            <a:ln w="50800"/>
          </c:spPr>
          <c:marker>
            <c:symbol val="diamond"/>
            <c:size val="9"/>
          </c:marker>
          <c:dPt>
            <c:idx val="2"/>
            <c:marker>
              <c:symbol val="square"/>
              <c:size val="9"/>
            </c:marker>
            <c:bubble3D val="0"/>
          </c:dPt>
          <c:cat>
            <c:numRef>
              <c:f>ASSICURAZIONI!$B$2:$F$2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ASSICURAZIONI!$B$3:$F$3</c:f>
              <c:numCache>
                <c:formatCode>#,##0.00</c:formatCode>
                <c:ptCount val="5"/>
                <c:pt idx="0">
                  <c:v>641252.18999999715</c:v>
                </c:pt>
                <c:pt idx="1">
                  <c:v>1341428.3999999999</c:v>
                </c:pt>
                <c:pt idx="2">
                  <c:v>720360.08</c:v>
                </c:pt>
                <c:pt idx="3">
                  <c:v>721310.17999999714</c:v>
                </c:pt>
                <c:pt idx="4">
                  <c:v>759740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ASSICURAZIONI!$A$4</c:f>
              <c:strCache>
                <c:ptCount val="1"/>
                <c:pt idx="0">
                  <c:v>Infortuni Istruttori </c:v>
                </c:pt>
              </c:strCache>
            </c:strRef>
          </c:tx>
          <c:spPr>
            <a:ln w="50800"/>
          </c:spPr>
          <c:marker>
            <c:symbol val="circle"/>
            <c:size val="9"/>
          </c:marker>
          <c:cat>
            <c:numRef>
              <c:f>ASSICURAZIONI!$B$2:$F$2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ASSICURAZIONI!$B$4:$F$4</c:f>
              <c:numCache>
                <c:formatCode>#,##0.00</c:formatCode>
                <c:ptCount val="5"/>
                <c:pt idx="0">
                  <c:v>655347.04</c:v>
                </c:pt>
                <c:pt idx="1">
                  <c:v>1528510.7</c:v>
                </c:pt>
                <c:pt idx="2">
                  <c:v>825070.9</c:v>
                </c:pt>
                <c:pt idx="3">
                  <c:v>784611.36000000045</c:v>
                </c:pt>
                <c:pt idx="4">
                  <c:v>787073.63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ASSICURAZIONI!$A$5</c:f>
              <c:strCache>
                <c:ptCount val="1"/>
                <c:pt idx="0">
                  <c:v>Infortuni Volontari CNSAS</c:v>
                </c:pt>
              </c:strCache>
            </c:strRef>
          </c:tx>
          <c:spPr>
            <a:ln w="50800"/>
          </c:spPr>
          <c:marker>
            <c:symbol val="triangle"/>
            <c:size val="9"/>
          </c:marker>
          <c:cat>
            <c:numRef>
              <c:f>ASSICURAZIONI!$B$2:$F$2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ASSICURAZIONI!$B$5:$F$5</c:f>
              <c:numCache>
                <c:formatCode>#,##0.00</c:formatCode>
                <c:ptCount val="5"/>
                <c:pt idx="0">
                  <c:v>234842.31</c:v>
                </c:pt>
                <c:pt idx="1">
                  <c:v>441026.92000000022</c:v>
                </c:pt>
                <c:pt idx="2">
                  <c:v>614393.85000000044</c:v>
                </c:pt>
                <c:pt idx="3">
                  <c:v>947586.28999999701</c:v>
                </c:pt>
                <c:pt idx="4">
                  <c:v>874306.41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ASSICURAZIONI!$A$6</c:f>
              <c:strCache>
                <c:ptCount val="1"/>
                <c:pt idx="0">
                  <c:v>Volontari CNSAS volo</c:v>
                </c:pt>
              </c:strCache>
            </c:strRef>
          </c:tx>
          <c:cat>
            <c:numRef>
              <c:f>ASSICURAZIONI!$B$2:$F$2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ASSICURAZIONI!$B$6:$F$6</c:f>
            </c:numRef>
          </c:val>
          <c:smooth val="0"/>
        </c:ser>
        <c:ser>
          <c:idx val="4"/>
          <c:order val="4"/>
          <c:tx>
            <c:strRef>
              <c:f>ASSICURAZIONI!$A$7</c:f>
              <c:strCache>
                <c:ptCount val="1"/>
                <c:pt idx="0">
                  <c:v>RC Sezioni</c:v>
                </c:pt>
              </c:strCache>
            </c:strRef>
          </c:tx>
          <c:spPr>
            <a:ln w="50800"/>
          </c:spPr>
          <c:marker>
            <c:symbol val="diamond"/>
            <c:size val="9"/>
          </c:marker>
          <c:cat>
            <c:numRef>
              <c:f>ASSICURAZIONI!$B$2:$F$2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ASSICURAZIONI!$B$7:$F$7</c:f>
              <c:numCache>
                <c:formatCode>#,##0.00</c:formatCode>
                <c:ptCount val="5"/>
                <c:pt idx="0">
                  <c:v>61234.850000000013</c:v>
                </c:pt>
                <c:pt idx="1">
                  <c:v>62108.08</c:v>
                </c:pt>
                <c:pt idx="2">
                  <c:v>173173.92</c:v>
                </c:pt>
                <c:pt idx="3">
                  <c:v>739222.38</c:v>
                </c:pt>
                <c:pt idx="4">
                  <c:v>311632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ASSICURAZIONI!$A$8</c:f>
              <c:strCache>
                <c:ptCount val="1"/>
                <c:pt idx="0">
                  <c:v>RC Istruttori</c:v>
                </c:pt>
              </c:strCache>
            </c:strRef>
          </c:tx>
          <c:spPr>
            <a:ln w="50800"/>
          </c:spPr>
          <c:marker>
            <c:symbol val="circle"/>
            <c:size val="9"/>
          </c:marker>
          <c:cat>
            <c:numRef>
              <c:f>ASSICURAZIONI!$B$2:$F$2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ASSICURAZIONI!$B$8:$F$8</c:f>
              <c:numCache>
                <c:formatCode>#,##0.00</c:formatCode>
                <c:ptCount val="5"/>
                <c:pt idx="0">
                  <c:v>19023.75</c:v>
                </c:pt>
                <c:pt idx="1">
                  <c:v>17488.55</c:v>
                </c:pt>
                <c:pt idx="2">
                  <c:v>12384</c:v>
                </c:pt>
                <c:pt idx="3">
                  <c:v>12624</c:v>
                </c:pt>
                <c:pt idx="4">
                  <c:v>126220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104840"/>
        <c:axId val="167105232"/>
      </c:lineChart>
      <c:catAx>
        <c:axId val="167104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it-IT"/>
          </a:p>
        </c:txPr>
        <c:crossAx val="167105232"/>
        <c:crosses val="autoZero"/>
        <c:auto val="1"/>
        <c:lblAlgn val="ctr"/>
        <c:lblOffset val="100"/>
        <c:noMultiLvlLbl val="0"/>
      </c:catAx>
      <c:valAx>
        <c:axId val="167105232"/>
        <c:scaling>
          <c:orientation val="minMax"/>
          <c:max val="1600000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it-IT"/>
          </a:p>
        </c:txPr>
        <c:crossAx val="167104840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754331411824119"/>
          <c:y val="0.102415511369019"/>
          <c:w val="0.23655177851369"/>
          <c:h val="0.70506266392736705"/>
        </c:manualLayout>
      </c:layout>
      <c:overlay val="0"/>
      <c:txPr>
        <a:bodyPr/>
        <a:lstStyle/>
        <a:p>
          <a:pPr>
            <a:defRPr sz="1200"/>
          </a:pPr>
          <a:endParaRPr lang="it-IT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332008943153"/>
          <c:y val="3.2768903294158901E-2"/>
          <c:w val="0.59358664793647598"/>
          <c:h val="0.901821093952523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'SPESE PER RIFUGI 11'!$A$2</c:f>
              <c:strCache>
                <c:ptCount val="1"/>
                <c:pt idx="0">
                  <c:v>Manutenzione ordinaria rifugi sezioni</c:v>
                </c:pt>
              </c:strCache>
            </c:strRef>
          </c:tx>
          <c:spPr>
            <a:solidFill>
              <a:srgbClr val="0099D6"/>
            </a:solidFill>
          </c:spPr>
          <c:invertIfNegative val="0"/>
          <c:cat>
            <c:numRef>
              <c:f>'SPESE PER RIFUGI 11'!$B$1:$D$1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'SPESE PER RIFUGI 11'!$B$2:$D$2</c:f>
              <c:numCache>
                <c:formatCode>_(* #,##0.00_);_(* \(#,##0.00\);_(* "-"??_);_(@_)</c:formatCode>
                <c:ptCount val="3"/>
                <c:pt idx="0">
                  <c:v>174000.01</c:v>
                </c:pt>
                <c:pt idx="1">
                  <c:v>152850</c:v>
                </c:pt>
                <c:pt idx="2">
                  <c:v>152850</c:v>
                </c:pt>
              </c:numCache>
            </c:numRef>
          </c:val>
        </c:ser>
        <c:ser>
          <c:idx val="1"/>
          <c:order val="1"/>
          <c:tx>
            <c:strRef>
              <c:f>'SPESE PER RIFUGI 11'!$A$3</c:f>
              <c:strCache>
                <c:ptCount val="1"/>
                <c:pt idx="0">
                  <c:v>CAI Energia 2000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'SPESE PER RIFUGI 11'!$B$1:$D$1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'SPESE PER RIFUGI 11'!$B$3:$D$3</c:f>
              <c:numCache>
                <c:formatCode>_(* #,##0.00_);_(* \(#,##0.00\);_(* "-"??_);_(@_)</c:formatCode>
                <c:ptCount val="3"/>
                <c:pt idx="1">
                  <c:v>18757.439999999959</c:v>
                </c:pt>
                <c:pt idx="2">
                  <c:v>8351.1400000000049</c:v>
                </c:pt>
              </c:numCache>
            </c:numRef>
          </c:val>
        </c:ser>
        <c:ser>
          <c:idx val="2"/>
          <c:order val="2"/>
          <c:tx>
            <c:strRef>
              <c:f>'SPESE PER RIFUGI 11'!$A$4</c:f>
              <c:strCache>
                <c:ptCount val="1"/>
                <c:pt idx="0">
                  <c:v>Progetto "BUONE PRATICHE"</c:v>
                </c:pt>
              </c:strCache>
            </c:strRef>
          </c:tx>
          <c:invertIfNegative val="0"/>
          <c:cat>
            <c:numRef>
              <c:f>'SPESE PER RIFUGI 11'!$B$1:$D$1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'SPESE PER RIFUGI 11'!$B$4:$D$4</c:f>
              <c:numCache>
                <c:formatCode>_(* #,##0.00_);_(* \(#,##0.00\);_(* "-"??_);_(@_)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3"/>
          <c:order val="3"/>
          <c:tx>
            <c:strRef>
              <c:f>'SPESE PER RIFUGI 11'!$A$5</c:f>
              <c:strCache>
                <c:ptCount val="1"/>
                <c:pt idx="0">
                  <c:v>Rifugi di proprietà</c:v>
                </c:pt>
              </c:strCache>
            </c:strRef>
          </c:tx>
          <c:spPr>
            <a:solidFill>
              <a:srgbClr val="9A34B6"/>
            </a:solidFill>
          </c:spPr>
          <c:invertIfNegative val="0"/>
          <c:cat>
            <c:numRef>
              <c:f>'SPESE PER RIFUGI 11'!$B$1:$D$1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'SPESE PER RIFUGI 11'!$B$5:$D$5</c:f>
              <c:numCache>
                <c:formatCode>_(* #,##0.00_);_(* \(#,##0.00\);_(* "-"??_);_(@_)</c:formatCode>
                <c:ptCount val="3"/>
                <c:pt idx="0">
                  <c:v>10669.56</c:v>
                </c:pt>
                <c:pt idx="1">
                  <c:v>34472.129999999997</c:v>
                </c:pt>
                <c:pt idx="2">
                  <c:v>34631.040000000001</c:v>
                </c:pt>
              </c:numCache>
            </c:numRef>
          </c:val>
        </c:ser>
        <c:ser>
          <c:idx val="4"/>
          <c:order val="4"/>
          <c:tx>
            <c:strRef>
              <c:f>'SPESE PER RIFUGI 11'!$A$6</c:f>
              <c:strCache>
                <c:ptCount val="1"/>
                <c:pt idx="0">
                  <c:v>Quota UIAA</c:v>
                </c:pt>
              </c:strCache>
            </c:strRef>
          </c:tx>
          <c:spPr>
            <a:solidFill>
              <a:srgbClr val="3333CC">
                <a:lumMod val="75000"/>
              </a:srgbClr>
            </a:solidFill>
          </c:spPr>
          <c:invertIfNegative val="0"/>
          <c:cat>
            <c:numRef>
              <c:f>'SPESE PER RIFUGI 11'!$B$1:$D$1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'SPESE PER RIFUGI 11'!$B$6:$D$6</c:f>
              <c:numCache>
                <c:formatCode>_(* #,##0.00_);_(* \(#,##0.00\);_(* "-"??_);_(@_)</c:formatCode>
                <c:ptCount val="3"/>
                <c:pt idx="0">
                  <c:v>11845.07</c:v>
                </c:pt>
                <c:pt idx="1">
                  <c:v>12694.34</c:v>
                </c:pt>
                <c:pt idx="2">
                  <c:v>12439.83</c:v>
                </c:pt>
              </c:numCache>
            </c:numRef>
          </c:val>
        </c:ser>
        <c:ser>
          <c:idx val="5"/>
          <c:order val="5"/>
          <c:tx>
            <c:strRef>
              <c:f>'SPESE PER RIFUGI 11'!$A$7</c:f>
              <c:strCache>
                <c:ptCount val="1"/>
                <c:pt idx="0">
                  <c:v>Acc.to F.do Stabile Pro rifugi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E6AF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E6AF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E6AF00"/>
              </a:solidFill>
            </c:spPr>
          </c:dPt>
          <c:cat>
            <c:numRef>
              <c:f>'SPESE PER RIFUGI 11'!$B$1:$D$1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'SPESE PER RIFUGI 11'!$B$7:$D$7</c:f>
              <c:numCache>
                <c:formatCode>_(* #,##0.00_);_(* \(#,##0.00\);_(* "-"??_);_(@_)</c:formatCode>
                <c:ptCount val="3"/>
                <c:pt idx="0">
                  <c:v>494963.55</c:v>
                </c:pt>
                <c:pt idx="1">
                  <c:v>555239.78999999701</c:v>
                </c:pt>
                <c:pt idx="2">
                  <c:v>813171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7106408"/>
        <c:axId val="167106800"/>
        <c:axId val="0"/>
      </c:bar3DChart>
      <c:catAx>
        <c:axId val="167106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it-IT"/>
          </a:p>
        </c:txPr>
        <c:crossAx val="167106800"/>
        <c:crosses val="autoZero"/>
        <c:auto val="1"/>
        <c:lblAlgn val="ctr"/>
        <c:lblOffset val="100"/>
        <c:noMultiLvlLbl val="0"/>
      </c:catAx>
      <c:valAx>
        <c:axId val="167106800"/>
        <c:scaling>
          <c:orientation val="minMax"/>
        </c:scaling>
        <c:delete val="0"/>
        <c:axPos val="l"/>
        <c:majorGridlines/>
        <c:numFmt formatCode="_(* #,##0_);_(* \(#,##0\);_(* &quot;-&quot;_);_(@_)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it-IT"/>
          </a:p>
        </c:txPr>
        <c:crossAx val="1671064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733460784817297"/>
          <c:y val="0"/>
          <c:w val="0.232733769160408"/>
          <c:h val="0.97080678636351303"/>
        </c:manualLayout>
      </c:layout>
      <c:overlay val="0"/>
      <c:txPr>
        <a:bodyPr/>
        <a:lstStyle/>
        <a:p>
          <a:pPr>
            <a:defRPr sz="1400">
              <a:latin typeface="Arial" panose="020B0604020202020204" pitchFamily="34" charset="0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1"/>
          <p:cNvSpPr>
            <a:spLocks noChangeArrowheads="1"/>
          </p:cNvSpPr>
          <p:nvPr/>
        </p:nvSpPr>
        <p:spPr bwMode="auto">
          <a:xfrm>
            <a:off x="0" y="0"/>
            <a:ext cx="10234613" cy="70993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lIns="95202" tIns="47601" rIns="95202" bIns="47601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altLang="it-IT">
              <a:ea typeface="ＭＳ Ｐゴシック" pitchFamily="34" charset="-128"/>
              <a:cs typeface="+mn-cs"/>
            </a:endParaRPr>
          </a:p>
        </p:txBody>
      </p:sp>
      <p:sp>
        <p:nvSpPr>
          <p:cNvPr id="33795" name="AutoShape 2"/>
          <p:cNvSpPr>
            <a:spLocks noChangeArrowheads="1"/>
          </p:cNvSpPr>
          <p:nvPr/>
        </p:nvSpPr>
        <p:spPr bwMode="auto">
          <a:xfrm>
            <a:off x="0" y="0"/>
            <a:ext cx="10234613" cy="70993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5202" tIns="47601" rIns="95202" bIns="47601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altLang="it-IT">
              <a:ea typeface="ＭＳ Ｐゴシック" pitchFamily="34" charset="-128"/>
              <a:cs typeface="+mn-cs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4433888" cy="354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5202" tIns="47601" rIns="95202" bIns="47601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66094" algn="l"/>
                <a:tab pos="933840" algn="l"/>
                <a:tab pos="1401585" algn="l"/>
                <a:tab pos="1869332" algn="l"/>
                <a:tab pos="2337077" algn="l"/>
                <a:tab pos="2804822" algn="l"/>
                <a:tab pos="3272570" algn="l"/>
                <a:tab pos="3740316" algn="l"/>
                <a:tab pos="4208061" algn="l"/>
                <a:tab pos="4675808" algn="l"/>
                <a:tab pos="5143553" algn="l"/>
                <a:tab pos="5611298" algn="l"/>
                <a:tab pos="6079044" algn="l"/>
                <a:tab pos="6546791" algn="l"/>
                <a:tab pos="7014536" algn="l"/>
                <a:tab pos="7482282" algn="l"/>
                <a:tab pos="7950028" algn="l"/>
                <a:tab pos="8417774" algn="l"/>
                <a:tab pos="8885520" algn="l"/>
                <a:tab pos="9353269" algn="l"/>
              </a:tabLst>
              <a:defRPr sz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Club Alpino Italiano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795963" y="0"/>
            <a:ext cx="4435475" cy="354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5202" tIns="47601" rIns="95202" bIns="47601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0" algn="l"/>
                <a:tab pos="466094" algn="l"/>
                <a:tab pos="933840" algn="l"/>
                <a:tab pos="1401585" algn="l"/>
                <a:tab pos="1869332" algn="l"/>
                <a:tab pos="2337077" algn="l"/>
                <a:tab pos="2804822" algn="l"/>
                <a:tab pos="3272570" algn="l"/>
                <a:tab pos="3740316" algn="l"/>
                <a:tab pos="4208061" algn="l"/>
                <a:tab pos="4675808" algn="l"/>
                <a:tab pos="5143553" algn="l"/>
                <a:tab pos="5611298" algn="l"/>
                <a:tab pos="6079044" algn="l"/>
                <a:tab pos="6546791" algn="l"/>
                <a:tab pos="7014536" algn="l"/>
                <a:tab pos="7482282" algn="l"/>
                <a:tab pos="7950028" algn="l"/>
                <a:tab pos="8417774" algn="l"/>
                <a:tab pos="8885520" algn="l"/>
                <a:tab pos="9353269" algn="l"/>
              </a:tabLst>
              <a:defRPr sz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16/03/10</a:t>
            </a:r>
          </a:p>
        </p:txBody>
      </p:sp>
      <p:sp>
        <p:nvSpPr>
          <p:cNvPr id="33798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346450" y="531813"/>
            <a:ext cx="3543300" cy="2657475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1023938" y="3370263"/>
            <a:ext cx="8185150" cy="3190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5202" tIns="47601" rIns="95202" bIns="47601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 smtClean="0"/>
          </a:p>
        </p:txBody>
      </p:sp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0" y="6738938"/>
            <a:ext cx="4437063" cy="357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5202" tIns="47601" rIns="95202" bIns="47601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altLang="it-IT">
              <a:ea typeface="ＭＳ Ｐゴシック" pitchFamily="34" charset="-128"/>
              <a:cs typeface="+mn-cs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5795963" y="6738938"/>
            <a:ext cx="4435475" cy="354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5202" tIns="47601" rIns="95202" bIns="47601" numCol="1" anchor="b" anchorCtr="0" compatLnSpc="1">
            <a:prstTxWarp prst="textNoShape">
              <a:avLst/>
            </a:prstTxWarp>
          </a:bodyPr>
          <a:lstStyle>
            <a:lvl1pPr algn="r">
              <a:buSzPct val="100000"/>
              <a:tabLst>
                <a:tab pos="0" algn="l"/>
                <a:tab pos="463550" algn="l"/>
                <a:tab pos="931863" algn="l"/>
                <a:tab pos="1400175" algn="l"/>
                <a:tab pos="1866900" algn="l"/>
                <a:tab pos="2335213" algn="l"/>
                <a:tab pos="2803525" algn="l"/>
                <a:tab pos="3271838" algn="l"/>
                <a:tab pos="3738563" algn="l"/>
                <a:tab pos="4206875" algn="l"/>
                <a:tab pos="4675188" algn="l"/>
                <a:tab pos="5141913" algn="l"/>
                <a:tab pos="5608638" algn="l"/>
                <a:tab pos="6076950" algn="l"/>
                <a:tab pos="6545263" algn="l"/>
                <a:tab pos="7011988" algn="l"/>
                <a:tab pos="7480300" algn="l"/>
                <a:tab pos="7948613" algn="l"/>
                <a:tab pos="8416925" algn="l"/>
                <a:tab pos="8883650" algn="l"/>
                <a:tab pos="93519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C824080D-17C2-9E41-94EF-A242EF4032A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6679667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Club Alpino Italiano</a:t>
            </a:r>
          </a:p>
        </p:txBody>
      </p:sp>
      <p:sp>
        <p:nvSpPr>
          <p:cNvPr id="34819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3482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D5810DC-30C7-4E4D-8D05-1498CE8E8648}" type="slidenum">
              <a:rPr lang="it-IT" sz="1200">
                <a:solidFill>
                  <a:srgbClr val="000000"/>
                </a:solidFill>
              </a:rPr>
              <a:pPr eaLnBrk="1" hangingPunct="1"/>
              <a:t>1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34821" name="Text Box 1"/>
          <p:cNvSpPr txBox="1">
            <a:spLocks noChangeArrowheads="1"/>
          </p:cNvSpPr>
          <p:nvPr/>
        </p:nvSpPr>
        <p:spPr bwMode="auto">
          <a:xfrm>
            <a:off x="5795963" y="0"/>
            <a:ext cx="44386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34822" name="Text Box 2"/>
          <p:cNvSpPr txBox="1">
            <a:spLocks noChangeArrowheads="1"/>
          </p:cNvSpPr>
          <p:nvPr/>
        </p:nvSpPr>
        <p:spPr bwMode="auto">
          <a:xfrm>
            <a:off x="5795963" y="6738938"/>
            <a:ext cx="44386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 anchor="b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99688CB2-BB38-594E-9925-8A63011062E7}" type="slidenum">
              <a:rPr lang="it-IT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charset="0"/>
                <a:buNone/>
              </a:pPr>
              <a:t>1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348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6450" y="531813"/>
            <a:ext cx="3546475" cy="2660650"/>
          </a:xfrm>
          <a:solidFill>
            <a:srgbClr val="FFFFFF"/>
          </a:solidFill>
          <a:ln/>
        </p:spPr>
      </p:sp>
      <p:sp>
        <p:nvSpPr>
          <p:cNvPr id="348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23938" y="3370263"/>
            <a:ext cx="8188325" cy="319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eaLnBrk="1" hangingPunct="1">
              <a:spcBef>
                <a:spcPts val="463"/>
              </a:spcBef>
              <a:buClrTx/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</a:pPr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203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Club Alpino Italiano</a:t>
            </a:r>
          </a:p>
        </p:txBody>
      </p:sp>
      <p:sp>
        <p:nvSpPr>
          <p:cNvPr id="44035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4403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2847034-1AC6-D740-82CE-92F9985CFCC9}" type="slidenum">
              <a:rPr lang="it-IT" sz="1200">
                <a:solidFill>
                  <a:srgbClr val="000000"/>
                </a:solidFill>
              </a:rPr>
              <a:pPr eaLnBrk="1" hangingPunct="1"/>
              <a:t>10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44037" name="Text Box 1"/>
          <p:cNvSpPr txBox="1">
            <a:spLocks noChangeArrowheads="1"/>
          </p:cNvSpPr>
          <p:nvPr/>
        </p:nvSpPr>
        <p:spPr bwMode="auto">
          <a:xfrm>
            <a:off x="5795963" y="0"/>
            <a:ext cx="44386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44038" name="Text Box 2"/>
          <p:cNvSpPr txBox="1">
            <a:spLocks noChangeArrowheads="1"/>
          </p:cNvSpPr>
          <p:nvPr/>
        </p:nvSpPr>
        <p:spPr bwMode="auto">
          <a:xfrm>
            <a:off x="5795963" y="6738938"/>
            <a:ext cx="44386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 anchor="b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92F7410F-009F-C74D-A483-07403AE55643}" type="slidenum">
              <a:rPr lang="it-IT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charset="0"/>
                <a:buNone/>
              </a:pPr>
              <a:t>10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4403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6450" y="531813"/>
            <a:ext cx="3546475" cy="2660650"/>
          </a:xfrm>
          <a:solidFill>
            <a:srgbClr val="FFFFFF"/>
          </a:solidFill>
          <a:ln/>
        </p:spPr>
      </p:sp>
      <p:sp>
        <p:nvSpPr>
          <p:cNvPr id="440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23938" y="3370263"/>
            <a:ext cx="8188325" cy="319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eaLnBrk="1" hangingPunct="1">
              <a:spcBef>
                <a:spcPts val="463"/>
              </a:spcBef>
              <a:buClrTx/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470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Club Alpino Italiano</a:t>
            </a:r>
          </a:p>
        </p:txBody>
      </p:sp>
      <p:sp>
        <p:nvSpPr>
          <p:cNvPr id="45059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4506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7C7DD4-1CD8-204F-9894-8E72E6123C16}" type="slidenum">
              <a:rPr lang="it-IT" sz="1200">
                <a:solidFill>
                  <a:srgbClr val="000000"/>
                </a:solidFill>
              </a:rPr>
              <a:pPr eaLnBrk="1" hangingPunct="1"/>
              <a:t>11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45061" name="Text Box 1"/>
          <p:cNvSpPr txBox="1">
            <a:spLocks noChangeArrowheads="1"/>
          </p:cNvSpPr>
          <p:nvPr/>
        </p:nvSpPr>
        <p:spPr bwMode="auto">
          <a:xfrm>
            <a:off x="5795963" y="0"/>
            <a:ext cx="44386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45062" name="Text Box 2"/>
          <p:cNvSpPr txBox="1">
            <a:spLocks noChangeArrowheads="1"/>
          </p:cNvSpPr>
          <p:nvPr/>
        </p:nvSpPr>
        <p:spPr bwMode="auto">
          <a:xfrm>
            <a:off x="5795963" y="6738938"/>
            <a:ext cx="44386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 anchor="b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25EDA210-75C5-CB45-9DD1-0CB437EAD13F}" type="slidenum">
              <a:rPr lang="it-IT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charset="0"/>
                <a:buNone/>
              </a:pPr>
              <a:t>11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450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6450" y="531813"/>
            <a:ext cx="3546475" cy="2660650"/>
          </a:xfrm>
          <a:solidFill>
            <a:srgbClr val="FFFFFF"/>
          </a:solidFill>
          <a:ln/>
        </p:spPr>
      </p:sp>
      <p:sp>
        <p:nvSpPr>
          <p:cNvPr id="450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23938" y="3370263"/>
            <a:ext cx="8188325" cy="319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eaLnBrk="1" hangingPunct="1">
              <a:spcBef>
                <a:spcPts val="463"/>
              </a:spcBef>
              <a:buClrTx/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062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Club Alpino Italiano</a:t>
            </a:r>
          </a:p>
        </p:txBody>
      </p:sp>
      <p:sp>
        <p:nvSpPr>
          <p:cNvPr id="46083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4608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9E81A4-8A28-1D4B-929E-7D9B17DA389D}" type="slidenum">
              <a:rPr lang="it-IT" sz="1200">
                <a:solidFill>
                  <a:srgbClr val="000000"/>
                </a:solidFill>
              </a:rPr>
              <a:pPr eaLnBrk="1" hangingPunct="1"/>
              <a:t>12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46085" name="Text Box 1"/>
          <p:cNvSpPr txBox="1">
            <a:spLocks noChangeArrowheads="1"/>
          </p:cNvSpPr>
          <p:nvPr/>
        </p:nvSpPr>
        <p:spPr bwMode="auto">
          <a:xfrm>
            <a:off x="5795963" y="0"/>
            <a:ext cx="44386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46086" name="Text Box 2"/>
          <p:cNvSpPr txBox="1">
            <a:spLocks noChangeArrowheads="1"/>
          </p:cNvSpPr>
          <p:nvPr/>
        </p:nvSpPr>
        <p:spPr bwMode="auto">
          <a:xfrm>
            <a:off x="5795963" y="6738938"/>
            <a:ext cx="44386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 anchor="b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1576BA8E-80D5-BF42-AFC9-EECC31FEAAE4}" type="slidenum">
              <a:rPr lang="it-IT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charset="0"/>
                <a:buNone/>
              </a:pPr>
              <a:t>12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460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6450" y="531813"/>
            <a:ext cx="3546475" cy="2660650"/>
          </a:xfrm>
          <a:solidFill>
            <a:srgbClr val="FFFFFF"/>
          </a:solidFill>
          <a:ln/>
        </p:spPr>
      </p:sp>
      <p:sp>
        <p:nvSpPr>
          <p:cNvPr id="460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23938" y="3370263"/>
            <a:ext cx="8188325" cy="319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eaLnBrk="1" hangingPunct="1">
              <a:spcBef>
                <a:spcPts val="463"/>
              </a:spcBef>
              <a:buClrTx/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338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Club Alpino Italiano</a:t>
            </a:r>
          </a:p>
        </p:txBody>
      </p:sp>
      <p:sp>
        <p:nvSpPr>
          <p:cNvPr id="47107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4710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111567-E172-9741-80A4-DD88BBB317D0}" type="slidenum">
              <a:rPr lang="it-IT" sz="1200">
                <a:solidFill>
                  <a:srgbClr val="000000"/>
                </a:solidFill>
              </a:rPr>
              <a:pPr eaLnBrk="1" hangingPunct="1"/>
              <a:t>13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47109" name="Text Box 1"/>
          <p:cNvSpPr txBox="1">
            <a:spLocks noChangeArrowheads="1"/>
          </p:cNvSpPr>
          <p:nvPr/>
        </p:nvSpPr>
        <p:spPr bwMode="auto">
          <a:xfrm>
            <a:off x="5795963" y="0"/>
            <a:ext cx="44386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47110" name="Text Box 2"/>
          <p:cNvSpPr txBox="1">
            <a:spLocks noChangeArrowheads="1"/>
          </p:cNvSpPr>
          <p:nvPr/>
        </p:nvSpPr>
        <p:spPr bwMode="auto">
          <a:xfrm>
            <a:off x="5795963" y="6738938"/>
            <a:ext cx="44386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 anchor="b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BD3DDDF2-FD34-E443-9DBF-C06DA778CD3E}" type="slidenum">
              <a:rPr lang="it-IT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charset="0"/>
                <a:buNone/>
              </a:pPr>
              <a:t>13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4711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6450" y="531813"/>
            <a:ext cx="3546475" cy="2660650"/>
          </a:xfrm>
          <a:solidFill>
            <a:srgbClr val="FFFFFF"/>
          </a:solidFill>
          <a:ln/>
        </p:spPr>
      </p:sp>
      <p:sp>
        <p:nvSpPr>
          <p:cNvPr id="471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23938" y="3370263"/>
            <a:ext cx="8188325" cy="319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63"/>
              </a:spcBef>
              <a:buClrTx/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</a:pPr>
            <a:endParaRPr lang="it-IT" dirty="0">
              <a:latin typeface="Arial" charset="0"/>
            </a:endParaRPr>
          </a:p>
          <a:p>
            <a:pPr eaLnBrk="1" hangingPunct="1">
              <a:spcBef>
                <a:spcPts val="463"/>
              </a:spcBef>
              <a:buClrTx/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432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Club Alpino Italiano</a:t>
            </a:r>
          </a:p>
        </p:txBody>
      </p:sp>
      <p:sp>
        <p:nvSpPr>
          <p:cNvPr id="48131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4813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D6461B-4F92-874C-8672-A622F9332C9A}" type="slidenum">
              <a:rPr lang="it-IT" sz="1200">
                <a:solidFill>
                  <a:srgbClr val="000000"/>
                </a:solidFill>
              </a:rPr>
              <a:pPr eaLnBrk="1" hangingPunct="1"/>
              <a:t>14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48133" name="Text Box 1"/>
          <p:cNvSpPr txBox="1">
            <a:spLocks noChangeArrowheads="1"/>
          </p:cNvSpPr>
          <p:nvPr/>
        </p:nvSpPr>
        <p:spPr bwMode="auto">
          <a:xfrm>
            <a:off x="5795963" y="0"/>
            <a:ext cx="44386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48134" name="Text Box 2"/>
          <p:cNvSpPr txBox="1">
            <a:spLocks noChangeArrowheads="1"/>
          </p:cNvSpPr>
          <p:nvPr/>
        </p:nvSpPr>
        <p:spPr bwMode="auto">
          <a:xfrm>
            <a:off x="5795963" y="6738938"/>
            <a:ext cx="44386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 anchor="b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81B2DA74-7AFA-BD45-9BCA-EA3719E93D99}" type="slidenum">
              <a:rPr lang="it-IT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charset="0"/>
                <a:buNone/>
              </a:pPr>
              <a:t>14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481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6450" y="531813"/>
            <a:ext cx="3546475" cy="2660650"/>
          </a:xfrm>
          <a:solidFill>
            <a:srgbClr val="FFFFFF"/>
          </a:solidFill>
          <a:ln/>
        </p:spPr>
      </p:sp>
      <p:sp>
        <p:nvSpPr>
          <p:cNvPr id="481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23938" y="3370263"/>
            <a:ext cx="8188325" cy="319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63"/>
              </a:spcBef>
              <a:buClrTx/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76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Club Alpino Italiano</a:t>
            </a:r>
          </a:p>
        </p:txBody>
      </p:sp>
      <p:sp>
        <p:nvSpPr>
          <p:cNvPr id="49155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4915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D4EC04-3236-4040-A40C-35E359827185}" type="slidenum">
              <a:rPr lang="it-IT" sz="1200">
                <a:solidFill>
                  <a:srgbClr val="000000"/>
                </a:solidFill>
              </a:rPr>
              <a:pPr eaLnBrk="1" hangingPunct="1"/>
              <a:t>15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49157" name="Text Box 1"/>
          <p:cNvSpPr txBox="1">
            <a:spLocks noChangeArrowheads="1"/>
          </p:cNvSpPr>
          <p:nvPr/>
        </p:nvSpPr>
        <p:spPr bwMode="auto">
          <a:xfrm>
            <a:off x="5795963" y="0"/>
            <a:ext cx="44386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49158" name="Text Box 2"/>
          <p:cNvSpPr txBox="1">
            <a:spLocks noChangeArrowheads="1"/>
          </p:cNvSpPr>
          <p:nvPr/>
        </p:nvSpPr>
        <p:spPr bwMode="auto">
          <a:xfrm>
            <a:off x="5795963" y="6738938"/>
            <a:ext cx="44386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 anchor="b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EE3A210A-9FE8-BA4E-88E4-69F12A70BF60}" type="slidenum">
              <a:rPr lang="it-IT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charset="0"/>
                <a:buNone/>
              </a:pPr>
              <a:t>15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4915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6450" y="531813"/>
            <a:ext cx="3546475" cy="2660650"/>
          </a:xfrm>
          <a:solidFill>
            <a:srgbClr val="FFFFFF"/>
          </a:solidFill>
          <a:ln/>
        </p:spPr>
      </p:sp>
      <p:sp>
        <p:nvSpPr>
          <p:cNvPr id="491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23938" y="3370263"/>
            <a:ext cx="8188325" cy="319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eaLnBrk="1" hangingPunct="1">
              <a:spcBef>
                <a:spcPts val="463"/>
              </a:spcBef>
              <a:buClrTx/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284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Club Alpino Italiano</a:t>
            </a:r>
          </a:p>
        </p:txBody>
      </p:sp>
      <p:sp>
        <p:nvSpPr>
          <p:cNvPr id="50179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5018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3DACB27-A18F-6045-BA24-F155C33C42B0}" type="slidenum">
              <a:rPr lang="it-IT" sz="1200">
                <a:solidFill>
                  <a:srgbClr val="000000"/>
                </a:solidFill>
              </a:rPr>
              <a:pPr eaLnBrk="1" hangingPunct="1"/>
              <a:t>16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50181" name="Text Box 1"/>
          <p:cNvSpPr txBox="1">
            <a:spLocks noChangeArrowheads="1"/>
          </p:cNvSpPr>
          <p:nvPr/>
        </p:nvSpPr>
        <p:spPr bwMode="auto">
          <a:xfrm>
            <a:off x="5795963" y="0"/>
            <a:ext cx="44386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50182" name="Text Box 2"/>
          <p:cNvSpPr txBox="1">
            <a:spLocks noChangeArrowheads="1"/>
          </p:cNvSpPr>
          <p:nvPr/>
        </p:nvSpPr>
        <p:spPr bwMode="auto">
          <a:xfrm>
            <a:off x="5795963" y="6738938"/>
            <a:ext cx="44386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 anchor="b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D5A3C4CD-1C76-ED4F-AB66-7FF688348FE3}" type="slidenum">
              <a:rPr lang="it-IT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charset="0"/>
                <a:buNone/>
              </a:pPr>
              <a:t>16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5018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6450" y="531813"/>
            <a:ext cx="3546475" cy="2660650"/>
          </a:xfrm>
          <a:solidFill>
            <a:srgbClr val="FFFFFF"/>
          </a:solidFill>
          <a:ln/>
        </p:spPr>
      </p:sp>
      <p:sp>
        <p:nvSpPr>
          <p:cNvPr id="501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23938" y="3370263"/>
            <a:ext cx="8188325" cy="319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63"/>
              </a:spcBef>
              <a:buClrTx/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117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61767" indent="-291216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74733" indent="-231986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46931" indent="-231986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117482" indent="-231986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91324" indent="-231986" defTabSz="46561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3065166" indent="-231986" defTabSz="46561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539009" indent="-231986" defTabSz="46561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4012851" indent="-231986" defTabSz="46561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B44B837-3E5C-4E77-A213-3A9415D68A4E}" type="slidenum">
              <a:rPr lang="it-IT" altLang="it-IT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it-IT" altLang="it-IT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5482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61767" indent="-291216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74733" indent="-231986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46931" indent="-231986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117482" indent="-231986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91324" indent="-231986" defTabSz="46561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3065166" indent="-231986" defTabSz="46561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539009" indent="-231986" defTabSz="46561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4012851" indent="-231986" defTabSz="46561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D7F32092-3C6E-42E8-B539-CFE16CA7D91A}" type="slidenum">
              <a:rPr lang="it-IT" altLang="it-IT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it-IT" altLang="it-IT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03715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61767" indent="-291216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74733" indent="-231986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46931" indent="-231986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117482" indent="-231986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91324" indent="-231986" defTabSz="46561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3065166" indent="-231986" defTabSz="46561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539009" indent="-231986" defTabSz="46561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4012851" indent="-231986" defTabSz="46561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16FC9099-5E75-459F-BCE7-CA213422F60D}" type="slidenum">
              <a:rPr lang="it-IT" altLang="it-IT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it-IT" altLang="it-IT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2832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Club Alpino Italiano</a:t>
            </a:r>
          </a:p>
        </p:txBody>
      </p:sp>
      <p:sp>
        <p:nvSpPr>
          <p:cNvPr id="35843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3584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ECAD9F-EF7C-3D4E-8457-E919557AE48F}" type="slidenum">
              <a:rPr lang="it-IT" sz="1200">
                <a:solidFill>
                  <a:srgbClr val="000000"/>
                </a:solidFill>
              </a:rPr>
              <a:pPr eaLnBrk="1" hangingPunct="1"/>
              <a:t>2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35845" name="Text Box 1"/>
          <p:cNvSpPr txBox="1">
            <a:spLocks noChangeArrowheads="1"/>
          </p:cNvSpPr>
          <p:nvPr/>
        </p:nvSpPr>
        <p:spPr bwMode="auto">
          <a:xfrm>
            <a:off x="5795963" y="0"/>
            <a:ext cx="44386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35846" name="Text Box 2"/>
          <p:cNvSpPr txBox="1">
            <a:spLocks noChangeArrowheads="1"/>
          </p:cNvSpPr>
          <p:nvPr/>
        </p:nvSpPr>
        <p:spPr bwMode="auto">
          <a:xfrm>
            <a:off x="5795963" y="6738938"/>
            <a:ext cx="44386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 anchor="b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FB3615CB-5D0F-CA4F-A795-35077325216A}" type="slidenum">
              <a:rPr lang="it-IT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charset="0"/>
                <a:buNone/>
              </a:pPr>
              <a:t>2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358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6450" y="531813"/>
            <a:ext cx="3546475" cy="2660650"/>
          </a:xfrm>
          <a:solidFill>
            <a:srgbClr val="FFFFFF"/>
          </a:solidFill>
          <a:ln/>
        </p:spPr>
      </p:sp>
      <p:sp>
        <p:nvSpPr>
          <p:cNvPr id="358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23938" y="3370263"/>
            <a:ext cx="8188325" cy="319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63"/>
              </a:spcBef>
              <a:buClrTx/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9062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Club Alpino Italiano</a:t>
            </a:r>
          </a:p>
        </p:txBody>
      </p:sp>
      <p:sp>
        <p:nvSpPr>
          <p:cNvPr id="51203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5120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A2EBC1-7C4F-A341-9C2B-BBB08D53FA1C}" type="slidenum">
              <a:rPr lang="it-IT" sz="1200">
                <a:solidFill>
                  <a:srgbClr val="000000"/>
                </a:solidFill>
              </a:rPr>
              <a:pPr eaLnBrk="1" hangingPunct="1"/>
              <a:t>20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51205" name="Text Box 1"/>
          <p:cNvSpPr txBox="1">
            <a:spLocks noChangeArrowheads="1"/>
          </p:cNvSpPr>
          <p:nvPr/>
        </p:nvSpPr>
        <p:spPr bwMode="auto">
          <a:xfrm>
            <a:off x="5795963" y="0"/>
            <a:ext cx="44386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51206" name="Text Box 2"/>
          <p:cNvSpPr txBox="1">
            <a:spLocks noChangeArrowheads="1"/>
          </p:cNvSpPr>
          <p:nvPr/>
        </p:nvSpPr>
        <p:spPr bwMode="auto">
          <a:xfrm>
            <a:off x="5795963" y="6738938"/>
            <a:ext cx="44386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 anchor="b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DE83C1CE-1280-3646-83F0-8B3F75875C55}" type="slidenum">
              <a:rPr lang="it-IT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charset="0"/>
                <a:buNone/>
              </a:pPr>
              <a:t>20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5120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6450" y="531813"/>
            <a:ext cx="3546475" cy="2660650"/>
          </a:xfrm>
          <a:solidFill>
            <a:srgbClr val="FFFFFF"/>
          </a:solidFill>
          <a:ln/>
        </p:spPr>
      </p:sp>
      <p:sp>
        <p:nvSpPr>
          <p:cNvPr id="512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23938" y="3370263"/>
            <a:ext cx="8188325" cy="319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eaLnBrk="1" hangingPunct="1">
              <a:spcBef>
                <a:spcPts val="463"/>
              </a:spcBef>
              <a:buClrTx/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</a:pPr>
            <a:endParaRPr lang="it-IT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0904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Club Alpino Italiano</a:t>
            </a:r>
          </a:p>
        </p:txBody>
      </p:sp>
      <p:sp>
        <p:nvSpPr>
          <p:cNvPr id="53251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5325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098C2F-CE11-E74E-B8CD-3BB001F76119}" type="slidenum">
              <a:rPr lang="it-IT" sz="1200">
                <a:solidFill>
                  <a:srgbClr val="000000"/>
                </a:solidFill>
              </a:rPr>
              <a:pPr eaLnBrk="1" hangingPunct="1"/>
              <a:t>21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53253" name="Text Box 1"/>
          <p:cNvSpPr txBox="1">
            <a:spLocks noChangeArrowheads="1"/>
          </p:cNvSpPr>
          <p:nvPr/>
        </p:nvSpPr>
        <p:spPr bwMode="auto">
          <a:xfrm>
            <a:off x="5795963" y="0"/>
            <a:ext cx="44386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53254" name="Text Box 2"/>
          <p:cNvSpPr txBox="1">
            <a:spLocks noChangeArrowheads="1"/>
          </p:cNvSpPr>
          <p:nvPr/>
        </p:nvSpPr>
        <p:spPr bwMode="auto">
          <a:xfrm>
            <a:off x="5795963" y="6738938"/>
            <a:ext cx="44386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 anchor="b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1C66D502-770A-E441-B30B-5DE7880B14F4}" type="slidenum">
              <a:rPr lang="it-IT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charset="0"/>
                <a:buNone/>
              </a:pPr>
              <a:t>21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5325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6450" y="531813"/>
            <a:ext cx="3546475" cy="2660650"/>
          </a:xfrm>
          <a:solidFill>
            <a:srgbClr val="FFFFFF"/>
          </a:solidFill>
          <a:ln/>
        </p:spPr>
      </p:sp>
      <p:sp>
        <p:nvSpPr>
          <p:cNvPr id="532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23938" y="3370263"/>
            <a:ext cx="8188325" cy="319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63"/>
              </a:spcBef>
              <a:buClrTx/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211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Club Alpino Italiano</a:t>
            </a:r>
          </a:p>
        </p:txBody>
      </p:sp>
      <p:sp>
        <p:nvSpPr>
          <p:cNvPr id="54275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5427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1C9A9ED-E089-E041-A4D5-B84233358A7F}" type="slidenum">
              <a:rPr lang="it-IT" sz="1200">
                <a:solidFill>
                  <a:srgbClr val="000000"/>
                </a:solidFill>
              </a:rPr>
              <a:pPr eaLnBrk="1" hangingPunct="1"/>
              <a:t>22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54277" name="Text Box 1"/>
          <p:cNvSpPr txBox="1">
            <a:spLocks noChangeArrowheads="1"/>
          </p:cNvSpPr>
          <p:nvPr/>
        </p:nvSpPr>
        <p:spPr bwMode="auto">
          <a:xfrm>
            <a:off x="5795963" y="0"/>
            <a:ext cx="44386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54278" name="Text Box 2"/>
          <p:cNvSpPr txBox="1">
            <a:spLocks noChangeArrowheads="1"/>
          </p:cNvSpPr>
          <p:nvPr/>
        </p:nvSpPr>
        <p:spPr bwMode="auto">
          <a:xfrm>
            <a:off x="5795963" y="6738938"/>
            <a:ext cx="44386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 anchor="b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BAEAAA04-5A97-1746-B986-38A35DDAF5C9}" type="slidenum">
              <a:rPr lang="it-IT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charset="0"/>
                <a:buNone/>
              </a:pPr>
              <a:t>22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5427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6450" y="531813"/>
            <a:ext cx="3546475" cy="2660650"/>
          </a:xfrm>
          <a:solidFill>
            <a:srgbClr val="FFFFFF"/>
          </a:solidFill>
          <a:ln/>
        </p:spPr>
      </p:sp>
      <p:sp>
        <p:nvSpPr>
          <p:cNvPr id="542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23938" y="3370263"/>
            <a:ext cx="8188325" cy="319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63"/>
              </a:spcBef>
              <a:buClrTx/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2997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Club Alpino Italiano</a:t>
            </a:r>
          </a:p>
        </p:txBody>
      </p:sp>
      <p:sp>
        <p:nvSpPr>
          <p:cNvPr id="55299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5530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850398-3433-0A45-8AA5-CC33843678F6}" type="slidenum">
              <a:rPr lang="it-IT" sz="1200">
                <a:solidFill>
                  <a:srgbClr val="000000"/>
                </a:solidFill>
              </a:rPr>
              <a:pPr eaLnBrk="1" hangingPunct="1"/>
              <a:t>23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55301" name="Text Box 1"/>
          <p:cNvSpPr txBox="1">
            <a:spLocks noChangeArrowheads="1"/>
          </p:cNvSpPr>
          <p:nvPr/>
        </p:nvSpPr>
        <p:spPr bwMode="auto">
          <a:xfrm>
            <a:off x="5795963" y="0"/>
            <a:ext cx="44386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55302" name="Text Box 2"/>
          <p:cNvSpPr txBox="1">
            <a:spLocks noChangeArrowheads="1"/>
          </p:cNvSpPr>
          <p:nvPr/>
        </p:nvSpPr>
        <p:spPr bwMode="auto">
          <a:xfrm>
            <a:off x="5795963" y="6738938"/>
            <a:ext cx="44386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 anchor="b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55DFAFD6-4252-2C4F-BB29-133361E224C6}" type="slidenum">
              <a:rPr lang="it-IT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charset="0"/>
                <a:buNone/>
              </a:pPr>
              <a:t>23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5530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6450" y="531813"/>
            <a:ext cx="3546475" cy="2660650"/>
          </a:xfrm>
          <a:solidFill>
            <a:srgbClr val="FFFFFF"/>
          </a:solidFill>
          <a:ln/>
        </p:spPr>
      </p:sp>
      <p:sp>
        <p:nvSpPr>
          <p:cNvPr id="553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23938" y="3370263"/>
            <a:ext cx="8188325" cy="319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63"/>
              </a:spcBef>
              <a:buClrTx/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4855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Club Alpino Italiano</a:t>
            </a:r>
          </a:p>
        </p:txBody>
      </p:sp>
      <p:sp>
        <p:nvSpPr>
          <p:cNvPr id="56323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5632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3D132F-B152-2343-BED4-740F613BB1AC}" type="slidenum">
              <a:rPr lang="it-IT" sz="1200">
                <a:solidFill>
                  <a:srgbClr val="000000"/>
                </a:solidFill>
              </a:rPr>
              <a:pPr eaLnBrk="1" hangingPunct="1"/>
              <a:t>24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56325" name="Text Box 1"/>
          <p:cNvSpPr txBox="1">
            <a:spLocks noChangeArrowheads="1"/>
          </p:cNvSpPr>
          <p:nvPr/>
        </p:nvSpPr>
        <p:spPr bwMode="auto">
          <a:xfrm>
            <a:off x="5795963" y="0"/>
            <a:ext cx="44386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56326" name="Text Box 2"/>
          <p:cNvSpPr txBox="1">
            <a:spLocks noChangeArrowheads="1"/>
          </p:cNvSpPr>
          <p:nvPr/>
        </p:nvSpPr>
        <p:spPr bwMode="auto">
          <a:xfrm>
            <a:off x="5795963" y="6738938"/>
            <a:ext cx="44386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 anchor="b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138CFEA8-1661-A049-8A04-FD5D21C9CF22}" type="slidenum">
              <a:rPr lang="it-IT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charset="0"/>
                <a:buNone/>
              </a:pPr>
              <a:t>24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5632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530225"/>
            <a:ext cx="3548062" cy="2662238"/>
          </a:xfrm>
          <a:solidFill>
            <a:srgbClr val="FFFFFF"/>
          </a:solidFill>
          <a:ln/>
        </p:spPr>
      </p:sp>
      <p:sp>
        <p:nvSpPr>
          <p:cNvPr id="563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23938" y="3370263"/>
            <a:ext cx="8188325" cy="319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eaLnBrk="1" hangingPunct="1">
              <a:spcBef>
                <a:spcPts val="463"/>
              </a:spcBef>
              <a:buClrTx/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7799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Club Alpino Italiano</a:t>
            </a:r>
          </a:p>
        </p:txBody>
      </p:sp>
      <p:sp>
        <p:nvSpPr>
          <p:cNvPr id="58371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5837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A201478-E0EE-D348-8E77-CFE90C17E190}" type="slidenum">
              <a:rPr lang="it-IT" sz="1200">
                <a:solidFill>
                  <a:srgbClr val="000000"/>
                </a:solidFill>
              </a:rPr>
              <a:pPr eaLnBrk="1" hangingPunct="1"/>
              <a:t>25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58373" name="Text Box 1"/>
          <p:cNvSpPr txBox="1">
            <a:spLocks noChangeArrowheads="1"/>
          </p:cNvSpPr>
          <p:nvPr/>
        </p:nvSpPr>
        <p:spPr bwMode="auto">
          <a:xfrm>
            <a:off x="5795963" y="0"/>
            <a:ext cx="44386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25" tIns="47613" rIns="95225" bIns="47613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58374" name="Text Box 2"/>
          <p:cNvSpPr txBox="1">
            <a:spLocks noChangeArrowheads="1"/>
          </p:cNvSpPr>
          <p:nvPr/>
        </p:nvSpPr>
        <p:spPr bwMode="auto">
          <a:xfrm>
            <a:off x="5795963" y="6738938"/>
            <a:ext cx="44386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25" tIns="47613" rIns="95225" bIns="47613" anchor="b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78738EF8-CBAB-E04C-BC21-B0CECFA60EE5}" type="slidenum">
              <a:rPr lang="it-IT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charset="0"/>
                <a:buNone/>
              </a:pPr>
              <a:t>25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5837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6450" y="530225"/>
            <a:ext cx="3546475" cy="2660650"/>
          </a:xfrm>
          <a:solidFill>
            <a:srgbClr val="FFFFFF"/>
          </a:solidFill>
          <a:ln/>
        </p:spPr>
      </p:sp>
      <p:sp>
        <p:nvSpPr>
          <p:cNvPr id="583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23938" y="3368675"/>
            <a:ext cx="8188325" cy="319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eaLnBrk="1" hangingPunct="1">
              <a:spcBef>
                <a:spcPts val="463"/>
              </a:spcBef>
              <a:buClrTx/>
              <a:tabLst>
                <a:tab pos="0" algn="l"/>
                <a:tab pos="461963" algn="l"/>
                <a:tab pos="928688" algn="l"/>
                <a:tab pos="1398588" algn="l"/>
                <a:tab pos="1865313" algn="l"/>
                <a:tab pos="2333625" algn="l"/>
                <a:tab pos="2801938" algn="l"/>
                <a:tab pos="3270250" algn="l"/>
                <a:tab pos="3736975" algn="l"/>
                <a:tab pos="4206875" algn="l"/>
                <a:tab pos="4673600" algn="l"/>
                <a:tab pos="5141913" algn="l"/>
                <a:tab pos="5608638" algn="l"/>
                <a:tab pos="6076950" algn="l"/>
                <a:tab pos="6543675" algn="l"/>
                <a:tab pos="7011988" algn="l"/>
                <a:tab pos="7480300" algn="l"/>
                <a:tab pos="7947025" algn="l"/>
                <a:tab pos="8416925" algn="l"/>
                <a:tab pos="8883650" algn="l"/>
                <a:tab pos="9351963" algn="l"/>
              </a:tabLst>
            </a:pPr>
            <a:endParaRPr lang="it-IT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7065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Club Alpino Italiano</a:t>
            </a:r>
          </a:p>
        </p:txBody>
      </p:sp>
      <p:sp>
        <p:nvSpPr>
          <p:cNvPr id="57347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5734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A30896-B2B5-3940-9286-C97F54F9FC8B}" type="slidenum">
              <a:rPr lang="it-IT" sz="1200">
                <a:solidFill>
                  <a:srgbClr val="000000"/>
                </a:solidFill>
              </a:rPr>
              <a:pPr eaLnBrk="1" hangingPunct="1"/>
              <a:t>26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57349" name="Text Box 1"/>
          <p:cNvSpPr txBox="1">
            <a:spLocks noChangeArrowheads="1"/>
          </p:cNvSpPr>
          <p:nvPr/>
        </p:nvSpPr>
        <p:spPr bwMode="auto">
          <a:xfrm>
            <a:off x="5795963" y="0"/>
            <a:ext cx="44386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57350" name="Text Box 2"/>
          <p:cNvSpPr txBox="1">
            <a:spLocks noChangeArrowheads="1"/>
          </p:cNvSpPr>
          <p:nvPr/>
        </p:nvSpPr>
        <p:spPr bwMode="auto">
          <a:xfrm>
            <a:off x="5795963" y="6738938"/>
            <a:ext cx="44386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 anchor="b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0982E316-9BE3-A14C-940D-87E3A8D52FC7}" type="slidenum">
              <a:rPr lang="it-IT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charset="0"/>
                <a:buNone/>
              </a:pPr>
              <a:t>26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5735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6450" y="530225"/>
            <a:ext cx="3546475" cy="2660650"/>
          </a:xfrm>
          <a:solidFill>
            <a:srgbClr val="FFFFFF"/>
          </a:solidFill>
          <a:ln/>
        </p:spPr>
      </p:sp>
      <p:sp>
        <p:nvSpPr>
          <p:cNvPr id="573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23938" y="3368675"/>
            <a:ext cx="8188325" cy="319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eaLnBrk="1" hangingPunct="1">
              <a:spcBef>
                <a:spcPts val="463"/>
              </a:spcBef>
              <a:buClrTx/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01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61767" indent="-291216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74733" indent="-231986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46931" indent="-231986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117482" indent="-231986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91324" indent="-231986" defTabSz="46561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3065166" indent="-231986" defTabSz="46561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539009" indent="-231986" defTabSz="46561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4012851" indent="-231986" defTabSz="46561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2326" algn="l"/>
                <a:tab pos="931231" algn="l"/>
                <a:tab pos="1398492" algn="l"/>
                <a:tab pos="1865753" algn="l"/>
                <a:tab pos="2334660" algn="l"/>
                <a:tab pos="2801921" algn="l"/>
                <a:tab pos="3270827" algn="l"/>
                <a:tab pos="3738088" algn="l"/>
                <a:tab pos="4205348" algn="l"/>
                <a:tab pos="4674255" algn="l"/>
                <a:tab pos="5139870" algn="l"/>
                <a:tab pos="5607131" algn="l"/>
                <a:tab pos="6076038" algn="l"/>
                <a:tab pos="6543299" algn="l"/>
                <a:tab pos="7010560" algn="l"/>
                <a:tab pos="7479466" algn="l"/>
                <a:tab pos="7946727" algn="l"/>
                <a:tab pos="8415633" algn="l"/>
                <a:tab pos="8882894" algn="l"/>
                <a:tab pos="9350155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8EB9F740-9C86-4DA0-B599-65DD630551A4}" type="slidenum">
              <a:rPr lang="it-IT" altLang="it-IT" smtClean="0">
                <a:solidFill>
                  <a:schemeClr val="tx1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it-IT" altLang="it-IT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15786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Club Alpino Italiano</a:t>
            </a:r>
          </a:p>
        </p:txBody>
      </p:sp>
      <p:sp>
        <p:nvSpPr>
          <p:cNvPr id="59395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5939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46B01C-4E7A-974C-A2E5-6BE23CE8A42B}" type="slidenum">
              <a:rPr lang="it-IT" sz="1200">
                <a:solidFill>
                  <a:srgbClr val="000000"/>
                </a:solidFill>
              </a:rPr>
              <a:pPr eaLnBrk="1" hangingPunct="1"/>
              <a:t>29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59397" name="Text Box 1"/>
          <p:cNvSpPr txBox="1">
            <a:spLocks noChangeArrowheads="1"/>
          </p:cNvSpPr>
          <p:nvPr/>
        </p:nvSpPr>
        <p:spPr bwMode="auto">
          <a:xfrm>
            <a:off x="5795963" y="0"/>
            <a:ext cx="44386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59398" name="Text Box 2"/>
          <p:cNvSpPr txBox="1">
            <a:spLocks noChangeArrowheads="1"/>
          </p:cNvSpPr>
          <p:nvPr/>
        </p:nvSpPr>
        <p:spPr bwMode="auto">
          <a:xfrm>
            <a:off x="5795963" y="6738938"/>
            <a:ext cx="44386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 anchor="b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C3979A59-C68B-2E44-AD0B-00A46202338A}" type="slidenum">
              <a:rPr lang="it-IT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charset="0"/>
                <a:buNone/>
              </a:pPr>
              <a:t>29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5939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6450" y="531813"/>
            <a:ext cx="3546475" cy="2660650"/>
          </a:xfrm>
          <a:solidFill>
            <a:srgbClr val="FFFFFF"/>
          </a:solidFill>
          <a:ln/>
        </p:spPr>
      </p:sp>
      <p:sp>
        <p:nvSpPr>
          <p:cNvPr id="594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23938" y="3370263"/>
            <a:ext cx="8188325" cy="319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63"/>
              </a:spcBef>
              <a:buClrTx/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0278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Club Alpino Italiano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6042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C83095-BF49-FB4D-B86B-BC873025786F}" type="slidenum">
              <a:rPr lang="it-IT" sz="1200">
                <a:solidFill>
                  <a:srgbClr val="000000"/>
                </a:solidFill>
              </a:rPr>
              <a:pPr eaLnBrk="1" hangingPunct="1"/>
              <a:t>30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60421" name="Text Box 1"/>
          <p:cNvSpPr txBox="1">
            <a:spLocks noChangeArrowheads="1"/>
          </p:cNvSpPr>
          <p:nvPr/>
        </p:nvSpPr>
        <p:spPr bwMode="auto">
          <a:xfrm>
            <a:off x="5795963" y="0"/>
            <a:ext cx="44386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60422" name="Text Box 2"/>
          <p:cNvSpPr txBox="1">
            <a:spLocks noChangeArrowheads="1"/>
          </p:cNvSpPr>
          <p:nvPr/>
        </p:nvSpPr>
        <p:spPr bwMode="auto">
          <a:xfrm>
            <a:off x="5795963" y="6738938"/>
            <a:ext cx="44386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 anchor="b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D9C18FF2-0CBB-5544-9EF9-16E66A505CF5}" type="slidenum">
              <a:rPr lang="it-IT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charset="0"/>
                <a:buNone/>
              </a:pPr>
              <a:t>30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604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6450" y="531813"/>
            <a:ext cx="3546475" cy="2660650"/>
          </a:xfrm>
          <a:solidFill>
            <a:srgbClr val="FFFFFF"/>
          </a:solidFill>
          <a:ln/>
        </p:spPr>
      </p:sp>
      <p:sp>
        <p:nvSpPr>
          <p:cNvPr id="604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23938" y="3370263"/>
            <a:ext cx="8188325" cy="319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63"/>
              </a:spcBef>
              <a:buClrTx/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24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Club Alpino Italiano</a:t>
            </a:r>
          </a:p>
        </p:txBody>
      </p:sp>
      <p:sp>
        <p:nvSpPr>
          <p:cNvPr id="36867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3686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92E4849-023D-0C48-BD70-F2087B108852}" type="slidenum">
              <a:rPr lang="it-IT" sz="1200">
                <a:solidFill>
                  <a:srgbClr val="000000"/>
                </a:solidFill>
              </a:rPr>
              <a:pPr eaLnBrk="1" hangingPunct="1"/>
              <a:t>3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36869" name="Text Box 1"/>
          <p:cNvSpPr txBox="1">
            <a:spLocks noChangeArrowheads="1"/>
          </p:cNvSpPr>
          <p:nvPr/>
        </p:nvSpPr>
        <p:spPr bwMode="auto">
          <a:xfrm>
            <a:off x="5795963" y="0"/>
            <a:ext cx="44386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36870" name="Text Box 2"/>
          <p:cNvSpPr txBox="1">
            <a:spLocks noChangeArrowheads="1"/>
          </p:cNvSpPr>
          <p:nvPr/>
        </p:nvSpPr>
        <p:spPr bwMode="auto">
          <a:xfrm>
            <a:off x="5795963" y="6738938"/>
            <a:ext cx="44386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 anchor="b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B37D697B-AF7B-B94E-8541-ED2808505E2B}" type="slidenum">
              <a:rPr lang="it-IT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charset="0"/>
                <a:buNone/>
              </a:pPr>
              <a:t>3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3687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6450" y="531813"/>
            <a:ext cx="3546475" cy="2660650"/>
          </a:xfrm>
          <a:solidFill>
            <a:srgbClr val="FFFFFF"/>
          </a:solidFill>
          <a:ln/>
        </p:spPr>
      </p:sp>
      <p:sp>
        <p:nvSpPr>
          <p:cNvPr id="368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23938" y="3370263"/>
            <a:ext cx="8188325" cy="319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63"/>
              </a:spcBef>
              <a:buClrTx/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</a:pPr>
            <a:endParaRPr lang="it-IT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589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Club Alpino Italiano</a:t>
            </a:r>
          </a:p>
        </p:txBody>
      </p:sp>
      <p:sp>
        <p:nvSpPr>
          <p:cNvPr id="37891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3789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93E744-2D4C-7C4F-9F0C-E6223698CA17}" type="slidenum">
              <a:rPr lang="it-IT" sz="1200">
                <a:solidFill>
                  <a:srgbClr val="000000"/>
                </a:solidFill>
              </a:rPr>
              <a:pPr eaLnBrk="1" hangingPunct="1"/>
              <a:t>4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37893" name="Text Box 2"/>
          <p:cNvSpPr txBox="1">
            <a:spLocks noChangeArrowheads="1"/>
          </p:cNvSpPr>
          <p:nvPr/>
        </p:nvSpPr>
        <p:spPr bwMode="auto">
          <a:xfrm>
            <a:off x="5795963" y="0"/>
            <a:ext cx="44386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37894" name="Text Box 3"/>
          <p:cNvSpPr txBox="1">
            <a:spLocks noChangeArrowheads="1"/>
          </p:cNvSpPr>
          <p:nvPr/>
        </p:nvSpPr>
        <p:spPr bwMode="auto">
          <a:xfrm>
            <a:off x="5795963" y="6738938"/>
            <a:ext cx="44386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 anchor="b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A5636BC2-0ECF-F843-ACA3-38E86E28EE00}" type="slidenum">
              <a:rPr lang="it-IT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charset="0"/>
                <a:buNone/>
              </a:pPr>
              <a:t>4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37895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6450" y="531813"/>
            <a:ext cx="3546475" cy="2660650"/>
          </a:xfrm>
          <a:ln/>
        </p:spPr>
      </p:sp>
      <p:sp>
        <p:nvSpPr>
          <p:cNvPr id="3789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023938" y="3370263"/>
            <a:ext cx="8188325" cy="319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63"/>
              </a:spcBef>
              <a:buClrTx/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193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Club Alpino Italiano</a:t>
            </a:r>
          </a:p>
        </p:txBody>
      </p:sp>
      <p:sp>
        <p:nvSpPr>
          <p:cNvPr id="38915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3891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A24455-AE86-C543-A132-38FCD24232E0}" type="slidenum">
              <a:rPr lang="it-IT" sz="1200">
                <a:solidFill>
                  <a:srgbClr val="000000"/>
                </a:solidFill>
              </a:rPr>
              <a:pPr eaLnBrk="1" hangingPunct="1"/>
              <a:t>5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38917" name="Text Box 1"/>
          <p:cNvSpPr txBox="1">
            <a:spLocks noChangeArrowheads="1"/>
          </p:cNvSpPr>
          <p:nvPr/>
        </p:nvSpPr>
        <p:spPr bwMode="auto">
          <a:xfrm>
            <a:off x="5795963" y="0"/>
            <a:ext cx="44386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38918" name="Text Box 2"/>
          <p:cNvSpPr txBox="1">
            <a:spLocks noChangeArrowheads="1"/>
          </p:cNvSpPr>
          <p:nvPr/>
        </p:nvSpPr>
        <p:spPr bwMode="auto">
          <a:xfrm>
            <a:off x="5795963" y="6738938"/>
            <a:ext cx="44386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 anchor="b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FDCD0308-3D30-EC4E-90A4-35AB5DBC876C}" type="slidenum">
              <a:rPr lang="it-IT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charset="0"/>
                <a:buNone/>
              </a:pPr>
              <a:t>5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389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6450" y="531813"/>
            <a:ext cx="3546475" cy="2660650"/>
          </a:xfrm>
          <a:solidFill>
            <a:srgbClr val="FFFFFF"/>
          </a:solidFill>
          <a:ln/>
        </p:spPr>
      </p:sp>
      <p:sp>
        <p:nvSpPr>
          <p:cNvPr id="389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23938" y="3370263"/>
            <a:ext cx="8188325" cy="319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63"/>
              </a:spcBef>
              <a:buClrTx/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331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Club Alpino Italiano</a:t>
            </a:r>
          </a:p>
        </p:txBody>
      </p:sp>
      <p:sp>
        <p:nvSpPr>
          <p:cNvPr id="39939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3994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7A387E-9369-894B-BE11-F87AF011C820}" type="slidenum">
              <a:rPr lang="it-IT" sz="1200">
                <a:solidFill>
                  <a:srgbClr val="000000"/>
                </a:solidFill>
              </a:rPr>
              <a:pPr eaLnBrk="1" hangingPunct="1"/>
              <a:t>6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39941" name="Text Box 1"/>
          <p:cNvSpPr txBox="1">
            <a:spLocks noChangeArrowheads="1"/>
          </p:cNvSpPr>
          <p:nvPr/>
        </p:nvSpPr>
        <p:spPr bwMode="auto">
          <a:xfrm>
            <a:off x="5795963" y="0"/>
            <a:ext cx="44386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39942" name="Text Box 2"/>
          <p:cNvSpPr txBox="1">
            <a:spLocks noChangeArrowheads="1"/>
          </p:cNvSpPr>
          <p:nvPr/>
        </p:nvSpPr>
        <p:spPr bwMode="auto">
          <a:xfrm>
            <a:off x="5795963" y="6738938"/>
            <a:ext cx="44386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 anchor="b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B186FDCD-D5CA-AC42-BA04-2E7037A74E1B}" type="slidenum">
              <a:rPr lang="it-IT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charset="0"/>
                <a:buNone/>
              </a:pPr>
              <a:t>6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3994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6450" y="531813"/>
            <a:ext cx="3546475" cy="2660650"/>
          </a:xfrm>
          <a:solidFill>
            <a:srgbClr val="FFFFFF"/>
          </a:solidFill>
          <a:ln/>
        </p:spPr>
      </p:sp>
      <p:sp>
        <p:nvSpPr>
          <p:cNvPr id="399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23938" y="3370263"/>
            <a:ext cx="8188325" cy="319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63"/>
              </a:spcBef>
              <a:buClrTx/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327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Club Alpino Italiano</a:t>
            </a:r>
          </a:p>
        </p:txBody>
      </p:sp>
      <p:sp>
        <p:nvSpPr>
          <p:cNvPr id="40963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4096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DCDA03-E024-404D-824F-5C0BAE83DCD9}" type="slidenum">
              <a:rPr lang="it-IT" sz="1200">
                <a:solidFill>
                  <a:srgbClr val="000000"/>
                </a:solidFill>
              </a:rPr>
              <a:pPr eaLnBrk="1" hangingPunct="1"/>
              <a:t>7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40965" name="Text Box 1"/>
          <p:cNvSpPr txBox="1">
            <a:spLocks noChangeArrowheads="1"/>
          </p:cNvSpPr>
          <p:nvPr/>
        </p:nvSpPr>
        <p:spPr bwMode="auto">
          <a:xfrm>
            <a:off x="5795963" y="0"/>
            <a:ext cx="44386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40966" name="Text Box 2"/>
          <p:cNvSpPr txBox="1">
            <a:spLocks noChangeArrowheads="1"/>
          </p:cNvSpPr>
          <p:nvPr/>
        </p:nvSpPr>
        <p:spPr bwMode="auto">
          <a:xfrm>
            <a:off x="5795963" y="6738938"/>
            <a:ext cx="44386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 anchor="b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098F43D0-2FF5-AF47-A2D2-9646EF05B68E}" type="slidenum">
              <a:rPr lang="it-IT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charset="0"/>
                <a:buNone/>
              </a:pPr>
              <a:t>7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409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6450" y="531813"/>
            <a:ext cx="3546475" cy="2660650"/>
          </a:xfrm>
          <a:solidFill>
            <a:srgbClr val="FFFFFF"/>
          </a:solidFill>
          <a:ln/>
        </p:spPr>
      </p:sp>
      <p:sp>
        <p:nvSpPr>
          <p:cNvPr id="409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23938" y="3370263"/>
            <a:ext cx="8188325" cy="319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63"/>
              </a:spcBef>
              <a:buClrTx/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175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Club Alpino Italiano</a:t>
            </a:r>
          </a:p>
        </p:txBody>
      </p:sp>
      <p:sp>
        <p:nvSpPr>
          <p:cNvPr id="41987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4198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06CCCC-9F60-4646-B5EC-916F553A6E1B}" type="slidenum">
              <a:rPr lang="it-IT" sz="1200">
                <a:solidFill>
                  <a:srgbClr val="000000"/>
                </a:solidFill>
              </a:rPr>
              <a:pPr eaLnBrk="1" hangingPunct="1"/>
              <a:t>8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41989" name="Text Box 1"/>
          <p:cNvSpPr txBox="1">
            <a:spLocks noChangeArrowheads="1"/>
          </p:cNvSpPr>
          <p:nvPr/>
        </p:nvSpPr>
        <p:spPr bwMode="auto">
          <a:xfrm>
            <a:off x="5795963" y="0"/>
            <a:ext cx="44386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41990" name="Text Box 2"/>
          <p:cNvSpPr txBox="1">
            <a:spLocks noChangeArrowheads="1"/>
          </p:cNvSpPr>
          <p:nvPr/>
        </p:nvSpPr>
        <p:spPr bwMode="auto">
          <a:xfrm>
            <a:off x="5795963" y="6738938"/>
            <a:ext cx="44386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 anchor="b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04A503A9-E9E1-3448-9E46-87DFF2E3849F}" type="slidenum">
              <a:rPr lang="it-IT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charset="0"/>
                <a:buNone/>
              </a:pPr>
              <a:t>8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4199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6450" y="531813"/>
            <a:ext cx="3546475" cy="2660650"/>
          </a:xfrm>
          <a:solidFill>
            <a:srgbClr val="FFFFFF"/>
          </a:solidFill>
          <a:ln/>
        </p:spPr>
      </p:sp>
      <p:sp>
        <p:nvSpPr>
          <p:cNvPr id="419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23938" y="3370263"/>
            <a:ext cx="8188325" cy="319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63"/>
              </a:spcBef>
              <a:buClrTx/>
              <a:buFontTx/>
              <a:buChar char="-"/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553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Club Alpino Italiano</a:t>
            </a:r>
          </a:p>
        </p:txBody>
      </p:sp>
      <p:sp>
        <p:nvSpPr>
          <p:cNvPr id="43011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4301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5751E98-C8D1-B440-9006-96C237CCE346}" type="slidenum">
              <a:rPr lang="it-IT" sz="1200">
                <a:solidFill>
                  <a:srgbClr val="000000"/>
                </a:solidFill>
              </a:rPr>
              <a:pPr eaLnBrk="1" hangingPunct="1"/>
              <a:t>9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43013" name="Text Box 1"/>
          <p:cNvSpPr txBox="1">
            <a:spLocks noChangeArrowheads="1"/>
          </p:cNvSpPr>
          <p:nvPr/>
        </p:nvSpPr>
        <p:spPr bwMode="auto">
          <a:xfrm>
            <a:off x="5795963" y="0"/>
            <a:ext cx="44386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r>
              <a:rPr lang="it-IT" sz="1200">
                <a:solidFill>
                  <a:srgbClr val="000000"/>
                </a:solidFill>
              </a:rPr>
              <a:t>16/03/10</a:t>
            </a:r>
          </a:p>
        </p:txBody>
      </p:sp>
      <p:sp>
        <p:nvSpPr>
          <p:cNvPr id="43014" name="Text Box 2"/>
          <p:cNvSpPr txBox="1">
            <a:spLocks noChangeArrowheads="1"/>
          </p:cNvSpPr>
          <p:nvPr/>
        </p:nvSpPr>
        <p:spPr bwMode="auto">
          <a:xfrm>
            <a:off x="5795963" y="6738938"/>
            <a:ext cx="44386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202" tIns="47601" rIns="95202" bIns="47601" anchor="b"/>
          <a:lstStyle>
            <a:lvl1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buFont typeface="Times New Roman" charset="0"/>
              <a:buNone/>
            </a:pPr>
            <a:fld id="{B63D5549-9B00-E04C-B7E6-E57788E113B7}" type="slidenum">
              <a:rPr lang="it-IT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charset="0"/>
                <a:buNone/>
              </a:pPr>
              <a:t>9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4301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6450" y="531813"/>
            <a:ext cx="3546475" cy="2660650"/>
          </a:xfrm>
          <a:solidFill>
            <a:srgbClr val="FFFFFF"/>
          </a:solidFill>
          <a:ln/>
        </p:spPr>
      </p:sp>
      <p:sp>
        <p:nvSpPr>
          <p:cNvPr id="430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23938" y="3370263"/>
            <a:ext cx="8188325" cy="319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63"/>
              </a:spcBef>
              <a:buClrTx/>
              <a:tabLst>
                <a:tab pos="0" algn="l"/>
                <a:tab pos="458788" algn="l"/>
                <a:tab pos="925513" algn="l"/>
                <a:tab pos="1395413" algn="l"/>
                <a:tab pos="1862138" algn="l"/>
                <a:tab pos="2330450" algn="l"/>
                <a:tab pos="2798763" algn="l"/>
                <a:tab pos="3267075" algn="l"/>
                <a:tab pos="3733800" algn="l"/>
                <a:tab pos="4203700" algn="l"/>
                <a:tab pos="4670425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7125" algn="l"/>
                <a:tab pos="7943850" algn="l"/>
                <a:tab pos="8413750" algn="l"/>
                <a:tab pos="8880475" algn="l"/>
                <a:tab pos="9348788" algn="l"/>
              </a:tabLst>
            </a:pPr>
            <a:endParaRPr 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131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488802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0413406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7813" y="128588"/>
            <a:ext cx="2055812" cy="5994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8213" cy="5994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245693"/>
      </p:ext>
    </p:extLst>
  </p:cSld>
  <p:clrMapOvr>
    <a:masterClrMapping/>
  </p:clrMapOvr>
  <p:transition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0817261"/>
      </p:ext>
    </p:extLst>
  </p:cSld>
  <p:clrMapOvr>
    <a:masterClrMapping/>
  </p:clrMapOvr>
  <p:transition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2699647"/>
      </p:ext>
    </p:extLst>
  </p:cSld>
  <p:clrMapOvr>
    <a:masterClrMapping/>
  </p:clrMapOvr>
  <p:transition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06467330"/>
      </p:ext>
    </p:extLst>
  </p:cSld>
  <p:clrMapOvr>
    <a:masterClrMapping/>
  </p:clrMapOvr>
  <p:transition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438004"/>
      </p:ext>
    </p:extLst>
  </p:cSld>
  <p:clrMapOvr>
    <a:masterClrMapping/>
  </p:clrMapOvr>
  <p:transition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5604564"/>
      </p:ext>
    </p:extLst>
  </p:cSld>
  <p:clrMapOvr>
    <a:masterClrMapping/>
  </p:clrMapOvr>
  <p:transition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6054620"/>
      </p:ext>
    </p:extLst>
  </p:cSld>
  <p:clrMapOvr>
    <a:masterClrMapping/>
  </p:clrMapOvr>
  <p:transition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740632"/>
      </p:ext>
    </p:extLst>
  </p:cSld>
  <p:clrMapOvr>
    <a:masterClrMapping/>
  </p:clrMapOvr>
  <p:transition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08667671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0197589"/>
      </p:ext>
    </p:extLst>
  </p:cSld>
  <p:clrMapOvr>
    <a:masterClrMapping/>
  </p:clrMapOvr>
  <p:transition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69829812"/>
      </p:ext>
    </p:extLst>
  </p:cSld>
  <p:clrMapOvr>
    <a:masterClrMapping/>
  </p:clrMapOvr>
  <p:transition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21079"/>
      </p:ext>
    </p:extLst>
  </p:cSld>
  <p:clrMapOvr>
    <a:masterClrMapping/>
  </p:clrMapOvr>
  <p:transition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7813" y="128588"/>
            <a:ext cx="2055812" cy="5994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8213" cy="5994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838557"/>
      </p:ext>
    </p:extLst>
  </p:cSld>
  <p:clrMapOvr>
    <a:masterClrMapping/>
  </p:clrMapOvr>
  <p:transition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8278482"/>
      </p:ext>
    </p:extLst>
  </p:cSld>
  <p:clrMapOvr>
    <a:masterClrMapping/>
  </p:clrMapOvr>
  <p:transition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09557"/>
      </p:ext>
    </p:extLst>
  </p:cSld>
  <p:clrMapOvr>
    <a:masterClrMapping/>
  </p:clrMapOvr>
  <p:transition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94739691"/>
      </p:ext>
    </p:extLst>
  </p:cSld>
  <p:clrMapOvr>
    <a:masterClrMapping/>
  </p:clrMapOvr>
  <p:transition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68524"/>
      </p:ext>
    </p:extLst>
  </p:cSld>
  <p:clrMapOvr>
    <a:masterClrMapping/>
  </p:clrMapOvr>
  <p:transition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2294074"/>
      </p:ext>
    </p:extLst>
  </p:cSld>
  <p:clrMapOvr>
    <a:masterClrMapping/>
  </p:clrMapOvr>
  <p:transition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7564818"/>
      </p:ext>
    </p:extLst>
  </p:cSld>
  <p:clrMapOvr>
    <a:masterClrMapping/>
  </p:clrMapOvr>
  <p:transition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290057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55340672"/>
      </p:ext>
    </p:extLst>
  </p:cSld>
  <p:clrMapOvr>
    <a:masterClrMapping/>
  </p:clrMapOvr>
  <p:transition>
    <p:split orient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74581260"/>
      </p:ext>
    </p:extLst>
  </p:cSld>
  <p:clrMapOvr>
    <a:masterClrMapping/>
  </p:clrMapOvr>
  <p:transition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67872921"/>
      </p:ext>
    </p:extLst>
  </p:cSld>
  <p:clrMapOvr>
    <a:masterClrMapping/>
  </p:clrMapOvr>
  <p:transition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6306588"/>
      </p:ext>
    </p:extLst>
  </p:cSld>
  <p:clrMapOvr>
    <a:masterClrMapping/>
  </p:clrMapOvr>
  <p:transition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7813" y="128588"/>
            <a:ext cx="2055812" cy="5994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8213" cy="5994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9538500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3293421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463510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4403883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871735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31295496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68095040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6425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Cliccate per modificare il formato del testo del titolo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Cliccate per modificare il formato del testo della struttura</a:t>
            </a:r>
          </a:p>
          <a:p>
            <a:pPr lvl="1"/>
            <a:r>
              <a:rPr lang="en-GB"/>
              <a:t>Secondo livello struttura</a:t>
            </a:r>
          </a:p>
          <a:p>
            <a:pPr lvl="2"/>
            <a:r>
              <a:rPr lang="en-GB"/>
              <a:t>Terzo livello struttura</a:t>
            </a:r>
          </a:p>
          <a:p>
            <a:pPr lvl="3"/>
            <a:r>
              <a:rPr lang="en-GB"/>
              <a:t>Quarto livello struttura</a:t>
            </a:r>
          </a:p>
          <a:p>
            <a:pPr lvl="4"/>
            <a:r>
              <a:rPr lang="en-GB"/>
              <a:t>Quinto livello struttura</a:t>
            </a:r>
          </a:p>
          <a:p>
            <a:pPr lvl="4"/>
            <a:r>
              <a:rPr lang="en-GB"/>
              <a:t>Sesto livello struttura</a:t>
            </a:r>
          </a:p>
          <a:p>
            <a:pPr lvl="4"/>
            <a:r>
              <a:rPr lang="en-GB"/>
              <a:t>Settimo livello struttura</a:t>
            </a:r>
          </a:p>
          <a:p>
            <a:pPr lvl="4"/>
            <a:r>
              <a:rPr lang="en-GB"/>
              <a:t>Ottavo livello struttura</a:t>
            </a:r>
          </a:p>
          <a:p>
            <a:pPr lvl="4"/>
            <a:r>
              <a:rPr lang="en-GB"/>
              <a:t>Nono livello struttura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68313" y="6237288"/>
            <a:ext cx="8207375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altLang="it-IT">
              <a:ea typeface="ＭＳ Ｐゴシック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000000"/>
          </a:solidFill>
          <a:latin typeface="+mn-lt"/>
          <a:ea typeface="ＭＳ Ｐゴシック" charset="0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rgbClr val="000000"/>
          </a:solidFill>
          <a:latin typeface="+mn-lt"/>
          <a:ea typeface="ＭＳ Ｐゴシック" charset="0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000000"/>
          </a:solidFill>
          <a:latin typeface="+mn-lt"/>
          <a:ea typeface="ＭＳ Ｐゴシック" charset="0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ＭＳ Ｐゴシック" charset="0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6425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Cliccate per modificare il formato del testo del titolo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Cliccate per modificare il formato del testo della struttura</a:t>
            </a:r>
          </a:p>
          <a:p>
            <a:pPr lvl="1"/>
            <a:r>
              <a:rPr lang="en-GB" altLang="it-IT" smtClean="0"/>
              <a:t>Secondo livello struttura</a:t>
            </a:r>
          </a:p>
          <a:p>
            <a:pPr lvl="2"/>
            <a:r>
              <a:rPr lang="en-GB" altLang="it-IT" smtClean="0"/>
              <a:t>Terzo livello struttura</a:t>
            </a:r>
          </a:p>
          <a:p>
            <a:pPr lvl="3"/>
            <a:r>
              <a:rPr lang="en-GB" altLang="it-IT" smtClean="0"/>
              <a:t>Quarto livello struttura</a:t>
            </a:r>
          </a:p>
          <a:p>
            <a:pPr lvl="4"/>
            <a:r>
              <a:rPr lang="en-GB" altLang="it-IT" smtClean="0"/>
              <a:t>Quinto livello struttura</a:t>
            </a:r>
          </a:p>
          <a:p>
            <a:pPr lvl="4"/>
            <a:r>
              <a:rPr lang="en-GB" altLang="it-IT" smtClean="0"/>
              <a:t>Sesto livello struttura</a:t>
            </a:r>
          </a:p>
          <a:p>
            <a:pPr lvl="4"/>
            <a:r>
              <a:rPr lang="en-GB" altLang="it-IT" smtClean="0"/>
              <a:t>Settimo livello struttura</a:t>
            </a:r>
          </a:p>
          <a:p>
            <a:pPr lvl="4"/>
            <a:r>
              <a:rPr lang="en-GB" altLang="it-IT" smtClean="0"/>
              <a:t>Ottavo livello struttura</a:t>
            </a:r>
          </a:p>
          <a:p>
            <a:pPr lvl="4"/>
            <a:r>
              <a:rPr lang="en-GB" altLang="it-IT" smtClean="0"/>
              <a:t>Nono livello struttura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68313" y="6237288"/>
            <a:ext cx="82073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742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plit orient="vert"/>
  </p:transition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ＭＳ Ｐゴシック" charset="0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ＭＳ Ｐゴシック" charset="0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ＭＳ Ｐゴシック" charset="0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ＭＳ Ｐゴシック" charset="0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6425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Cliccate per modificare il formato del testo del titolo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Cliccate per modificare il formato del testo della struttura</a:t>
            </a:r>
          </a:p>
          <a:p>
            <a:pPr lvl="1"/>
            <a:r>
              <a:rPr lang="en-GB" altLang="it-IT" smtClean="0"/>
              <a:t>Secondo livello struttura</a:t>
            </a:r>
          </a:p>
          <a:p>
            <a:pPr lvl="2"/>
            <a:r>
              <a:rPr lang="en-GB" altLang="it-IT" smtClean="0"/>
              <a:t>Terzo livello struttura</a:t>
            </a:r>
          </a:p>
          <a:p>
            <a:pPr lvl="3"/>
            <a:r>
              <a:rPr lang="en-GB" altLang="it-IT" smtClean="0"/>
              <a:t>Quarto livello struttura</a:t>
            </a:r>
          </a:p>
          <a:p>
            <a:pPr lvl="4"/>
            <a:r>
              <a:rPr lang="en-GB" altLang="it-IT" smtClean="0"/>
              <a:t>Quinto livello struttura</a:t>
            </a:r>
          </a:p>
          <a:p>
            <a:pPr lvl="4"/>
            <a:r>
              <a:rPr lang="en-GB" altLang="it-IT" smtClean="0"/>
              <a:t>Sesto livello struttura</a:t>
            </a:r>
          </a:p>
          <a:p>
            <a:pPr lvl="4"/>
            <a:r>
              <a:rPr lang="en-GB" altLang="it-IT" smtClean="0"/>
              <a:t>Settimo livello struttura</a:t>
            </a:r>
          </a:p>
          <a:p>
            <a:pPr lvl="4"/>
            <a:r>
              <a:rPr lang="en-GB" altLang="it-IT" smtClean="0"/>
              <a:t>Ottavo livello struttura</a:t>
            </a:r>
          </a:p>
          <a:p>
            <a:pPr lvl="4"/>
            <a:r>
              <a:rPr lang="en-GB" altLang="it-IT" smtClean="0"/>
              <a:t>Nono livello struttura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68313" y="6237288"/>
            <a:ext cx="82073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232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split orient="vert"/>
  </p:transition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ＭＳ Ｐゴシック" charset="0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ＭＳ Ｐゴシック" charset="0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ＭＳ Ｐゴシック" charset="0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ＭＳ Ｐゴシック" charset="0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Foglio_di_lavoro_di_Microsoft_Office_Excel_97-20031.xls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Foglio_di_lavoro_di_Microsoft_Office_Excel_97-20032.xls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Foglio_di_lavoro_di_Microsoft_Office_Excel_97-20033.xls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png"/><Relationship Id="rId5" Type="http://schemas.openxmlformats.org/officeDocument/2006/relationships/oleObject" Target="../embeddings/Foglio_di_lavoro_di_Microsoft_Office_Excel_97-20034.xls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Foglio_di_lavoro_di_Microsoft_Office_Excel_97-20035.xls"/><Relationship Id="rId5" Type="http://schemas.openxmlformats.org/officeDocument/2006/relationships/oleObject" Target="../embeddings/oleObject5.bin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jp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22.jpe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Foglio_di_lavoro_di_Microsoft_Office_Excel_97-20036.xls"/><Relationship Id="rId5" Type="http://schemas.openxmlformats.org/officeDocument/2006/relationships/oleObject" Target="../embeddings/oleObject6.bin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Foglio_di_lavoro_di_Microsoft_Office_Excel_97-20037.xls"/><Relationship Id="rId5" Type="http://schemas.openxmlformats.org/officeDocument/2006/relationships/oleObject" Target="../embeddings/oleObject7.bin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Foglio_di_lavoro_di_Microsoft_Office_Excel_97-20038.xls"/><Relationship Id="rId5" Type="http://schemas.openxmlformats.org/officeDocument/2006/relationships/oleObject" Target="../embeddings/oleObject8.bin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8.png"/><Relationship Id="rId5" Type="http://schemas.openxmlformats.org/officeDocument/2006/relationships/oleObject" Target="../embeddings/Foglio_di_lavoro_di_Microsoft_Office_Excel_97-20039.xls"/><Relationship Id="rId4" Type="http://schemas.openxmlformats.org/officeDocument/2006/relationships/oleObject" Target="../embeddings/oleObject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814387" y="2903488"/>
            <a:ext cx="756126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SzPct val="100000"/>
            </a:pPr>
            <a:r>
              <a:rPr lang="it-IT" sz="4800" b="1" dirty="0">
                <a:solidFill>
                  <a:srgbClr val="FFFF00"/>
                </a:solidFill>
              </a:rPr>
              <a:t>Bilancio d’esercizio </a:t>
            </a:r>
          </a:p>
          <a:p>
            <a:pPr algn="ctr" eaLnBrk="1" hangingPunct="1">
              <a:buSzPct val="100000"/>
            </a:pPr>
            <a:r>
              <a:rPr lang="it-IT" sz="4800" b="1" dirty="0">
                <a:solidFill>
                  <a:srgbClr val="FFFF00"/>
                </a:solidFill>
              </a:rPr>
              <a:t>2013</a:t>
            </a:r>
          </a:p>
        </p:txBody>
      </p: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1643063" y="6000750"/>
            <a:ext cx="59039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875"/>
              </a:spcBef>
              <a:buSzPct val="100000"/>
            </a:pPr>
            <a:r>
              <a:rPr lang="it-IT" b="1" dirty="0" smtClean="0">
                <a:cs typeface="Arial" charset="0"/>
              </a:rPr>
              <a:t>ASSEMBLEA DEI DELEGATI</a:t>
            </a:r>
            <a:endParaRPr lang="it-IT" b="1" dirty="0">
              <a:cs typeface="Arial" charset="0"/>
            </a:endParaRPr>
          </a:p>
          <a:p>
            <a:pPr algn="ctr" eaLnBrk="1" hangingPunct="1">
              <a:spcBef>
                <a:spcPts val="875"/>
              </a:spcBef>
              <a:buSzPct val="100000"/>
            </a:pPr>
            <a:r>
              <a:rPr lang="it-IT" b="1" dirty="0" smtClean="0">
                <a:cs typeface="Arial" charset="0"/>
              </a:rPr>
              <a:t>GRADO -18 maggio 2014</a:t>
            </a:r>
            <a:endParaRPr lang="it-IT" b="1" dirty="0">
              <a:cs typeface="Arial" charset="0"/>
            </a:endParaRPr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500063"/>
            <a:ext cx="2087562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9" name="CasellaDiTesto 1"/>
          <p:cNvSpPr txBox="1">
            <a:spLocks noChangeArrowheads="1"/>
          </p:cNvSpPr>
          <p:nvPr/>
        </p:nvSpPr>
        <p:spPr bwMode="auto">
          <a:xfrm>
            <a:off x="250825" y="188913"/>
            <a:ext cx="25209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800" i="1" dirty="0" smtClean="0">
                <a:solidFill>
                  <a:schemeClr val="tx1"/>
                </a:solidFill>
              </a:rPr>
              <a:t>Panoramica </a:t>
            </a:r>
            <a:r>
              <a:rPr lang="it-IT" sz="800" i="1" dirty="0" err="1" smtClean="0">
                <a:solidFill>
                  <a:schemeClr val="tx1"/>
                </a:solidFill>
              </a:rPr>
              <a:t>Pellarini</a:t>
            </a:r>
            <a:endParaRPr lang="it-IT" sz="8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842963" y="6148388"/>
            <a:ext cx="7456487" cy="709612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0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>
                <a:solidFill>
                  <a:srgbClr val="FF0000"/>
                </a:solidFill>
              </a:rPr>
              <a:t>TASSO DI AUTONOMIA FINANZIARIA PARI  AL 85,40%</a:t>
            </a:r>
          </a:p>
          <a:p>
            <a:pPr algn="ctr">
              <a:spcBef>
                <a:spcPts val="87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>
                <a:solidFill>
                  <a:srgbClr val="FF0000"/>
                </a:solidFill>
              </a:rPr>
              <a:t>(2012 pari al 84,49%)</a:t>
            </a:r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2051050" y="933450"/>
            <a:ext cx="5616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1547813" y="331788"/>
            <a:ext cx="59769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87313" indent="-84138" algn="ctr">
              <a:spcBef>
                <a:spcPts val="1125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it-IT" sz="1800" b="1">
                <a:solidFill>
                  <a:schemeClr val="tx1"/>
                </a:solidFill>
                <a:cs typeface="Arial" charset="0"/>
              </a:rPr>
              <a:t>VALORE DELLA PRODUZIONE</a:t>
            </a:r>
          </a:p>
        </p:txBody>
      </p:sp>
      <p:grpSp>
        <p:nvGrpSpPr>
          <p:cNvPr id="1031" name="Gruppo 3"/>
          <p:cNvGrpSpPr>
            <a:grpSpLocks/>
          </p:cNvGrpSpPr>
          <p:nvPr/>
        </p:nvGrpSpPr>
        <p:grpSpPr bwMode="auto">
          <a:xfrm>
            <a:off x="595313" y="681038"/>
            <a:ext cx="8297862" cy="1395374"/>
            <a:chOff x="627969" y="681038"/>
            <a:chExt cx="8296257" cy="1396684"/>
          </a:xfrm>
        </p:grpSpPr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874823" y="723901"/>
              <a:ext cx="8049403" cy="1353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900"/>
                </a:spcBef>
                <a:spcAft>
                  <a:spcPts val="45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200" dirty="0">
                  <a:solidFill>
                    <a:schemeClr val="tx1"/>
                  </a:solidFill>
                  <a:latin typeface="Verdana" charset="0"/>
                </a:rPr>
                <a:t>Ricavi delle vendite e delle prestazioni </a:t>
              </a:r>
            </a:p>
            <a:p>
              <a:pPr>
                <a:spcBef>
                  <a:spcPts val="900"/>
                </a:spcBef>
                <a:spcAft>
                  <a:spcPts val="45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200" dirty="0">
                  <a:solidFill>
                    <a:schemeClr val="tx1"/>
                  </a:solidFill>
                  <a:latin typeface="Verdana" charset="0"/>
                </a:rPr>
                <a:t>Altri ricavi e proventi </a:t>
              </a:r>
              <a:r>
                <a:rPr lang="it-IT" sz="1200" dirty="0" smtClean="0">
                  <a:solidFill>
                    <a:schemeClr val="tx1"/>
                  </a:solidFill>
                  <a:latin typeface="Verdana" charset="0"/>
                </a:rPr>
                <a:t>(sopravvenienze attive)</a:t>
              </a:r>
            </a:p>
            <a:p>
              <a:pPr>
                <a:spcBef>
                  <a:spcPts val="900"/>
                </a:spcBef>
                <a:spcAft>
                  <a:spcPts val="45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200" dirty="0" smtClean="0">
                  <a:solidFill>
                    <a:schemeClr val="tx1"/>
                  </a:solidFill>
                  <a:latin typeface="Verdana" charset="0"/>
                </a:rPr>
                <a:t>Altri </a:t>
              </a:r>
              <a:r>
                <a:rPr lang="it-IT" sz="1200" dirty="0">
                  <a:solidFill>
                    <a:schemeClr val="tx1"/>
                  </a:solidFill>
                  <a:latin typeface="Verdana" charset="0"/>
                </a:rPr>
                <a:t>ricavi e proventi </a:t>
              </a:r>
              <a:r>
                <a:rPr lang="it-IT" sz="1200" dirty="0" smtClean="0">
                  <a:solidFill>
                    <a:schemeClr val="tx1"/>
                  </a:solidFill>
                  <a:latin typeface="Verdana" charset="0"/>
                </a:rPr>
                <a:t>(contributo </a:t>
              </a:r>
              <a:r>
                <a:rPr lang="it-IT" sz="1200" dirty="0">
                  <a:solidFill>
                    <a:schemeClr val="tx1"/>
                  </a:solidFill>
                  <a:latin typeface="Verdana" charset="0"/>
                </a:rPr>
                <a:t>CNSAS per assicurazioni)</a:t>
              </a:r>
            </a:p>
            <a:p>
              <a:pPr>
                <a:spcBef>
                  <a:spcPts val="900"/>
                </a:spcBef>
                <a:spcAft>
                  <a:spcPts val="45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200" dirty="0">
                  <a:solidFill>
                    <a:schemeClr val="tx1"/>
                  </a:solidFill>
                  <a:latin typeface="Verdana" charset="0"/>
                </a:rPr>
                <a:t>Variazione delle rimanenze di prodotti finali </a:t>
              </a:r>
            </a:p>
          </p:txBody>
        </p:sp>
        <p:sp>
          <p:nvSpPr>
            <p:cNvPr id="1035" name="AutoShape 8"/>
            <p:cNvSpPr>
              <a:spLocks noChangeArrowheads="1"/>
            </p:cNvSpPr>
            <p:nvPr/>
          </p:nvSpPr>
          <p:spPr bwMode="auto">
            <a:xfrm>
              <a:off x="634206" y="681038"/>
              <a:ext cx="188913" cy="287338"/>
            </a:xfrm>
            <a:prstGeom prst="upArrow">
              <a:avLst>
                <a:gd name="adj1" fmla="val 50000"/>
                <a:gd name="adj2" fmla="val 38025"/>
              </a:avLst>
            </a:prstGeom>
            <a:solidFill>
              <a:srgbClr val="92D050"/>
            </a:solidFill>
            <a:ln w="936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it-IT"/>
            </a:p>
          </p:txBody>
        </p:sp>
        <p:sp>
          <p:nvSpPr>
            <p:cNvPr id="12300" name="AutoShape 11"/>
            <p:cNvSpPr>
              <a:spLocks noChangeArrowheads="1"/>
            </p:cNvSpPr>
            <p:nvPr/>
          </p:nvSpPr>
          <p:spPr bwMode="auto">
            <a:xfrm flipV="1">
              <a:off x="627969" y="1094581"/>
              <a:ext cx="188913" cy="287338"/>
            </a:xfrm>
            <a:prstGeom prst="upArrow">
              <a:avLst>
                <a:gd name="adj1" fmla="val 50000"/>
                <a:gd name="adj2" fmla="val 38025"/>
              </a:avLst>
            </a:prstGeom>
            <a:solidFill>
              <a:srgbClr val="FFCC00"/>
            </a:solidFill>
            <a:ln>
              <a:noFill/>
            </a:ln>
            <a:scene3d>
              <a:camera prst="orthographicFront">
                <a:rot lat="0" lon="0" rev="10800000"/>
              </a:camera>
              <a:lightRig rig="threePt" dir="t"/>
            </a:scene3d>
            <a:extLst/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it-IT">
                <a:ea typeface="ＭＳ Ｐゴシック" pitchFamily="34" charset="-128"/>
                <a:cs typeface="+mn-cs"/>
              </a:endParaRPr>
            </a:p>
          </p:txBody>
        </p:sp>
      </p:grpSp>
      <p:graphicFrame>
        <p:nvGraphicFramePr>
          <p:cNvPr id="1026" name="Grafico 12"/>
          <p:cNvGraphicFramePr>
            <a:graphicFrameLocks/>
          </p:cNvGraphicFramePr>
          <p:nvPr/>
        </p:nvGraphicFramePr>
        <p:xfrm>
          <a:off x="585788" y="2441575"/>
          <a:ext cx="8143875" cy="391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" r:id="rId6" imgW="8144962" imgH="3913971" progId="Excel.Chart.8">
                  <p:embed/>
                </p:oleObj>
              </mc:Choice>
              <mc:Fallback>
                <p:oleObj r:id="rId6" imgW="8144962" imgH="3913971" progId="Excel.Chart.8">
                  <p:embed/>
                  <p:pic>
                    <p:nvPicPr>
                      <p:cNvPr id="0" name="Picture 55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88" y="2441575"/>
                        <a:ext cx="8143875" cy="391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AutoShape 11"/>
          <p:cNvSpPr>
            <a:spLocks noChangeArrowheads="1"/>
          </p:cNvSpPr>
          <p:nvPr/>
        </p:nvSpPr>
        <p:spPr bwMode="auto">
          <a:xfrm flipV="1">
            <a:off x="596106" y="1861670"/>
            <a:ext cx="188916" cy="287226"/>
          </a:xfrm>
          <a:prstGeom prst="upArrow">
            <a:avLst>
              <a:gd name="adj1" fmla="val 50000"/>
              <a:gd name="adj2" fmla="val 38025"/>
            </a:avLst>
          </a:prstGeom>
          <a:solidFill>
            <a:srgbClr val="0066CC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  <a:ex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>
              <a:ea typeface="ＭＳ Ｐゴシック" pitchFamily="34" charset="-128"/>
              <a:cs typeface="+mn-cs"/>
            </a:endParaRPr>
          </a:p>
        </p:txBody>
      </p:sp>
      <p:sp>
        <p:nvSpPr>
          <p:cNvPr id="14" name="AutoShape 11"/>
          <p:cNvSpPr>
            <a:spLocks noChangeArrowheads="1"/>
          </p:cNvSpPr>
          <p:nvPr/>
        </p:nvSpPr>
        <p:spPr bwMode="auto">
          <a:xfrm flipV="1">
            <a:off x="596106" y="1469449"/>
            <a:ext cx="188916" cy="287226"/>
          </a:xfrm>
          <a:prstGeom prst="upArrow">
            <a:avLst>
              <a:gd name="adj1" fmla="val 50000"/>
              <a:gd name="adj2" fmla="val 38025"/>
            </a:avLst>
          </a:prstGeom>
          <a:solidFill>
            <a:srgbClr val="9A34B6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  <a:ex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71625" y="850900"/>
            <a:ext cx="5978525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marL="87313" indent="-84138" algn="ctr">
              <a:spcBef>
                <a:spcPts val="1000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/>
            </a:pPr>
            <a:r>
              <a:rPr lang="it-IT" sz="1600" b="1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QUOTE ASSOCIATIVE</a:t>
            </a:r>
          </a:p>
          <a:p>
            <a:pPr marL="36000" indent="-84138" algn="ctr">
              <a:spcBef>
                <a:spcPts val="0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/>
            </a:pPr>
            <a:r>
              <a:rPr lang="it-IT" sz="1200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(Compreso recupero quote anni precedenti)</a:t>
            </a:r>
          </a:p>
        </p:txBody>
      </p:sp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285750" y="214313"/>
            <a:ext cx="40719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rgbClr val="002060"/>
                </a:solidFill>
              </a:rPr>
              <a:t>Bilancio 2013 - RICAVI - </a:t>
            </a:r>
            <a:r>
              <a:rPr lang="it-IT" sz="1000" i="1" u="sng">
                <a:solidFill>
                  <a:srgbClr val="002060"/>
                </a:solidFill>
              </a:rPr>
              <a:t>Ricavi  delle vendite e delle prestazioni</a:t>
            </a:r>
          </a:p>
        </p:txBody>
      </p:sp>
      <p:graphicFrame>
        <p:nvGraphicFramePr>
          <p:cNvPr id="2050" name="Grafico 8"/>
          <p:cNvGraphicFramePr>
            <a:graphicFrameLocks/>
          </p:cNvGraphicFramePr>
          <p:nvPr/>
        </p:nvGraphicFramePr>
        <p:xfrm>
          <a:off x="714375" y="1493838"/>
          <a:ext cx="7286625" cy="371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" r:id="rId6" imgW="7291448" imgH="3712786" progId="Excel.Chart.8">
                  <p:embed/>
                </p:oleObj>
              </mc:Choice>
              <mc:Fallback>
                <p:oleObj r:id="rId6" imgW="7291448" imgH="3712786" progId="Excel.Chart.8">
                  <p:embed/>
                  <p:pic>
                    <p:nvPicPr>
                      <p:cNvPr id="0" name="Picture 50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1493838"/>
                        <a:ext cx="7286625" cy="3714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Rettangolo 10"/>
          <p:cNvSpPr>
            <a:spLocks noChangeArrowheads="1"/>
          </p:cNvSpPr>
          <p:nvPr/>
        </p:nvSpPr>
        <p:spPr bwMode="auto">
          <a:xfrm>
            <a:off x="642938" y="5365750"/>
            <a:ext cx="7961312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49263" indent="-449263">
              <a:lnSpc>
                <a:spcPct val="150000"/>
              </a:lnSpc>
              <a:buFont typeface="Wingdings" charset="0"/>
              <a:buChar char="Ø"/>
            </a:pPr>
            <a:r>
              <a:rPr lang="it-IT">
                <a:solidFill>
                  <a:schemeClr val="tx1"/>
                </a:solidFill>
              </a:rPr>
              <a:t>- 4.273 soci rispetto al 2012 (nel 2012: - 3.553 soci rispetto al 2011)</a:t>
            </a:r>
          </a:p>
          <a:p>
            <a:pPr marL="449263" indent="-449263">
              <a:lnSpc>
                <a:spcPct val="150000"/>
              </a:lnSpc>
              <a:buFont typeface="Wingdings" charset="0"/>
              <a:buChar char="Ø"/>
            </a:pPr>
            <a:r>
              <a:rPr lang="it-IT">
                <a:solidFill>
                  <a:schemeClr val="tx1"/>
                </a:solidFill>
              </a:rPr>
              <a:t>Minor ricavi per € 29.676,84 per agevolazione giovani (nel 2012  € 26.077,62) </a:t>
            </a:r>
          </a:p>
          <a:p>
            <a:pPr marL="449263" indent="-449263">
              <a:lnSpc>
                <a:spcPct val="150000"/>
              </a:lnSpc>
              <a:buFont typeface="Wingdings" charset="0"/>
              <a:buChar char="Ø"/>
            </a:pPr>
            <a:endParaRPr lang="it-IT"/>
          </a:p>
        </p:txBody>
      </p:sp>
      <p:sp>
        <p:nvSpPr>
          <p:cNvPr id="9" name="Text Box 51"/>
          <p:cNvSpPr txBox="1">
            <a:spLocks noChangeArrowheads="1"/>
          </p:cNvSpPr>
          <p:nvPr/>
        </p:nvSpPr>
        <p:spPr bwMode="auto">
          <a:xfrm>
            <a:off x="1601787" y="6480175"/>
            <a:ext cx="59404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500"/>
              </a:spcBef>
              <a:buSzPct val="100000"/>
            </a:pPr>
            <a:r>
              <a:rPr lang="it-IT" sz="900" dirty="0" smtClean="0">
                <a:solidFill>
                  <a:schemeClr val="tx1"/>
                </a:solidFill>
              </a:rPr>
              <a:t>ASSEMBLEA DEI DELEGATI –  Grado, 18 maggio 2014</a:t>
            </a:r>
            <a:endParaRPr lang="it-IT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afico 11"/>
          <p:cNvGraphicFramePr>
            <a:graphicFrameLocks/>
          </p:cNvGraphicFramePr>
          <p:nvPr/>
        </p:nvGraphicFramePr>
        <p:xfrm>
          <a:off x="213518" y="1556792"/>
          <a:ext cx="8716963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511300" y="785813"/>
            <a:ext cx="6121400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6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2000" b="1" dirty="0">
                <a:solidFill>
                  <a:srgbClr val="002060"/>
                </a:solidFill>
                <a:ea typeface="+mn-ea"/>
                <a:cs typeface="+mn-cs"/>
              </a:rPr>
              <a:t>Trend </a:t>
            </a:r>
            <a:r>
              <a:rPr lang="it-IT" sz="2000" b="1" dirty="0" smtClean="0">
                <a:solidFill>
                  <a:srgbClr val="002060"/>
                </a:solidFill>
                <a:ea typeface="+mn-ea"/>
                <a:cs typeface="+mn-cs"/>
              </a:rPr>
              <a:t>Tesseramento</a:t>
            </a:r>
            <a:endParaRPr lang="it-IT" sz="2000" b="1" dirty="0">
              <a:solidFill>
                <a:srgbClr val="002060"/>
              </a:solidFill>
              <a:ea typeface="+mn-ea"/>
              <a:cs typeface="+mn-cs"/>
            </a:endParaRP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6300788" y="2924175"/>
            <a:ext cx="1584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85750" y="214313"/>
            <a:ext cx="40719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2013 - RICAVI - </a:t>
            </a:r>
            <a:r>
              <a:rPr lang="it-IT" sz="1000" i="1" u="sng">
                <a:solidFill>
                  <a:schemeClr val="tx1"/>
                </a:solidFill>
              </a:rPr>
              <a:t>Ricavi  delle vendite e delle prestazioni</a:t>
            </a:r>
          </a:p>
        </p:txBody>
      </p:sp>
      <p:sp>
        <p:nvSpPr>
          <p:cNvPr id="9" name="Pentagono 8"/>
          <p:cNvSpPr>
            <a:spLocks noChangeArrowheads="1"/>
          </p:cNvSpPr>
          <p:nvPr/>
        </p:nvSpPr>
        <p:spPr bwMode="auto">
          <a:xfrm rot="16200000">
            <a:off x="7669172" y="3731871"/>
            <a:ext cx="1348380" cy="1318703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vert="vert" tIns="72000" anchor="ctr">
            <a:normAutofit/>
          </a:bodyPr>
          <a:lstStyle/>
          <a:p>
            <a:pPr algn="ctr">
              <a:spcBef>
                <a:spcPts val="0"/>
              </a:spcBef>
              <a:buSzPct val="100000"/>
              <a:tabLst>
                <a:tab pos="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>
              <a:spcBef>
                <a:spcPts val="0"/>
              </a:spcBef>
              <a:buSzPct val="100000"/>
              <a:tabLst>
                <a:tab pos="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- 4.273 soci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dirty="0">
              <a:latin typeface="+mn-lt"/>
              <a:ea typeface="+mn-ea"/>
              <a:cs typeface="+mn-cs"/>
            </a:endParaRPr>
          </a:p>
        </p:txBody>
      </p:sp>
      <p:sp>
        <p:nvSpPr>
          <p:cNvPr id="8" name="Text Box 51"/>
          <p:cNvSpPr txBox="1">
            <a:spLocks noChangeArrowheads="1"/>
          </p:cNvSpPr>
          <p:nvPr/>
        </p:nvSpPr>
        <p:spPr bwMode="auto">
          <a:xfrm>
            <a:off x="1601787" y="6480175"/>
            <a:ext cx="59404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500"/>
              </a:spcBef>
              <a:buSzPct val="100000"/>
            </a:pPr>
            <a:r>
              <a:rPr lang="it-IT" sz="900" dirty="0" smtClean="0">
                <a:solidFill>
                  <a:schemeClr val="tx1"/>
                </a:solidFill>
              </a:rPr>
              <a:t>ASSEMBLEA DEI DELEGATI –  Grado, 18 maggio 2014</a:t>
            </a:r>
            <a:endParaRPr lang="it-IT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6" name="Text Box 2"/>
          <p:cNvSpPr txBox="1">
            <a:spLocks noChangeArrowheads="1"/>
          </p:cNvSpPr>
          <p:nvPr/>
        </p:nvSpPr>
        <p:spPr bwMode="auto">
          <a:xfrm>
            <a:off x="827088" y="1427163"/>
            <a:ext cx="48244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sp>
        <p:nvSpPr>
          <p:cNvPr id="3077" name="Rectangle 3"/>
          <p:cNvSpPr>
            <a:spLocks noChangeArrowheads="1"/>
          </p:cNvSpPr>
          <p:nvPr/>
        </p:nvSpPr>
        <p:spPr bwMode="auto">
          <a:xfrm>
            <a:off x="1500188" y="642938"/>
            <a:ext cx="5978525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87313" indent="-84138" algn="ctr">
              <a:spcBef>
                <a:spcPts val="1000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it-IT" sz="1600" b="1">
                <a:solidFill>
                  <a:schemeClr val="tx1"/>
                </a:solidFill>
              </a:rPr>
              <a:t>RICAVI DA PUBBLICAZIONI e DA ATTIVITA’ DI PROMOZIONE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85750" y="214313"/>
            <a:ext cx="40719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2013- RICAVI - </a:t>
            </a:r>
            <a:r>
              <a:rPr lang="it-IT" sz="1000" i="1" u="sng">
                <a:solidFill>
                  <a:schemeClr val="tx1"/>
                </a:solidFill>
              </a:rPr>
              <a:t>Ricavi  delle vendite e delle prestazioni</a:t>
            </a:r>
          </a:p>
        </p:txBody>
      </p:sp>
      <p:graphicFrame>
        <p:nvGraphicFramePr>
          <p:cNvPr id="3074" name="Grafico 7"/>
          <p:cNvGraphicFramePr>
            <a:graphicFrameLocks/>
          </p:cNvGraphicFramePr>
          <p:nvPr/>
        </p:nvGraphicFramePr>
        <p:xfrm>
          <a:off x="527050" y="1528763"/>
          <a:ext cx="8501063" cy="435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" r:id="rId6" imgW="8504657" imgH="4359018" progId="Excel.Chart.8">
                  <p:embed/>
                </p:oleObj>
              </mc:Choice>
              <mc:Fallback>
                <p:oleObj r:id="rId6" imgW="8504657" imgH="4359018" progId="Excel.Chart.8">
                  <p:embed/>
                  <p:pic>
                    <p:nvPicPr>
                      <p:cNvPr id="0" name="Picture 51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" y="1528763"/>
                        <a:ext cx="8501063" cy="4357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AutoShape 9"/>
          <p:cNvSpPr>
            <a:spLocks noChangeArrowheads="1"/>
          </p:cNvSpPr>
          <p:nvPr/>
        </p:nvSpPr>
        <p:spPr bwMode="auto">
          <a:xfrm>
            <a:off x="6503988" y="1427163"/>
            <a:ext cx="2016125" cy="869950"/>
          </a:xfrm>
          <a:prstGeom prst="irregularSeal1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/>
              <a:t>+ 91,91%</a:t>
            </a:r>
          </a:p>
        </p:txBody>
      </p:sp>
      <p:sp>
        <p:nvSpPr>
          <p:cNvPr id="8" name="Text Box 51"/>
          <p:cNvSpPr txBox="1">
            <a:spLocks noChangeArrowheads="1"/>
          </p:cNvSpPr>
          <p:nvPr/>
        </p:nvSpPr>
        <p:spPr bwMode="auto">
          <a:xfrm>
            <a:off x="1601787" y="6480175"/>
            <a:ext cx="59404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500"/>
              </a:spcBef>
              <a:buSzPct val="100000"/>
            </a:pPr>
            <a:r>
              <a:rPr lang="it-IT" sz="900" dirty="0" smtClean="0">
                <a:solidFill>
                  <a:schemeClr val="tx1"/>
                </a:solidFill>
              </a:rPr>
              <a:t>ASSEMBLEA DEI DELEGATI –  Grado, 18 maggio 2014</a:t>
            </a:r>
            <a:endParaRPr lang="it-IT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8"/>
          <p:cNvGraphicFramePr>
            <a:graphicFrameLocks noChangeAspect="1"/>
          </p:cNvGraphicFramePr>
          <p:nvPr/>
        </p:nvGraphicFramePr>
        <p:xfrm>
          <a:off x="571500" y="928688"/>
          <a:ext cx="8194675" cy="452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6" r:id="rId5" imgW="8193734" imgH="4523624" progId="Excel.Chart.8">
                  <p:embed/>
                </p:oleObj>
              </mc:Choice>
              <mc:Fallback>
                <p:oleObj r:id="rId5" imgW="8193734" imgH="4523624" progId="Excel.Chart.8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928688"/>
                        <a:ext cx="8194675" cy="4522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9" name="Picture 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22" name="Rectangle 4"/>
          <p:cNvSpPr>
            <a:spLocks noChangeArrowheads="1"/>
          </p:cNvSpPr>
          <p:nvPr/>
        </p:nvSpPr>
        <p:spPr bwMode="auto">
          <a:xfrm>
            <a:off x="1214438" y="642938"/>
            <a:ext cx="5976937" cy="252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marL="87313" indent="-84138" algn="ctr">
              <a:spcBef>
                <a:spcPts val="1000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/>
            </a:pPr>
            <a:r>
              <a:rPr lang="it-IT" sz="16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ALTRI RICAVI E PROVENTI</a:t>
            </a: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285750" y="214313"/>
            <a:ext cx="40719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2013  - RICAVI – </a:t>
            </a:r>
            <a:r>
              <a:rPr lang="it-IT" sz="1000" i="1" u="sng">
                <a:solidFill>
                  <a:schemeClr val="tx1"/>
                </a:solidFill>
              </a:rPr>
              <a:t>Altri ricavi e proventi</a:t>
            </a:r>
          </a:p>
        </p:txBody>
      </p:sp>
      <p:sp>
        <p:nvSpPr>
          <p:cNvPr id="13" name="Freccia in giù 12"/>
          <p:cNvSpPr/>
          <p:nvPr/>
        </p:nvSpPr>
        <p:spPr bwMode="auto">
          <a:xfrm>
            <a:off x="442752" y="5469393"/>
            <a:ext cx="182562" cy="360361"/>
          </a:xfrm>
          <a:prstGeom prst="downArrow">
            <a:avLst/>
          </a:prstGeom>
          <a:solidFill>
            <a:srgbClr val="00A7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21299999" lon="0" rev="10800000"/>
            </a:camera>
            <a:lightRig rig="threePt" dir="t"/>
          </a:scene3d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dirty="0">
              <a:ln>
                <a:solidFill>
                  <a:schemeClr val="tx1"/>
                </a:solidFill>
              </a:ln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4103" name="Text Box 41"/>
          <p:cNvSpPr txBox="1">
            <a:spLocks noChangeArrowheads="1"/>
          </p:cNvSpPr>
          <p:nvPr/>
        </p:nvSpPr>
        <p:spPr bwMode="auto">
          <a:xfrm>
            <a:off x="700088" y="6078538"/>
            <a:ext cx="7288212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266700" indent="-263525"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875"/>
              </a:spcBef>
              <a:buSzPct val="100000"/>
            </a:pPr>
            <a:r>
              <a:rPr lang="it-IT">
                <a:solidFill>
                  <a:schemeClr val="tx1"/>
                </a:solidFill>
              </a:rPr>
              <a:t>  € 375.000 contributo CNSAS per oneri assicurativi</a:t>
            </a:r>
          </a:p>
        </p:txBody>
      </p:sp>
      <p:sp>
        <p:nvSpPr>
          <p:cNvPr id="4104" name="CasellaDiTesto 2"/>
          <p:cNvSpPr txBox="1">
            <a:spLocks noChangeArrowheads="1"/>
          </p:cNvSpPr>
          <p:nvPr/>
        </p:nvSpPr>
        <p:spPr bwMode="auto">
          <a:xfrm>
            <a:off x="703263" y="5495925"/>
            <a:ext cx="8150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Sopravvenienze attive per € </a:t>
            </a:r>
            <a:r>
              <a:rPr lang="it-IT" dirty="0" smtClean="0">
                <a:solidFill>
                  <a:schemeClr val="tx1"/>
                </a:solidFill>
              </a:rPr>
              <a:t>235.966,38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" name="Freccia in giù 13"/>
          <p:cNvSpPr/>
          <p:nvPr/>
        </p:nvSpPr>
        <p:spPr bwMode="auto">
          <a:xfrm>
            <a:off x="428886" y="5977845"/>
            <a:ext cx="182562" cy="360361"/>
          </a:xfrm>
          <a:prstGeom prst="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21299999" lon="0" rev="10800000"/>
            </a:camera>
            <a:lightRig rig="threePt" dir="t"/>
          </a:scene3d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dirty="0">
              <a:ln>
                <a:solidFill>
                  <a:schemeClr val="tx1"/>
                </a:solidFill>
              </a:ln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10" name="Text Box 51"/>
          <p:cNvSpPr txBox="1">
            <a:spLocks noChangeArrowheads="1"/>
          </p:cNvSpPr>
          <p:nvPr/>
        </p:nvSpPr>
        <p:spPr bwMode="auto">
          <a:xfrm>
            <a:off x="1601787" y="6480175"/>
            <a:ext cx="59404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500"/>
              </a:spcBef>
              <a:buSzPct val="100000"/>
            </a:pPr>
            <a:r>
              <a:rPr lang="it-IT" sz="900" dirty="0" smtClean="0">
                <a:solidFill>
                  <a:schemeClr val="tx1"/>
                </a:solidFill>
              </a:rPr>
              <a:t>ASSEMBLEA DEI DELEGATI –  Grado, 18 maggio 2014</a:t>
            </a:r>
            <a:endParaRPr lang="it-IT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1500188" y="579438"/>
            <a:ext cx="5834062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it-IT" sz="1800" b="1">
                <a:solidFill>
                  <a:schemeClr val="tx1"/>
                </a:solidFill>
                <a:cs typeface="Arial" charset="0"/>
              </a:rPr>
              <a:t>COSTI DELLA PRODUZIONE </a:t>
            </a:r>
          </a:p>
          <a:p>
            <a:pPr algn="ctr"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it-IT" sz="1800" b="1">
                <a:solidFill>
                  <a:schemeClr val="tx1"/>
                </a:solidFill>
                <a:cs typeface="Arial" charset="0"/>
              </a:rPr>
              <a:t>€   11.912.527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285750" y="214313"/>
            <a:ext cx="25717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2013 – COSTI </a:t>
            </a:r>
            <a:endParaRPr lang="it-IT" sz="1000" i="1" u="sng">
              <a:solidFill>
                <a:schemeClr val="tx1"/>
              </a:solidFill>
            </a:endParaRPr>
          </a:p>
        </p:txBody>
      </p:sp>
      <p:graphicFrame>
        <p:nvGraphicFramePr>
          <p:cNvPr id="9" name="Grafico 8"/>
          <p:cNvGraphicFramePr>
            <a:graphicFrameLocks/>
          </p:cNvGraphicFramePr>
          <p:nvPr/>
        </p:nvGraphicFramePr>
        <p:xfrm>
          <a:off x="771773" y="1237566"/>
          <a:ext cx="7600454" cy="5086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 Box 51"/>
          <p:cNvSpPr txBox="1">
            <a:spLocks noChangeArrowheads="1"/>
          </p:cNvSpPr>
          <p:nvPr/>
        </p:nvSpPr>
        <p:spPr bwMode="auto">
          <a:xfrm>
            <a:off x="1601787" y="6480175"/>
            <a:ext cx="59404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500"/>
              </a:spcBef>
              <a:buSzPct val="100000"/>
            </a:pPr>
            <a:r>
              <a:rPr lang="it-IT" sz="900" dirty="0" smtClean="0">
                <a:solidFill>
                  <a:schemeClr val="tx1"/>
                </a:solidFill>
              </a:rPr>
              <a:t>ASSEMBLEA DEI DELEGATI –  Grado, 18 maggio 2014</a:t>
            </a:r>
            <a:endParaRPr lang="it-IT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2309813" y="530225"/>
            <a:ext cx="4464050" cy="30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marL="87313" indent="-84138" algn="ctr">
              <a:spcBef>
                <a:spcPts val="1125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/>
            </a:pPr>
            <a:r>
              <a:rPr lang="it-IT" sz="16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COSTI PER SERVIZI </a:t>
            </a:r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428625" y="214313"/>
            <a:ext cx="3429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2013  COSTI  - </a:t>
            </a:r>
            <a:r>
              <a:rPr lang="it-IT" sz="1000" i="1" u="sng">
                <a:solidFill>
                  <a:schemeClr val="tx1"/>
                </a:solidFill>
              </a:rPr>
              <a:t>Costi per  servizi</a:t>
            </a:r>
            <a:endParaRPr lang="it-IT" sz="1000" i="1" u="sng">
              <a:solidFill>
                <a:schemeClr val="tx1"/>
              </a:solidFill>
              <a:latin typeface="Verdana" charset="0"/>
            </a:endParaRPr>
          </a:p>
        </p:txBody>
      </p:sp>
      <p:graphicFrame>
        <p:nvGraphicFramePr>
          <p:cNvPr id="5122" name="Grafico 2"/>
          <p:cNvGraphicFramePr>
            <a:graphicFrameLocks/>
          </p:cNvGraphicFramePr>
          <p:nvPr/>
        </p:nvGraphicFramePr>
        <p:xfrm>
          <a:off x="295275" y="1146175"/>
          <a:ext cx="8493125" cy="507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" r:id="rId6" imgW="8498561" imgH="5072312" progId="Excel.Chart.8">
                  <p:embed/>
                </p:oleObj>
              </mc:Choice>
              <mc:Fallback>
                <p:oleObj r:id="rId6" imgW="8498561" imgH="5072312" progId="Excel.Chart.8">
                  <p:embed/>
                  <p:pic>
                    <p:nvPicPr>
                      <p:cNvPr id="0" name="Picture 49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" y="1146175"/>
                        <a:ext cx="8493125" cy="5070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51"/>
          <p:cNvSpPr txBox="1">
            <a:spLocks noChangeArrowheads="1"/>
          </p:cNvSpPr>
          <p:nvPr/>
        </p:nvSpPr>
        <p:spPr bwMode="auto">
          <a:xfrm>
            <a:off x="1601787" y="6480175"/>
            <a:ext cx="59404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500"/>
              </a:spcBef>
              <a:buSzPct val="100000"/>
            </a:pPr>
            <a:r>
              <a:rPr lang="it-IT" sz="900" dirty="0" smtClean="0">
                <a:solidFill>
                  <a:schemeClr val="tx1"/>
                </a:solidFill>
              </a:rPr>
              <a:t>ASSEMBLEA DEI DELEGATI –  Grado, 18 maggio 2014</a:t>
            </a:r>
            <a:endParaRPr lang="it-IT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2" descr="Logo_big_bianco_tras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175" y="163513"/>
            <a:ext cx="49371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845" y="3595881"/>
            <a:ext cx="1799366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591" y="234705"/>
            <a:ext cx="1296000" cy="179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1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9" y="3903338"/>
            <a:ext cx="1761247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1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01" y="3516909"/>
            <a:ext cx="1403886" cy="15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1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61" y="234705"/>
            <a:ext cx="2163260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51"/>
          <p:cNvSpPr txBox="1">
            <a:spLocks noChangeArrowheads="1"/>
          </p:cNvSpPr>
          <p:nvPr/>
        </p:nvSpPr>
        <p:spPr bwMode="auto">
          <a:xfrm>
            <a:off x="1601787" y="6480175"/>
            <a:ext cx="59404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500"/>
              </a:spcBef>
              <a:buSzPct val="100000"/>
            </a:pPr>
            <a:r>
              <a:rPr lang="it-IT" sz="900" dirty="0" smtClean="0">
                <a:solidFill>
                  <a:schemeClr val="tx1"/>
                </a:solidFill>
              </a:rPr>
              <a:t>ASSEMBLEA DEI DELEGATI –  Grado, 18 maggio 2014</a:t>
            </a:r>
            <a:endParaRPr lang="it-IT" sz="900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6" t="16539" r="29372" b="11415"/>
          <a:stretch/>
        </p:blipFill>
        <p:spPr bwMode="auto">
          <a:xfrm>
            <a:off x="3058544" y="1556792"/>
            <a:ext cx="3228368" cy="474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556" y="872792"/>
            <a:ext cx="2005621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2" y="2061000"/>
            <a:ext cx="1852126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754" y="2344773"/>
            <a:ext cx="2016000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75" y="5288645"/>
            <a:ext cx="2017713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585" y="5345538"/>
            <a:ext cx="2204745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81" y="377825"/>
            <a:ext cx="2012654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3363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2" descr="Logo_big_bianco_tras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175" y="163513"/>
            <a:ext cx="49371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magine 1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0"/>
            <a:ext cx="4848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69" y="36511"/>
            <a:ext cx="4865688" cy="674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7" y="710633"/>
            <a:ext cx="7362825" cy="571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06" y="592138"/>
            <a:ext cx="5133975" cy="578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15" y="394890"/>
            <a:ext cx="8535988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953852" y="862629"/>
            <a:ext cx="7236296" cy="5427222"/>
            <a:chOff x="722400" y="377825"/>
            <a:chExt cx="7236296" cy="5427222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400" y="377825"/>
              <a:ext cx="7236296" cy="542722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7" name="CasellaDiTesto 6"/>
            <p:cNvSpPr txBox="1"/>
            <p:nvPr/>
          </p:nvSpPr>
          <p:spPr>
            <a:xfrm>
              <a:off x="1187624" y="4941168"/>
              <a:ext cx="31529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FFFF00"/>
                  </a:solidFill>
                </a:rPr>
                <a:t>CamminaCAI150</a:t>
              </a:r>
              <a:endParaRPr lang="it-IT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793788" y="806309"/>
            <a:ext cx="7522009" cy="5472608"/>
            <a:chOff x="1585912" y="1114425"/>
            <a:chExt cx="5972175" cy="4629150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5912" y="1114425"/>
              <a:ext cx="5972175" cy="46291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5" name="CasellaDiTesto 4"/>
            <p:cNvSpPr txBox="1"/>
            <p:nvPr/>
          </p:nvSpPr>
          <p:spPr>
            <a:xfrm>
              <a:off x="1773558" y="5229200"/>
              <a:ext cx="33745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FFFF00"/>
                  </a:solidFill>
                </a:rPr>
                <a:t>Il CAI al Monte Ararat</a:t>
              </a:r>
              <a:endParaRPr lang="it-IT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35" y="784538"/>
            <a:ext cx="7794801" cy="5288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769" y="359568"/>
            <a:ext cx="3194050" cy="633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92" y="841375"/>
            <a:ext cx="7920037" cy="537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48" y="841375"/>
            <a:ext cx="8242300" cy="560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29" y="841375"/>
            <a:ext cx="8340725" cy="51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08" y="645319"/>
            <a:ext cx="8328025" cy="568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68868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2" descr="Logo_big_bianco_tras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175" y="163513"/>
            <a:ext cx="49371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Immagine 1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0"/>
            <a:ext cx="4848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53" y="323396"/>
            <a:ext cx="7967663" cy="612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564" y="328385"/>
            <a:ext cx="3858971" cy="6237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982" y="661194"/>
            <a:ext cx="5286375" cy="553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67" y="599509"/>
            <a:ext cx="4145266" cy="55755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1038225"/>
            <a:ext cx="32258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653988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971550" y="1773238"/>
            <a:ext cx="2663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graphicFrame>
        <p:nvGraphicFramePr>
          <p:cNvPr id="4571" name="Group 475"/>
          <p:cNvGraphicFramePr>
            <a:graphicFrameLocks noGrp="1"/>
          </p:cNvGraphicFramePr>
          <p:nvPr/>
        </p:nvGraphicFramePr>
        <p:xfrm>
          <a:off x="395288" y="836613"/>
          <a:ext cx="8358187" cy="3853390"/>
        </p:xfrm>
        <a:graphic>
          <a:graphicData uri="http://schemas.openxmlformats.org/drawingml/2006/table">
            <a:tbl>
              <a:tblPr/>
              <a:tblGrid>
                <a:gridCol w="1614487"/>
                <a:gridCol w="1287463"/>
                <a:gridCol w="1241425"/>
                <a:gridCol w="1808162"/>
                <a:gridCol w="1257300"/>
                <a:gridCol w="1149350"/>
              </a:tblGrid>
              <a:tr h="395288">
                <a:tc gridSpan="3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ATTIVO </a:t>
                      </a:r>
                    </a:p>
                  </a:txBody>
                  <a:tcPr marL="90000" marR="90000" marT="46770" marB="4677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PASSIVO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770" marB="46770" anchor="ctr" horzOverflow="overflow">
                    <a:lnL>
                      <a:noFill/>
                    </a:lnL>
                    <a:lnR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2013</a:t>
                      </a:r>
                    </a:p>
                  </a:txBody>
                  <a:tcPr marL="90000" marR="90000" marT="46770" marB="46770" anchor="ctr" horzOverflow="overflow">
                    <a:lnL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2012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2013</a:t>
                      </a:r>
                    </a:p>
                  </a:txBody>
                  <a:tcPr marL="90000" marR="90000" marT="46770" marB="46770" anchor="ctr" horzOverflow="overflow">
                    <a:lnL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2012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612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Crediti v/soci per versamenti ancora dovuti</a:t>
                      </a:r>
                    </a:p>
                  </a:txBody>
                  <a:tcPr marL="90000" marR="90000" marT="46770" marB="4677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</a:p>
                  </a:txBody>
                  <a:tcPr marL="90000" marR="90000" marT="46770" marB="4677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</a:t>
                      </a:r>
                    </a:p>
                  </a:txBody>
                  <a:tcPr marL="90000" marR="90000" marT="46770" marB="4677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Patrimonio netto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5.509.717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5.542.384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Immobilizzazioni</a:t>
                      </a:r>
                    </a:p>
                  </a:txBody>
                  <a:tcPr marL="90000" marR="90000" marT="46770" marB="4677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3.615.356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3.640.128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Fondo per rischi ed oneri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1.722.157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1.429.903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Attivo circolante</a:t>
                      </a:r>
                    </a:p>
                  </a:txBody>
                  <a:tcPr marL="90000" marR="90000" marT="46770" marB="4677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8.303.477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8.011.665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Tfr di lavoro subordinato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546.830</a:t>
                      </a:r>
                    </a:p>
                  </a:txBody>
                  <a:tcPr marL="90000" marR="90000" marT="46770" marB="46770" anchor="ctr" horzOverflow="overflow">
                    <a:lnL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508.249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Ratei e risconti</a:t>
                      </a:r>
                    </a:p>
                  </a:txBody>
                  <a:tcPr marL="90000" marR="90000" marT="46770" marB="4677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121.599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114.283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Debiti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4.246.436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4.285.497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90000" marR="90000" marT="46770" marB="4677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Ratei e risconti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15.292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43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Totale Attivo</a:t>
                      </a:r>
                    </a:p>
                  </a:txBody>
                  <a:tcPr marL="90000" marR="90000" marT="46770" marB="4677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12.040.432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11.766.076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Totale Passivo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12.040.432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11.766.076</a:t>
                      </a:r>
                    </a:p>
                  </a:txBody>
                  <a:tcPr marL="90000" marR="90000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51" name="Rectangle 47"/>
          <p:cNvSpPr>
            <a:spLocks noChangeArrowheads="1"/>
          </p:cNvSpPr>
          <p:nvPr/>
        </p:nvSpPr>
        <p:spPr bwMode="auto">
          <a:xfrm>
            <a:off x="1547813" y="188913"/>
            <a:ext cx="59769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87313" indent="-84138" algn="ctr">
              <a:spcBef>
                <a:spcPts val="1250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it-IT" sz="2000" b="1">
                <a:solidFill>
                  <a:schemeClr val="tx1"/>
                </a:solidFill>
              </a:rPr>
              <a:t>STATO PATRIMONIALE</a:t>
            </a:r>
          </a:p>
        </p:txBody>
      </p:sp>
      <p:pic>
        <p:nvPicPr>
          <p:cNvPr id="12352" name="Picture 4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353" name="Text Box 41"/>
          <p:cNvSpPr txBox="1">
            <a:spLocks noChangeArrowheads="1"/>
          </p:cNvSpPr>
          <p:nvPr/>
        </p:nvSpPr>
        <p:spPr bwMode="auto">
          <a:xfrm>
            <a:off x="755650" y="4868863"/>
            <a:ext cx="7178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266700" indent="-263525"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875"/>
              </a:spcBef>
              <a:buSzPct val="100000"/>
            </a:pPr>
            <a:r>
              <a:rPr lang="it-IT" b="1">
                <a:solidFill>
                  <a:schemeClr val="tx1"/>
                </a:solidFill>
              </a:rPr>
              <a:t>Attivo circolante: </a:t>
            </a:r>
            <a:r>
              <a:rPr lang="it-IT">
                <a:solidFill>
                  <a:schemeClr val="tx1"/>
                </a:solidFill>
              </a:rPr>
              <a:t>Credito verso Amministrazione dello Stato per € 910.140</a:t>
            </a:r>
          </a:p>
        </p:txBody>
      </p:sp>
      <p:sp>
        <p:nvSpPr>
          <p:cNvPr id="12354" name="Text Box 41"/>
          <p:cNvSpPr txBox="1">
            <a:spLocks noChangeArrowheads="1"/>
          </p:cNvSpPr>
          <p:nvPr/>
        </p:nvSpPr>
        <p:spPr bwMode="auto">
          <a:xfrm>
            <a:off x="755650" y="5805488"/>
            <a:ext cx="4027488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266700" indent="-263525"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875"/>
              </a:spcBef>
              <a:buSzPct val="100000"/>
            </a:pPr>
            <a:r>
              <a:rPr lang="it-IT">
                <a:solidFill>
                  <a:schemeClr val="tx1"/>
                </a:solidFill>
              </a:rPr>
              <a:t> </a:t>
            </a:r>
            <a:r>
              <a:rPr lang="it-IT" b="1">
                <a:solidFill>
                  <a:schemeClr val="tx1"/>
                </a:solidFill>
              </a:rPr>
              <a:t>Patrimonio Netto:  </a:t>
            </a:r>
            <a:r>
              <a:rPr lang="it-IT">
                <a:solidFill>
                  <a:schemeClr val="tx1"/>
                </a:solidFill>
              </a:rPr>
              <a:t>€ 4.550 avanzo di esercizio</a:t>
            </a:r>
          </a:p>
        </p:txBody>
      </p:sp>
      <p:sp>
        <p:nvSpPr>
          <p:cNvPr id="12" name="Freccia in giù 11"/>
          <p:cNvSpPr/>
          <p:nvPr/>
        </p:nvSpPr>
        <p:spPr bwMode="auto">
          <a:xfrm rot="10800000">
            <a:off x="468313" y="5773738"/>
            <a:ext cx="179387" cy="36036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dirty="0">
              <a:ln>
                <a:solidFill>
                  <a:schemeClr val="tx1"/>
                </a:solidFill>
              </a:ln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12356" name="Oval 52"/>
          <p:cNvSpPr>
            <a:spLocks noChangeArrowheads="1"/>
          </p:cNvSpPr>
          <p:nvPr/>
        </p:nvSpPr>
        <p:spPr bwMode="auto">
          <a:xfrm>
            <a:off x="6443663" y="1628775"/>
            <a:ext cx="1220787" cy="511175"/>
          </a:xfrm>
          <a:prstGeom prst="ellipse">
            <a:avLst/>
          </a:prstGeom>
          <a:noFill/>
          <a:ln w="31623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sp>
        <p:nvSpPr>
          <p:cNvPr id="12357" name="Callout 1 14"/>
          <p:cNvSpPr>
            <a:spLocks/>
          </p:cNvSpPr>
          <p:nvPr/>
        </p:nvSpPr>
        <p:spPr bwMode="auto">
          <a:xfrm>
            <a:off x="7118350" y="171450"/>
            <a:ext cx="1317625" cy="711200"/>
          </a:xfrm>
          <a:prstGeom prst="borderCallout1">
            <a:avLst>
              <a:gd name="adj1" fmla="val 104083"/>
              <a:gd name="adj2" fmla="val 11986"/>
              <a:gd name="adj3" fmla="val 203486"/>
              <a:gd name="adj4" fmla="val 11347"/>
            </a:avLst>
          </a:prstGeom>
          <a:solidFill>
            <a:srgbClr val="FF0000"/>
          </a:solidFill>
          <a:ln w="25400" cap="sq">
            <a:solidFill>
              <a:srgbClr val="FF0000"/>
            </a:solidFill>
            <a:round/>
            <a:headEnd type="triangle" w="med" len="med"/>
            <a:tailEnd/>
          </a:ln>
        </p:spPr>
        <p:txBody>
          <a:bodyPr lIns="36000" tIns="0" rIns="36000" bIns="144000" anchor="ctr"/>
          <a:lstStyle/>
          <a:p>
            <a:pPr algn="ctr">
              <a:lnSpc>
                <a:spcPct val="150000"/>
              </a:lnSpc>
              <a:buClr>
                <a:srgbClr val="000000"/>
              </a:buClr>
              <a:buSzPct val="100000"/>
            </a:pPr>
            <a:endParaRPr lang="it-IT" sz="1600" b="1"/>
          </a:p>
          <a:p>
            <a:pPr algn="ctr"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it-IT" sz="1600" b="1"/>
              <a:t> +  €  4.550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lang="it-IT" sz="1600" b="1"/>
              <a:t> - €   37.217</a:t>
            </a:r>
          </a:p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sp>
        <p:nvSpPr>
          <p:cNvPr id="13" name="Freccia in giù 12"/>
          <p:cNvSpPr/>
          <p:nvPr/>
        </p:nvSpPr>
        <p:spPr bwMode="auto">
          <a:xfrm rot="10800000">
            <a:off x="468313" y="4868863"/>
            <a:ext cx="179387" cy="361950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dirty="0">
              <a:ln>
                <a:solidFill>
                  <a:schemeClr val="tx1"/>
                </a:solidFill>
              </a:ln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12359" name="Text Box 41"/>
          <p:cNvSpPr txBox="1">
            <a:spLocks noChangeArrowheads="1"/>
          </p:cNvSpPr>
          <p:nvPr/>
        </p:nvSpPr>
        <p:spPr bwMode="auto">
          <a:xfrm>
            <a:off x="755650" y="5300663"/>
            <a:ext cx="5040313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266700" indent="-263525"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875"/>
              </a:spcBef>
              <a:buSzPct val="100000"/>
            </a:pPr>
            <a:r>
              <a:rPr lang="it-IT" b="1">
                <a:solidFill>
                  <a:schemeClr val="tx1"/>
                </a:solidFill>
              </a:rPr>
              <a:t> Fondo rischi ed oneri</a:t>
            </a:r>
            <a:r>
              <a:rPr lang="it-IT">
                <a:solidFill>
                  <a:schemeClr val="tx1"/>
                </a:solidFill>
              </a:rPr>
              <a:t>: € 303.254  per assicurazioni</a:t>
            </a:r>
          </a:p>
        </p:txBody>
      </p:sp>
      <p:sp>
        <p:nvSpPr>
          <p:cNvPr id="12360" name="Text Box 41"/>
          <p:cNvSpPr txBox="1">
            <a:spLocks noChangeArrowheads="1"/>
          </p:cNvSpPr>
          <p:nvPr/>
        </p:nvSpPr>
        <p:spPr bwMode="auto">
          <a:xfrm>
            <a:off x="755650" y="6237288"/>
            <a:ext cx="808037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175"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it-IT">
                <a:solidFill>
                  <a:schemeClr val="tx1"/>
                </a:solidFill>
              </a:rPr>
              <a:t> </a:t>
            </a:r>
            <a:r>
              <a:rPr lang="it-IT" b="1">
                <a:solidFill>
                  <a:schemeClr val="tx1"/>
                </a:solidFill>
              </a:rPr>
              <a:t>Patrimonio Netto: - </a:t>
            </a:r>
            <a:r>
              <a:rPr lang="it-IT">
                <a:solidFill>
                  <a:schemeClr val="tx1"/>
                </a:solidFill>
              </a:rPr>
              <a:t>€ 37.217  - art. </a:t>
            </a:r>
            <a:r>
              <a:rPr lang="it-IT">
                <a:solidFill>
                  <a:srgbClr val="000000"/>
                </a:solidFill>
              </a:rPr>
              <a:t>8, c. 3 D.L. 6 luglio 2012 n. 95</a:t>
            </a:r>
          </a:p>
        </p:txBody>
      </p:sp>
      <p:sp>
        <p:nvSpPr>
          <p:cNvPr id="16" name="Freccia in giù 15"/>
          <p:cNvSpPr/>
          <p:nvPr/>
        </p:nvSpPr>
        <p:spPr bwMode="auto">
          <a:xfrm rot="10800000">
            <a:off x="468313" y="5300663"/>
            <a:ext cx="179387" cy="360362"/>
          </a:xfrm>
          <a:prstGeom prst="downArrow">
            <a:avLst/>
          </a:prstGeom>
          <a:solidFill>
            <a:srgbClr val="0066CC"/>
          </a:solidFill>
          <a:ln w="9525" cap="flat" cmpd="sng" algn="ctr">
            <a:solidFill>
              <a:srgbClr val="116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dirty="0">
              <a:ln>
                <a:solidFill>
                  <a:schemeClr val="tx1"/>
                </a:solidFill>
              </a:ln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18" name="Freccia in giù 17"/>
          <p:cNvSpPr/>
          <p:nvPr/>
        </p:nvSpPr>
        <p:spPr bwMode="auto">
          <a:xfrm>
            <a:off x="449263" y="6237288"/>
            <a:ext cx="198437" cy="36036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dirty="0">
              <a:ln>
                <a:solidFill>
                  <a:schemeClr val="tx1"/>
                </a:solidFill>
              </a:ln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12363" name="Oval 52"/>
          <p:cNvSpPr>
            <a:spLocks noChangeArrowheads="1"/>
          </p:cNvSpPr>
          <p:nvPr/>
        </p:nvSpPr>
        <p:spPr bwMode="auto">
          <a:xfrm>
            <a:off x="2124075" y="2781300"/>
            <a:ext cx="1220788" cy="503238"/>
          </a:xfrm>
          <a:prstGeom prst="ellipse">
            <a:avLst/>
          </a:prstGeom>
          <a:noFill/>
          <a:ln w="31623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sp>
        <p:nvSpPr>
          <p:cNvPr id="12364" name="Oval 52"/>
          <p:cNvSpPr>
            <a:spLocks noChangeArrowheads="1"/>
          </p:cNvSpPr>
          <p:nvPr/>
        </p:nvSpPr>
        <p:spPr bwMode="auto">
          <a:xfrm>
            <a:off x="6443663" y="2349500"/>
            <a:ext cx="1184275" cy="431800"/>
          </a:xfrm>
          <a:prstGeom prst="ellipse">
            <a:avLst/>
          </a:prstGeom>
          <a:noFill/>
          <a:ln w="31623">
            <a:solidFill>
              <a:srgbClr val="116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"/>
          <p:cNvSpPr txBox="1">
            <a:spLocks noChangeArrowheads="1"/>
          </p:cNvSpPr>
          <p:nvPr/>
        </p:nvSpPr>
        <p:spPr bwMode="auto">
          <a:xfrm>
            <a:off x="1079500" y="642938"/>
            <a:ext cx="69850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1000"/>
              </a:spcBef>
              <a:buSzPct val="100000"/>
            </a:pPr>
            <a:r>
              <a:rPr lang="it-IT" sz="1600" b="1">
                <a:solidFill>
                  <a:schemeClr val="tx1"/>
                </a:solidFill>
              </a:rPr>
              <a:t>STAMPA SOCIALE</a:t>
            </a: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812800" y="1146175"/>
          <a:ext cx="8045450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5" r:id="rId6" imgW="8047417" imgH="4285859" progId="Excel.Chart.8">
                  <p:embed/>
                </p:oleObj>
              </mc:Choice>
              <mc:Fallback>
                <p:oleObj r:id="rId6" imgW="8047417" imgH="4285859" progId="Excel.Chart.8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" y="1146175"/>
                        <a:ext cx="8045450" cy="428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9"/>
          <p:cNvSpPr>
            <a:spLocks noChangeArrowheads="1"/>
          </p:cNvSpPr>
          <p:nvPr/>
        </p:nvSpPr>
        <p:spPr bwMode="auto">
          <a:xfrm>
            <a:off x="785813" y="5715000"/>
            <a:ext cx="79184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266700" indent="-263525">
              <a:spcBef>
                <a:spcPts val="750"/>
              </a:spcBef>
              <a:buSzPct val="100000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</a:pPr>
            <a:r>
              <a:rPr lang="it-IT">
                <a:solidFill>
                  <a:schemeClr val="tx1"/>
                </a:solidFill>
                <a:cs typeface="Arial" charset="0"/>
              </a:rPr>
              <a:t>Diminuzione dei costi di redazione/articolisti</a:t>
            </a:r>
          </a:p>
        </p:txBody>
      </p:sp>
      <p:sp>
        <p:nvSpPr>
          <p:cNvPr id="6150" name="AutoShape 11"/>
          <p:cNvSpPr>
            <a:spLocks noChangeArrowheads="1"/>
          </p:cNvSpPr>
          <p:nvPr/>
        </p:nvSpPr>
        <p:spPr bwMode="auto">
          <a:xfrm rot="10800000">
            <a:off x="500063" y="5715000"/>
            <a:ext cx="144462" cy="312738"/>
          </a:xfrm>
          <a:prstGeom prst="upArrow">
            <a:avLst>
              <a:gd name="adj1" fmla="val 50000"/>
              <a:gd name="adj2" fmla="val 54111"/>
            </a:avLst>
          </a:prstGeom>
          <a:solidFill>
            <a:srgbClr val="FFC000"/>
          </a:solidFill>
          <a:ln w="936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sp>
        <p:nvSpPr>
          <p:cNvPr id="6151" name="Text Box 6"/>
          <p:cNvSpPr txBox="1">
            <a:spLocks noChangeArrowheads="1"/>
          </p:cNvSpPr>
          <p:nvPr/>
        </p:nvSpPr>
        <p:spPr bwMode="auto">
          <a:xfrm>
            <a:off x="357188" y="214313"/>
            <a:ext cx="3429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2013  – COSTI – </a:t>
            </a:r>
            <a:r>
              <a:rPr lang="it-IT" sz="1000" i="1" u="sng">
                <a:solidFill>
                  <a:schemeClr val="tx1"/>
                </a:solidFill>
              </a:rPr>
              <a:t>Costi per Servizi</a:t>
            </a:r>
            <a:endParaRPr lang="it-IT" sz="1000" i="1" u="sng">
              <a:solidFill>
                <a:schemeClr val="tx1"/>
              </a:solidFill>
              <a:latin typeface="Verdana" charset="0"/>
            </a:endParaRPr>
          </a:p>
        </p:txBody>
      </p:sp>
      <p:grpSp>
        <p:nvGrpSpPr>
          <p:cNvPr id="6152" name="Gruppo 15"/>
          <p:cNvGrpSpPr>
            <a:grpSpLocks/>
          </p:cNvGrpSpPr>
          <p:nvPr/>
        </p:nvGrpSpPr>
        <p:grpSpPr bwMode="auto">
          <a:xfrm>
            <a:off x="500063" y="6083300"/>
            <a:ext cx="8204200" cy="373063"/>
            <a:chOff x="500034" y="6084000"/>
            <a:chExt cx="8204248" cy="372382"/>
          </a:xfrm>
        </p:grpSpPr>
        <p:sp>
          <p:nvSpPr>
            <p:cNvPr id="6155" name="Rectangle 9"/>
            <p:cNvSpPr>
              <a:spLocks noChangeArrowheads="1"/>
            </p:cNvSpPr>
            <p:nvPr/>
          </p:nvSpPr>
          <p:spPr bwMode="auto">
            <a:xfrm>
              <a:off x="785786" y="6084000"/>
              <a:ext cx="7918496" cy="309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marL="266700" indent="-263525">
                <a:spcBef>
                  <a:spcPts val="750"/>
                </a:spcBef>
                <a:buSzPct val="100000"/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</a:pPr>
              <a:r>
                <a:rPr lang="it-IT">
                  <a:solidFill>
                    <a:schemeClr val="tx1"/>
                  </a:solidFill>
                  <a:cs typeface="Arial" charset="0"/>
                </a:rPr>
                <a:t>Maggiori costi di carta e stampa</a:t>
              </a:r>
            </a:p>
          </p:txBody>
        </p:sp>
        <p:sp>
          <p:nvSpPr>
            <p:cNvPr id="2" name="AutoShape 11"/>
            <p:cNvSpPr>
              <a:spLocks noChangeArrowheads="1"/>
            </p:cNvSpPr>
            <p:nvPr/>
          </p:nvSpPr>
          <p:spPr bwMode="auto">
            <a:xfrm rot="10800000">
              <a:off x="500034" y="6143644"/>
              <a:ext cx="144434" cy="312738"/>
            </a:xfrm>
            <a:prstGeom prst="upArrow">
              <a:avLst>
                <a:gd name="adj1" fmla="val 50000"/>
                <a:gd name="adj2" fmla="val 54122"/>
              </a:avLst>
            </a:prstGeom>
            <a:solidFill>
              <a:srgbClr val="FF6600"/>
            </a:solidFill>
            <a:ln w="9360">
              <a:solidFill>
                <a:srgbClr val="FFC000"/>
              </a:solidFill>
              <a:miter lim="800000"/>
              <a:headEnd/>
              <a:tailEnd/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it-IT"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6153" name="Ovale 3"/>
          <p:cNvSpPr>
            <a:spLocks noChangeArrowheads="1"/>
          </p:cNvSpPr>
          <p:nvPr/>
        </p:nvSpPr>
        <p:spPr bwMode="auto">
          <a:xfrm>
            <a:off x="6300788" y="1758950"/>
            <a:ext cx="2270125" cy="877888"/>
          </a:xfrm>
          <a:prstGeom prst="ellipse">
            <a:avLst/>
          </a:prstGeom>
          <a:noFill/>
          <a:ln w="31750">
            <a:solidFill>
              <a:srgbClr val="9A34B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sp>
        <p:nvSpPr>
          <p:cNvPr id="14" name="Text Box 51"/>
          <p:cNvSpPr txBox="1">
            <a:spLocks noChangeArrowheads="1"/>
          </p:cNvSpPr>
          <p:nvPr/>
        </p:nvSpPr>
        <p:spPr bwMode="auto">
          <a:xfrm>
            <a:off x="1601787" y="6480175"/>
            <a:ext cx="59404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500"/>
              </a:spcBef>
              <a:buSzPct val="100000"/>
            </a:pPr>
            <a:r>
              <a:rPr lang="it-IT" sz="900" dirty="0" smtClean="0">
                <a:solidFill>
                  <a:schemeClr val="tx1"/>
                </a:solidFill>
              </a:rPr>
              <a:t>ASSEMBLEA DEI DELEGATI –  Grado, 18 maggio 2014</a:t>
            </a:r>
            <a:endParaRPr lang="it-IT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357188" y="214313"/>
            <a:ext cx="3429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2013 – COSTI – </a:t>
            </a:r>
            <a:r>
              <a:rPr lang="it-IT" sz="1000" i="1" u="sng">
                <a:solidFill>
                  <a:schemeClr val="tx1"/>
                </a:solidFill>
              </a:rPr>
              <a:t>Costi per Servizi</a:t>
            </a:r>
            <a:endParaRPr lang="it-IT" sz="1000" i="1" u="sng">
              <a:solidFill>
                <a:schemeClr val="tx1"/>
              </a:solidFill>
              <a:latin typeface="Verdana" charset="0"/>
            </a:endParaRPr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1785938" y="785813"/>
            <a:ext cx="542925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266700" indent="-263525" algn="ctr">
              <a:spcBef>
                <a:spcPts val="750"/>
              </a:spcBef>
              <a:buSzPct val="100000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</a:pPr>
            <a:r>
              <a:rPr lang="it-IT" b="1">
                <a:solidFill>
                  <a:schemeClr val="tx1"/>
                </a:solidFill>
                <a:cs typeface="Arial" charset="0"/>
              </a:rPr>
              <a:t>COSTI  PER ASSICURAZIONI 2004 - 2013</a:t>
            </a:r>
          </a:p>
        </p:txBody>
      </p:sp>
      <p:graphicFrame>
        <p:nvGraphicFramePr>
          <p:cNvPr id="7170" name="Grafico 11"/>
          <p:cNvGraphicFramePr>
            <a:graphicFrameLocks/>
          </p:cNvGraphicFramePr>
          <p:nvPr/>
        </p:nvGraphicFramePr>
        <p:xfrm>
          <a:off x="271463" y="1217613"/>
          <a:ext cx="8458200" cy="492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" r:id="rId6" imgW="8461981" imgH="4925995" progId="Excel.Chart.8">
                  <p:embed/>
                </p:oleObj>
              </mc:Choice>
              <mc:Fallback>
                <p:oleObj r:id="rId6" imgW="8461981" imgH="4925995" progId="Excel.Chart.8">
                  <p:embed/>
                  <p:pic>
                    <p:nvPicPr>
                      <p:cNvPr id="0" name="Picture 49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3" y="1217613"/>
                        <a:ext cx="8458200" cy="4926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51"/>
          <p:cNvSpPr txBox="1">
            <a:spLocks noChangeArrowheads="1"/>
          </p:cNvSpPr>
          <p:nvPr/>
        </p:nvSpPr>
        <p:spPr bwMode="auto">
          <a:xfrm>
            <a:off x="1601787" y="6480175"/>
            <a:ext cx="59404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500"/>
              </a:spcBef>
              <a:buSzPct val="100000"/>
            </a:pPr>
            <a:r>
              <a:rPr lang="it-IT" sz="900" dirty="0" smtClean="0">
                <a:solidFill>
                  <a:schemeClr val="tx1"/>
                </a:solidFill>
              </a:rPr>
              <a:t>ASSEMBLEA DEI DELEGATI –  Grado, 18 maggio 2014</a:t>
            </a:r>
            <a:endParaRPr lang="it-IT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357188" y="214313"/>
            <a:ext cx="27146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2013 – COSTI – </a:t>
            </a:r>
            <a:r>
              <a:rPr lang="it-IT" sz="1000" i="1" u="sng">
                <a:solidFill>
                  <a:schemeClr val="tx1"/>
                </a:solidFill>
              </a:rPr>
              <a:t>Costi per Servizi</a:t>
            </a:r>
            <a:endParaRPr lang="it-IT" sz="1000" i="1" u="sng">
              <a:solidFill>
                <a:schemeClr val="tx1"/>
              </a:solidFill>
              <a:latin typeface="Verdana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971550" y="681038"/>
            <a:ext cx="6985000" cy="341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0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16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TREND DEI COSTI DELLE PRINCIPALI POLIZZE</a:t>
            </a:r>
          </a:p>
        </p:txBody>
      </p:sp>
      <p:graphicFrame>
        <p:nvGraphicFramePr>
          <p:cNvPr id="8" name="Grafico 7"/>
          <p:cNvGraphicFramePr>
            <a:graphicFrameLocks/>
          </p:cNvGraphicFramePr>
          <p:nvPr/>
        </p:nvGraphicFramePr>
        <p:xfrm>
          <a:off x="467544" y="1022350"/>
          <a:ext cx="8358187" cy="5214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 Box 51"/>
          <p:cNvSpPr txBox="1">
            <a:spLocks noChangeArrowheads="1"/>
          </p:cNvSpPr>
          <p:nvPr/>
        </p:nvSpPr>
        <p:spPr bwMode="auto">
          <a:xfrm>
            <a:off x="1601787" y="6480175"/>
            <a:ext cx="59404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500"/>
              </a:spcBef>
              <a:buSzPct val="100000"/>
            </a:pPr>
            <a:r>
              <a:rPr lang="it-IT" sz="900" dirty="0" smtClean="0">
                <a:solidFill>
                  <a:schemeClr val="tx1"/>
                </a:solidFill>
              </a:rPr>
              <a:t>ASSEMBLEA DEI DELEGATI –  Grado, 18 maggio 2014</a:t>
            </a:r>
            <a:endParaRPr lang="it-IT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258888" y="714375"/>
            <a:ext cx="69850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1000"/>
              </a:spcBef>
              <a:buSzPct val="100000"/>
            </a:pPr>
            <a:r>
              <a:rPr lang="it-IT" sz="1600" b="1">
                <a:solidFill>
                  <a:schemeClr val="tx1"/>
                </a:solidFill>
              </a:rPr>
              <a:t>SPESE PER RIFUGI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357188" y="214313"/>
            <a:ext cx="27146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2013 – COSTI – </a:t>
            </a:r>
            <a:r>
              <a:rPr lang="it-IT" sz="1000" i="1" u="sng">
                <a:solidFill>
                  <a:schemeClr val="tx1"/>
                </a:solidFill>
              </a:rPr>
              <a:t>Costi per Servizi</a:t>
            </a:r>
            <a:endParaRPr lang="it-IT" sz="1000" i="1" u="sng">
              <a:solidFill>
                <a:schemeClr val="tx1"/>
              </a:solidFill>
              <a:latin typeface="Verdana" charset="0"/>
            </a:endParaRPr>
          </a:p>
        </p:txBody>
      </p:sp>
      <p:graphicFrame>
        <p:nvGraphicFramePr>
          <p:cNvPr id="8" name="Grafico 7"/>
          <p:cNvGraphicFramePr>
            <a:graphicFrameLocks/>
          </p:cNvGraphicFramePr>
          <p:nvPr/>
        </p:nvGraphicFramePr>
        <p:xfrm>
          <a:off x="915901" y="1196752"/>
          <a:ext cx="7672462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 Box 51"/>
          <p:cNvSpPr txBox="1">
            <a:spLocks noChangeArrowheads="1"/>
          </p:cNvSpPr>
          <p:nvPr/>
        </p:nvSpPr>
        <p:spPr bwMode="auto">
          <a:xfrm>
            <a:off x="1601787" y="6480175"/>
            <a:ext cx="59404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500"/>
              </a:spcBef>
              <a:buSzPct val="100000"/>
            </a:pPr>
            <a:r>
              <a:rPr lang="it-IT" sz="900" dirty="0" smtClean="0">
                <a:solidFill>
                  <a:schemeClr val="tx1"/>
                </a:solidFill>
              </a:rPr>
              <a:t>ASSEMBLEA DEI DELEGATI –  Grado, 18 maggio 2014</a:t>
            </a:r>
            <a:endParaRPr lang="it-IT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200025" y="6432550"/>
            <a:ext cx="16002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82" name="Rectangle 74"/>
          <p:cNvSpPr>
            <a:spLocks noChangeArrowheads="1"/>
          </p:cNvSpPr>
          <p:nvPr/>
        </p:nvSpPr>
        <p:spPr bwMode="auto">
          <a:xfrm>
            <a:off x="1582738" y="642938"/>
            <a:ext cx="5976937" cy="252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marL="87313" indent="-84138" algn="ctr">
              <a:spcBef>
                <a:spcPts val="1000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/>
            </a:pPr>
            <a:r>
              <a:rPr lang="it-IT" sz="16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PIANO EDITORIALE REALIZZATO</a:t>
            </a: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357188" y="214313"/>
            <a:ext cx="27146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2013  – COSTI – </a:t>
            </a:r>
            <a:r>
              <a:rPr lang="it-IT" sz="1000" i="1" u="sng">
                <a:solidFill>
                  <a:schemeClr val="tx1"/>
                </a:solidFill>
              </a:rPr>
              <a:t>Costi per Servizi</a:t>
            </a:r>
            <a:endParaRPr lang="it-IT" sz="1000" i="1" u="sng">
              <a:solidFill>
                <a:schemeClr val="tx1"/>
              </a:solidFill>
              <a:latin typeface="Verdana" charset="0"/>
            </a:endParaRPr>
          </a:p>
        </p:txBody>
      </p:sp>
      <p:sp>
        <p:nvSpPr>
          <p:cNvPr id="25606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5607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5608" name="Rectangle 9"/>
          <p:cNvSpPr>
            <a:spLocks noChangeArrowheads="1"/>
          </p:cNvSpPr>
          <p:nvPr/>
        </p:nvSpPr>
        <p:spPr bwMode="auto">
          <a:xfrm>
            <a:off x="342900" y="1052513"/>
            <a:ext cx="4084638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3175">
              <a:spcBef>
                <a:spcPts val="750"/>
              </a:spcBef>
              <a:buSzPct val="100000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</a:pPr>
            <a:r>
              <a:rPr lang="it-IT" b="1">
                <a:solidFill>
                  <a:schemeClr val="tx1"/>
                </a:solidFill>
                <a:cs typeface="Arial" charset="0"/>
              </a:rPr>
              <a:t>Collana “</a:t>
            </a:r>
            <a:r>
              <a:rPr lang="it-IT" altLang="ja-JP" b="1" i="1">
                <a:solidFill>
                  <a:schemeClr val="tx1"/>
                </a:solidFill>
                <a:cs typeface="Arial" charset="0"/>
              </a:rPr>
              <a:t>I manuali del Club Alpino Italiano</a:t>
            </a:r>
            <a:r>
              <a:rPr lang="it-IT" b="1">
                <a:solidFill>
                  <a:schemeClr val="tx1"/>
                </a:solidFill>
                <a:cs typeface="Arial" charset="0"/>
              </a:rPr>
              <a:t>”</a:t>
            </a: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331788" y="4086225"/>
            <a:ext cx="180498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3175">
              <a:spcBef>
                <a:spcPts val="750"/>
              </a:spcBef>
              <a:buSzPct val="100000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</a:pPr>
            <a:r>
              <a:rPr lang="it-IT" b="1">
                <a:solidFill>
                  <a:schemeClr val="tx1"/>
                </a:solidFill>
                <a:cs typeface="Arial" charset="0"/>
              </a:rPr>
              <a:t>Altre pubblicazioni</a:t>
            </a:r>
          </a:p>
        </p:txBody>
      </p:sp>
      <p:sp>
        <p:nvSpPr>
          <p:cNvPr id="25610" name="Rectangle 9"/>
          <p:cNvSpPr>
            <a:spLocks noChangeArrowheads="1"/>
          </p:cNvSpPr>
          <p:nvPr/>
        </p:nvSpPr>
        <p:spPr bwMode="auto">
          <a:xfrm>
            <a:off x="307975" y="3522663"/>
            <a:ext cx="6640513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3175">
              <a:spcBef>
                <a:spcPts val="750"/>
              </a:spcBef>
              <a:buSzPct val="100000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</a:pPr>
            <a:r>
              <a:rPr lang="it-IT">
                <a:solidFill>
                  <a:schemeClr val="tx1"/>
                </a:solidFill>
                <a:cs typeface="Arial" charset="0"/>
              </a:rPr>
              <a:t> </a:t>
            </a:r>
            <a:r>
              <a:rPr lang="it-IT" b="1">
                <a:solidFill>
                  <a:schemeClr val="tx1"/>
                </a:solidFill>
                <a:cs typeface="Arial" charset="0"/>
              </a:rPr>
              <a:t>Collana “</a:t>
            </a:r>
            <a:r>
              <a:rPr lang="it-IT" altLang="ja-JP" b="1" i="1">
                <a:solidFill>
                  <a:schemeClr val="tx1"/>
                </a:solidFill>
                <a:cs typeface="Arial" charset="0"/>
              </a:rPr>
              <a:t>Itinerari naturalistici e geografici attraverso le montagne italiane</a:t>
            </a:r>
            <a:r>
              <a:rPr lang="it-IT" b="1" i="1">
                <a:solidFill>
                  <a:schemeClr val="tx1"/>
                </a:solidFill>
                <a:cs typeface="Arial" charset="0"/>
              </a:rPr>
              <a:t>”</a:t>
            </a:r>
          </a:p>
        </p:txBody>
      </p:sp>
      <p:sp>
        <p:nvSpPr>
          <p:cNvPr id="25611" name="Rectangle 9"/>
          <p:cNvSpPr>
            <a:spLocks noChangeArrowheads="1"/>
          </p:cNvSpPr>
          <p:nvPr/>
        </p:nvSpPr>
        <p:spPr bwMode="auto">
          <a:xfrm>
            <a:off x="5318125" y="4364038"/>
            <a:ext cx="31734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3175">
              <a:spcBef>
                <a:spcPts val="750"/>
              </a:spcBef>
              <a:buSzPct val="100000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</a:pPr>
            <a:r>
              <a:rPr lang="it-IT" b="1">
                <a:solidFill>
                  <a:schemeClr val="tx1"/>
                </a:solidFill>
                <a:cs typeface="Arial" charset="0"/>
              </a:rPr>
              <a:t>Collana</a:t>
            </a:r>
            <a:r>
              <a:rPr lang="it-IT" b="1" i="1">
                <a:solidFill>
                  <a:schemeClr val="tx1"/>
                </a:solidFill>
                <a:cs typeface="Arial" charset="0"/>
              </a:rPr>
              <a:t>  “</a:t>
            </a:r>
            <a:r>
              <a:rPr lang="it-IT" altLang="ja-JP" b="1" i="1">
                <a:solidFill>
                  <a:schemeClr val="tx1"/>
                </a:solidFill>
                <a:cs typeface="Arial" charset="0"/>
              </a:rPr>
              <a:t>Guida Monti D’Italia</a:t>
            </a:r>
            <a:r>
              <a:rPr lang="it-IT" i="1">
                <a:solidFill>
                  <a:schemeClr val="tx1"/>
                </a:solidFill>
                <a:cs typeface="Arial" charset="0"/>
              </a:rPr>
              <a:t>”</a:t>
            </a:r>
          </a:p>
        </p:txBody>
      </p:sp>
      <p:pic>
        <p:nvPicPr>
          <p:cNvPr id="25613" name="Immagine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0" t="15559" r="33559" b="23030"/>
          <a:stretch>
            <a:fillRect/>
          </a:stretch>
        </p:blipFill>
        <p:spPr bwMode="auto">
          <a:xfrm>
            <a:off x="1000125" y="1906588"/>
            <a:ext cx="9144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Immagine 1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4" t="15561" r="34492" b="22198"/>
          <a:stretch>
            <a:fillRect/>
          </a:stretch>
        </p:blipFill>
        <p:spPr bwMode="auto">
          <a:xfrm>
            <a:off x="2264454" y="4502150"/>
            <a:ext cx="1062934" cy="14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Immagine 1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8" t="16597" r="32936" b="20955"/>
          <a:stretch>
            <a:fillRect/>
          </a:stretch>
        </p:blipFill>
        <p:spPr bwMode="auto">
          <a:xfrm>
            <a:off x="7129463" y="2863850"/>
            <a:ext cx="93027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Immagine 1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1" t="16183" r="33247" b="21368"/>
          <a:stretch>
            <a:fillRect/>
          </a:stretch>
        </p:blipFill>
        <p:spPr bwMode="auto">
          <a:xfrm>
            <a:off x="4541838" y="1233488"/>
            <a:ext cx="1000125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8" name="Immagine 1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0" t="15559" r="33870" b="20955"/>
          <a:stretch>
            <a:fillRect/>
          </a:stretch>
        </p:blipFill>
        <p:spPr bwMode="auto">
          <a:xfrm>
            <a:off x="2790825" y="1870075"/>
            <a:ext cx="106045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Immagine 1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5" t="15353" r="33092" b="20747"/>
          <a:stretch>
            <a:fillRect/>
          </a:stretch>
        </p:blipFill>
        <p:spPr bwMode="auto">
          <a:xfrm>
            <a:off x="728661" y="4519612"/>
            <a:ext cx="1070194" cy="14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0" name="Picture 20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1233488"/>
            <a:ext cx="985837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1" name="Picture 21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3" y="4702175"/>
            <a:ext cx="1216025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51"/>
          <p:cNvSpPr txBox="1">
            <a:spLocks noChangeArrowheads="1"/>
          </p:cNvSpPr>
          <p:nvPr/>
        </p:nvSpPr>
        <p:spPr bwMode="auto">
          <a:xfrm>
            <a:off x="1601787" y="6480175"/>
            <a:ext cx="59404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500"/>
              </a:spcBef>
              <a:buSzPct val="100000"/>
            </a:pPr>
            <a:r>
              <a:rPr lang="it-IT" sz="900" dirty="0" smtClean="0">
                <a:solidFill>
                  <a:schemeClr val="tx1"/>
                </a:solidFill>
              </a:rPr>
              <a:t>ASSEMBLEA DEI DELEGATI –  Grado, 18 maggio 2014</a:t>
            </a:r>
            <a:endParaRPr lang="it-IT" sz="900" dirty="0">
              <a:solidFill>
                <a:schemeClr val="tx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29" y="4502150"/>
            <a:ext cx="988640" cy="14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357188" y="214313"/>
            <a:ext cx="27146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 dirty="0">
                <a:solidFill>
                  <a:schemeClr val="tx1"/>
                </a:solidFill>
              </a:rPr>
              <a:t>Bilancio </a:t>
            </a:r>
            <a:r>
              <a:rPr lang="it-IT" sz="1000" dirty="0" smtClean="0">
                <a:solidFill>
                  <a:schemeClr val="tx1"/>
                </a:solidFill>
              </a:rPr>
              <a:t>2013 </a:t>
            </a:r>
            <a:r>
              <a:rPr lang="it-IT" sz="1000" dirty="0">
                <a:solidFill>
                  <a:schemeClr val="tx1"/>
                </a:solidFill>
              </a:rPr>
              <a:t>– COSTI – </a:t>
            </a:r>
            <a:r>
              <a:rPr lang="it-IT" sz="1000" i="1" u="sng" dirty="0">
                <a:solidFill>
                  <a:schemeClr val="tx1"/>
                </a:solidFill>
              </a:rPr>
              <a:t>Costi per Servizi</a:t>
            </a:r>
            <a:endParaRPr lang="it-IT" sz="1000" i="1" u="sng" dirty="0">
              <a:solidFill>
                <a:schemeClr val="tx1"/>
              </a:solidFill>
              <a:latin typeface="Verdana" charset="0"/>
            </a:endParaRPr>
          </a:p>
        </p:txBody>
      </p:sp>
      <p:sp>
        <p:nvSpPr>
          <p:cNvPr id="8" name="Rectangle 74"/>
          <p:cNvSpPr>
            <a:spLocks noChangeArrowheads="1"/>
          </p:cNvSpPr>
          <p:nvPr/>
        </p:nvSpPr>
        <p:spPr bwMode="auto">
          <a:xfrm>
            <a:off x="1582738" y="895350"/>
            <a:ext cx="5976937" cy="252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marL="87313" indent="-84138" algn="ctr">
              <a:spcBef>
                <a:spcPts val="1000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/>
            </a:pPr>
            <a:r>
              <a:rPr lang="it-IT" sz="16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CONSUNTIVO </a:t>
            </a:r>
            <a:r>
              <a:rPr lang="it-IT" sz="16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2013 OTCO E STRUTTURE OPERATIVE</a:t>
            </a:r>
            <a:endParaRPr lang="it-IT" sz="16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8194" name="Grafico 1"/>
          <p:cNvGraphicFramePr>
            <a:graphicFrameLocks/>
          </p:cNvGraphicFramePr>
          <p:nvPr/>
        </p:nvGraphicFramePr>
        <p:xfrm>
          <a:off x="1000125" y="1433513"/>
          <a:ext cx="7294563" cy="471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8" r:id="rId6" imgW="7297544" imgH="4712616" progId="Excel.Sheet.8">
                  <p:embed/>
                </p:oleObj>
              </mc:Choice>
              <mc:Fallback>
                <p:oleObj r:id="rId6" imgW="7297544" imgH="4712616" progId="Excel.Sheet.8">
                  <p:embed/>
                  <p:pic>
                    <p:nvPicPr>
                      <p:cNvPr id="0" name="Picture 49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" y="1433513"/>
                        <a:ext cx="7294563" cy="4710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51"/>
          <p:cNvSpPr txBox="1">
            <a:spLocks noChangeArrowheads="1"/>
          </p:cNvSpPr>
          <p:nvPr/>
        </p:nvSpPr>
        <p:spPr bwMode="auto">
          <a:xfrm>
            <a:off x="1601787" y="6480175"/>
            <a:ext cx="59404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500"/>
              </a:spcBef>
              <a:buSzPct val="100000"/>
            </a:pPr>
            <a:r>
              <a:rPr lang="it-IT" sz="900" dirty="0" smtClean="0">
                <a:solidFill>
                  <a:schemeClr val="tx1"/>
                </a:solidFill>
              </a:rPr>
              <a:t>ASSEMBLEA DEI DELEGATI –  Grado, 18 maggio 2014</a:t>
            </a:r>
            <a:endParaRPr lang="it-IT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357188" y="214313"/>
            <a:ext cx="27146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 dirty="0">
                <a:solidFill>
                  <a:schemeClr val="tx1"/>
                </a:solidFill>
              </a:rPr>
              <a:t>Bilancio 2013 – COSTI – </a:t>
            </a:r>
            <a:r>
              <a:rPr lang="it-IT" sz="1000" i="1" u="sng" dirty="0">
                <a:solidFill>
                  <a:schemeClr val="tx1"/>
                </a:solidFill>
              </a:rPr>
              <a:t>Costi per Servizi</a:t>
            </a:r>
            <a:endParaRPr lang="it-IT" sz="1000" i="1" u="sng" dirty="0">
              <a:solidFill>
                <a:schemeClr val="tx1"/>
              </a:solidFill>
              <a:latin typeface="Verdana" charset="0"/>
            </a:endParaRPr>
          </a:p>
        </p:txBody>
      </p:sp>
      <p:pic>
        <p:nvPicPr>
          <p:cNvPr id="2" name="Immagine 1" descr="1781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41" y="681038"/>
            <a:ext cx="4476975" cy="26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Immagine 2" descr="1780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948" y="3645024"/>
            <a:ext cx="4736524" cy="26642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CasellaDiTesto 8"/>
          <p:cNvSpPr txBox="1"/>
          <p:nvPr/>
        </p:nvSpPr>
        <p:spPr>
          <a:xfrm>
            <a:off x="357188" y="4005064"/>
            <a:ext cx="3926780" cy="1986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it-IT" sz="1800" dirty="0" smtClean="0">
                <a:solidFill>
                  <a:srgbClr val="000000"/>
                </a:solidFill>
              </a:rPr>
              <a:t>15      Sessioni di laboratorio</a:t>
            </a:r>
          </a:p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it-IT" sz="1800" dirty="0" smtClean="0">
                <a:solidFill>
                  <a:srgbClr val="000000"/>
                </a:solidFill>
              </a:rPr>
              <a:t>38      Giornate in Torre</a:t>
            </a:r>
          </a:p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it-IT" sz="1800" dirty="0" smtClean="0">
                <a:solidFill>
                  <a:srgbClr val="000000"/>
                </a:solidFill>
              </a:rPr>
              <a:t>52      Gruppi</a:t>
            </a:r>
            <a:endParaRPr lang="it-IT" sz="18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it-IT" sz="1800" dirty="0" smtClean="0">
                <a:solidFill>
                  <a:srgbClr val="000000"/>
                </a:solidFill>
              </a:rPr>
              <a:t>154    Giornate/Uomo CMST</a:t>
            </a:r>
          </a:p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it-IT" sz="1800" dirty="0" smtClean="0">
                <a:solidFill>
                  <a:srgbClr val="000000"/>
                </a:solidFill>
              </a:rPr>
              <a:t>1000   Partecipanti</a:t>
            </a:r>
            <a:endParaRPr lang="it-IT" sz="1800" dirty="0">
              <a:solidFill>
                <a:srgbClr val="00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716016" y="1407507"/>
            <a:ext cx="4104456" cy="1211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it-IT" sz="1800" b="1" dirty="0" smtClean="0">
                <a:solidFill>
                  <a:schemeClr val="tx1"/>
                </a:solidFill>
              </a:rPr>
              <a:t>STRUTTURA OPERATIVA</a:t>
            </a:r>
          </a:p>
          <a:p>
            <a:pPr algn="ctr">
              <a:lnSpc>
                <a:spcPct val="140000"/>
              </a:lnSpc>
            </a:pPr>
            <a:r>
              <a:rPr lang="it-IT" sz="1800" b="1" dirty="0" smtClean="0">
                <a:solidFill>
                  <a:schemeClr val="tx1"/>
                </a:solidFill>
              </a:rPr>
              <a:t>CENTRO STUDI MATERIALI E TECNICHE</a:t>
            </a:r>
            <a:endParaRPr lang="it-IT" sz="1800" b="1" dirty="0">
              <a:solidFill>
                <a:schemeClr val="tx1"/>
              </a:solidFill>
            </a:endParaRPr>
          </a:p>
        </p:txBody>
      </p:sp>
      <p:sp>
        <p:nvSpPr>
          <p:cNvPr id="8" name="Text Box 51"/>
          <p:cNvSpPr txBox="1">
            <a:spLocks noChangeArrowheads="1"/>
          </p:cNvSpPr>
          <p:nvPr/>
        </p:nvSpPr>
        <p:spPr bwMode="auto">
          <a:xfrm>
            <a:off x="1601787" y="6480175"/>
            <a:ext cx="59404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500"/>
              </a:spcBef>
              <a:buSzPct val="100000"/>
            </a:pPr>
            <a:r>
              <a:rPr lang="it-IT" sz="900" dirty="0" smtClean="0">
                <a:solidFill>
                  <a:schemeClr val="tx1"/>
                </a:solidFill>
              </a:rPr>
              <a:t>ASSEMBLEA DEI DELEGATI –  Grado, 18 maggio 2014</a:t>
            </a:r>
            <a:endParaRPr lang="it-IT" sz="900" dirty="0">
              <a:solidFill>
                <a:schemeClr val="tx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210" y="431006"/>
            <a:ext cx="784086" cy="784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2" descr="Logo_big_bianco_trasp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175" y="163513"/>
            <a:ext cx="49371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57188" y="214313"/>
            <a:ext cx="27146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 dirty="0">
                <a:solidFill>
                  <a:schemeClr val="tx1"/>
                </a:solidFill>
              </a:rPr>
              <a:t>Bilancio 2013 – COSTI – </a:t>
            </a:r>
            <a:r>
              <a:rPr lang="it-IT" sz="1000" i="1" u="sng" dirty="0">
                <a:solidFill>
                  <a:schemeClr val="tx1"/>
                </a:solidFill>
              </a:rPr>
              <a:t>Costi per Servizi</a:t>
            </a:r>
            <a:endParaRPr lang="it-IT" sz="1000" i="1" u="sng" dirty="0">
              <a:solidFill>
                <a:schemeClr val="tx1"/>
              </a:solidFill>
              <a:latin typeface="Verdana" charset="0"/>
            </a:endParaRPr>
          </a:p>
        </p:txBody>
      </p:sp>
      <p:pic>
        <p:nvPicPr>
          <p:cNvPr id="2" name="23 preparat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13" y="-84990"/>
            <a:ext cx="9036496" cy="694299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16842982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3 casco1_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5456" y="1167606"/>
            <a:ext cx="5653088" cy="4522788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0975"/>
            <a:ext cx="57308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1"/>
          <p:cNvSpPr txBox="1">
            <a:spLocks noChangeArrowheads="1"/>
          </p:cNvSpPr>
          <p:nvPr/>
        </p:nvSpPr>
        <p:spPr bwMode="auto">
          <a:xfrm>
            <a:off x="1601787" y="6480175"/>
            <a:ext cx="59404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500"/>
              </a:spcBef>
              <a:buSzPct val="100000"/>
            </a:pPr>
            <a:r>
              <a:rPr lang="it-IT" sz="900" dirty="0" smtClean="0">
                <a:solidFill>
                  <a:schemeClr val="tx1"/>
                </a:solidFill>
              </a:rPr>
              <a:t>ASSEMBLEA DEI DELEGATI –  Grado, 18 maggio 2014</a:t>
            </a:r>
            <a:endParaRPr lang="it-IT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1601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1"/>
          <p:cNvSpPr txBox="1">
            <a:spLocks noChangeArrowheads="1"/>
          </p:cNvSpPr>
          <p:nvPr/>
        </p:nvSpPr>
        <p:spPr bwMode="auto">
          <a:xfrm>
            <a:off x="971550" y="681038"/>
            <a:ext cx="69850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1000"/>
              </a:spcBef>
              <a:buSzPct val="100000"/>
            </a:pPr>
            <a:r>
              <a:rPr lang="it-IT" sz="1600" b="1">
                <a:solidFill>
                  <a:schemeClr val="tx1"/>
                </a:solidFill>
              </a:rPr>
              <a:t>COSTI PER IL PERSONALE</a:t>
            </a:r>
          </a:p>
        </p:txBody>
      </p:sp>
      <p:sp>
        <p:nvSpPr>
          <p:cNvPr id="9220" name="AutoShape 5"/>
          <p:cNvSpPr>
            <a:spLocks noChangeArrowheads="1"/>
          </p:cNvSpPr>
          <p:nvPr/>
        </p:nvSpPr>
        <p:spPr bwMode="auto">
          <a:xfrm>
            <a:off x="862013" y="5359400"/>
            <a:ext cx="7458075" cy="76358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1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b="1">
                <a:solidFill>
                  <a:srgbClr val="FF6600"/>
                </a:solidFill>
                <a:cs typeface="Arial" charset="0"/>
              </a:rPr>
              <a:t>Costi del personale pari al 5,8 % costi della produzione</a:t>
            </a:r>
          </a:p>
          <a:p>
            <a:pPr algn="ctr">
              <a:spcBef>
                <a:spcPts val="7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b="1">
                <a:solidFill>
                  <a:srgbClr val="FF6600"/>
                </a:solidFill>
                <a:cs typeface="Arial" charset="0"/>
              </a:rPr>
              <a:t>(nel 2012 pari a 5,9 %)</a:t>
            </a:r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357188" y="214313"/>
            <a:ext cx="27146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 dirty="0">
                <a:solidFill>
                  <a:schemeClr val="tx1"/>
                </a:solidFill>
              </a:rPr>
              <a:t>Bilancio 2013 </a:t>
            </a:r>
            <a:r>
              <a:rPr lang="it-IT" sz="1000" dirty="0" smtClean="0">
                <a:solidFill>
                  <a:schemeClr val="tx1"/>
                </a:solidFill>
              </a:rPr>
              <a:t> -  </a:t>
            </a:r>
            <a:r>
              <a:rPr lang="it-IT" sz="1000" dirty="0">
                <a:solidFill>
                  <a:schemeClr val="tx1"/>
                </a:solidFill>
              </a:rPr>
              <a:t>COSTI – </a:t>
            </a:r>
            <a:r>
              <a:rPr lang="it-IT" sz="1000" i="1" u="sng" dirty="0">
                <a:solidFill>
                  <a:schemeClr val="tx1"/>
                </a:solidFill>
              </a:rPr>
              <a:t> Personale</a:t>
            </a:r>
            <a:endParaRPr lang="it-IT" sz="1000" i="1" u="sng" dirty="0">
              <a:solidFill>
                <a:schemeClr val="tx1"/>
              </a:solidFill>
              <a:latin typeface="Verdana" charset="0"/>
            </a:endParaRPr>
          </a:p>
        </p:txBody>
      </p:sp>
      <p:graphicFrame>
        <p:nvGraphicFramePr>
          <p:cNvPr id="9218" name="Grafico 4"/>
          <p:cNvGraphicFramePr>
            <a:graphicFrameLocks/>
          </p:cNvGraphicFramePr>
          <p:nvPr/>
        </p:nvGraphicFramePr>
        <p:xfrm>
          <a:off x="1050925" y="971550"/>
          <a:ext cx="7507288" cy="449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3" r:id="rId5" imgW="7510923" imgH="4499238" progId="Excel.Chart.8">
                  <p:embed/>
                </p:oleObj>
              </mc:Choice>
              <mc:Fallback>
                <p:oleObj r:id="rId5" imgW="7510923" imgH="4499238" progId="Excel.Chart.8">
                  <p:embed/>
                  <p:pic>
                    <p:nvPicPr>
                      <p:cNvPr id="0" name="Picture 50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925" y="971550"/>
                        <a:ext cx="7507288" cy="4498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2" name="Picture 1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0975"/>
            <a:ext cx="57308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51"/>
          <p:cNvSpPr txBox="1">
            <a:spLocks noChangeArrowheads="1"/>
          </p:cNvSpPr>
          <p:nvPr/>
        </p:nvSpPr>
        <p:spPr bwMode="auto">
          <a:xfrm>
            <a:off x="1571625" y="6480175"/>
            <a:ext cx="59404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500"/>
              </a:spcBef>
              <a:buSzPct val="100000"/>
            </a:pPr>
            <a:r>
              <a:rPr lang="it-IT" sz="900">
                <a:solidFill>
                  <a:schemeClr val="tx1"/>
                </a:solidFill>
              </a:rPr>
              <a:t>COMITATO CENTRALE DI INDIRIZZO E DI CONTROLLO  – 29 MARZO 2014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500188" y="785813"/>
            <a:ext cx="59769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87313" indent="-84138" algn="ctr">
              <a:spcBef>
                <a:spcPts val="1125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it-IT" sz="1800" b="1">
                <a:solidFill>
                  <a:schemeClr val="tx1"/>
                </a:solidFill>
              </a:rPr>
              <a:t>IMMOBILIZZAZIONI</a:t>
            </a:r>
          </a:p>
        </p:txBody>
      </p:sp>
      <p:sp>
        <p:nvSpPr>
          <p:cNvPr id="13316" name="Text Box 30"/>
          <p:cNvSpPr txBox="1">
            <a:spLocks noChangeArrowheads="1"/>
          </p:cNvSpPr>
          <p:nvPr/>
        </p:nvSpPr>
        <p:spPr bwMode="auto">
          <a:xfrm>
            <a:off x="285750" y="3000375"/>
            <a:ext cx="242887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 eaLnBrk="0" hangingPunct="0"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875"/>
              </a:spcBef>
              <a:buClr>
                <a:srgbClr val="333399"/>
              </a:buClr>
              <a:buSzPct val="100000"/>
              <a:buFont typeface="Wingdings" charset="0"/>
              <a:buChar char=""/>
            </a:pPr>
            <a:r>
              <a:rPr lang="it-IT" b="1">
                <a:solidFill>
                  <a:schemeClr val="tx1"/>
                </a:solidFill>
                <a:cs typeface="Arial" charset="0"/>
              </a:rPr>
              <a:t>Immateriali</a:t>
            </a:r>
          </a:p>
        </p:txBody>
      </p:sp>
      <p:sp>
        <p:nvSpPr>
          <p:cNvPr id="13317" name="Text Box 31"/>
          <p:cNvSpPr txBox="1">
            <a:spLocks noChangeArrowheads="1"/>
          </p:cNvSpPr>
          <p:nvPr/>
        </p:nvSpPr>
        <p:spPr bwMode="auto">
          <a:xfrm>
            <a:off x="285750" y="4714875"/>
            <a:ext cx="20002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 eaLnBrk="0" hangingPunct="0"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3525" algn="l"/>
                <a:tab pos="711200" algn="l"/>
                <a:tab pos="1160463" algn="l"/>
                <a:tab pos="1609725" algn="l"/>
                <a:tab pos="2058988" algn="l"/>
                <a:tab pos="2508250" algn="l"/>
                <a:tab pos="2957513" algn="l"/>
                <a:tab pos="3406775" algn="l"/>
                <a:tab pos="3856038" algn="l"/>
                <a:tab pos="4305300" algn="l"/>
                <a:tab pos="4754563" algn="l"/>
                <a:tab pos="5203825" algn="l"/>
                <a:tab pos="5653088" algn="l"/>
                <a:tab pos="6102350" algn="l"/>
                <a:tab pos="6551613" algn="l"/>
                <a:tab pos="7000875" algn="l"/>
                <a:tab pos="7450138" algn="l"/>
                <a:tab pos="7899400" algn="l"/>
                <a:tab pos="8348663" algn="l"/>
                <a:tab pos="8797925" algn="l"/>
                <a:tab pos="9247188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875"/>
              </a:spcBef>
              <a:buClr>
                <a:srgbClr val="333399"/>
              </a:buClr>
              <a:buSzPct val="100000"/>
              <a:buFont typeface="Wingdings" charset="0"/>
              <a:buChar char=""/>
            </a:pPr>
            <a:r>
              <a:rPr lang="it-IT" b="1">
                <a:solidFill>
                  <a:schemeClr val="tx1"/>
                </a:solidFill>
                <a:cs typeface="Arial" charset="0"/>
              </a:rPr>
              <a:t>Finanziarie</a:t>
            </a:r>
          </a:p>
        </p:txBody>
      </p:sp>
      <p:sp>
        <p:nvSpPr>
          <p:cNvPr id="13318" name="Text Box 36"/>
          <p:cNvSpPr txBox="1">
            <a:spLocks noChangeArrowheads="1"/>
          </p:cNvSpPr>
          <p:nvPr/>
        </p:nvSpPr>
        <p:spPr bwMode="auto">
          <a:xfrm>
            <a:off x="857250" y="3429000"/>
            <a:ext cx="79629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174625" indent="-171450" eaLnBrk="0" hangingPunct="0">
              <a:tabLst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875"/>
              </a:spcBef>
              <a:buSzPct val="100000"/>
            </a:pPr>
            <a:r>
              <a:rPr lang="it-IT">
                <a:solidFill>
                  <a:schemeClr val="tx1"/>
                </a:solidFill>
              </a:rPr>
              <a:t>-  Costi inerenti l’attività di analisi, progettazione, coordinamento e supervisione del progetto di riorganizzazione della struttura  informativa dell’ Ente</a:t>
            </a:r>
          </a:p>
        </p:txBody>
      </p:sp>
      <p:sp>
        <p:nvSpPr>
          <p:cNvPr id="13319" name="Text Box 41"/>
          <p:cNvSpPr txBox="1">
            <a:spLocks noChangeArrowheads="1"/>
          </p:cNvSpPr>
          <p:nvPr/>
        </p:nvSpPr>
        <p:spPr bwMode="auto">
          <a:xfrm>
            <a:off x="928688" y="5214938"/>
            <a:ext cx="515620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266700" indent="-263525"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875"/>
              </a:spcBef>
              <a:buSzPct val="100000"/>
            </a:pPr>
            <a:r>
              <a:rPr lang="it-IT" b="1" i="1">
                <a:solidFill>
                  <a:srgbClr val="333399"/>
                </a:solidFill>
              </a:rPr>
              <a:t> </a:t>
            </a:r>
            <a:r>
              <a:rPr lang="it-IT" i="1">
                <a:solidFill>
                  <a:srgbClr val="333399"/>
                </a:solidFill>
              </a:rPr>
              <a:t>-</a:t>
            </a:r>
            <a:r>
              <a:rPr lang="it-IT" b="1" i="1">
                <a:solidFill>
                  <a:srgbClr val="333399"/>
                </a:solidFill>
              </a:rPr>
              <a:t>  </a:t>
            </a:r>
            <a:r>
              <a:rPr lang="it-IT">
                <a:solidFill>
                  <a:schemeClr val="tx1"/>
                </a:solidFill>
              </a:rPr>
              <a:t>Prestiti al personale</a:t>
            </a:r>
          </a:p>
        </p:txBody>
      </p:sp>
      <p:graphicFrame>
        <p:nvGraphicFramePr>
          <p:cNvPr id="5268" name="Group 148"/>
          <p:cNvGraphicFramePr>
            <a:graphicFrameLocks noGrp="1"/>
          </p:cNvGraphicFramePr>
          <p:nvPr/>
        </p:nvGraphicFramePr>
        <p:xfrm>
          <a:off x="2292350" y="1446213"/>
          <a:ext cx="4248150" cy="1219200"/>
        </p:xfrm>
        <a:graphic>
          <a:graphicData uri="http://schemas.openxmlformats.org/drawingml/2006/table">
            <a:tbl>
              <a:tblPr/>
              <a:tblGrid>
                <a:gridCol w="1416050"/>
                <a:gridCol w="1416050"/>
                <a:gridCol w="141605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Immateriali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397.587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278.206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Materiali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3.201.670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3.342.023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Finanziarie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16.099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19.899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338" name="Text Box 6"/>
          <p:cNvSpPr txBox="1">
            <a:spLocks noChangeArrowheads="1"/>
          </p:cNvSpPr>
          <p:nvPr/>
        </p:nvSpPr>
        <p:spPr bwMode="auto">
          <a:xfrm>
            <a:off x="285750" y="214313"/>
            <a:ext cx="2857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2013 – ATTIVO –</a:t>
            </a:r>
            <a:r>
              <a:rPr lang="it-IT" sz="1000" u="sng">
                <a:solidFill>
                  <a:schemeClr val="tx1"/>
                </a:solidFill>
              </a:rPr>
              <a:t> </a:t>
            </a:r>
            <a:r>
              <a:rPr lang="it-IT" sz="1000" i="1" u="sng">
                <a:solidFill>
                  <a:schemeClr val="tx1"/>
                </a:solidFill>
              </a:rPr>
              <a:t>Immobilizzazioni</a:t>
            </a:r>
          </a:p>
        </p:txBody>
      </p:sp>
      <p:sp>
        <p:nvSpPr>
          <p:cNvPr id="13339" name="Oval 52"/>
          <p:cNvSpPr>
            <a:spLocks noChangeArrowheads="1"/>
          </p:cNvSpPr>
          <p:nvPr/>
        </p:nvSpPr>
        <p:spPr bwMode="auto">
          <a:xfrm>
            <a:off x="4067175" y="1700213"/>
            <a:ext cx="1220788" cy="382587"/>
          </a:xfrm>
          <a:prstGeom prst="ellipse">
            <a:avLst/>
          </a:prstGeom>
          <a:noFill/>
          <a:ln w="31623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sp>
        <p:nvSpPr>
          <p:cNvPr id="13340" name="Text Box 51"/>
          <p:cNvSpPr txBox="1">
            <a:spLocks noChangeArrowheads="1"/>
          </p:cNvSpPr>
          <p:nvPr/>
        </p:nvSpPr>
        <p:spPr bwMode="auto">
          <a:xfrm>
            <a:off x="1601787" y="6480175"/>
            <a:ext cx="59404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500"/>
              </a:spcBef>
              <a:buSzPct val="100000"/>
            </a:pPr>
            <a:r>
              <a:rPr lang="it-IT" sz="900" dirty="0" smtClean="0">
                <a:solidFill>
                  <a:schemeClr val="tx1"/>
                </a:solidFill>
              </a:rPr>
              <a:t>ASSEMBLEA DEI DELEGATI –  Grado, 18 maggio 2014</a:t>
            </a:r>
            <a:endParaRPr lang="it-IT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765" y="692696"/>
            <a:ext cx="1939528" cy="169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7560666" y="6165304"/>
            <a:ext cx="12604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it-IT" sz="800" i="1" dirty="0" smtClean="0"/>
              <a:t>Montasio Ovest</a:t>
            </a:r>
            <a:endParaRPr lang="it-IT" sz="8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916238" y="3141663"/>
            <a:ext cx="1871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1582738" y="785813"/>
            <a:ext cx="5976937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87313" indent="-84138" algn="ctr">
              <a:spcBef>
                <a:spcPts val="1125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it-IT" sz="1800" b="1">
                <a:solidFill>
                  <a:schemeClr val="tx1"/>
                </a:solidFill>
              </a:rPr>
              <a:t>CREDITI</a:t>
            </a: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285750" y="214313"/>
            <a:ext cx="2857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2013  ATTIVO –</a:t>
            </a:r>
            <a:r>
              <a:rPr lang="it-IT" sz="1000" u="sng">
                <a:solidFill>
                  <a:schemeClr val="tx1"/>
                </a:solidFill>
              </a:rPr>
              <a:t> </a:t>
            </a:r>
            <a:r>
              <a:rPr lang="it-IT" sz="1000" i="1" u="sng">
                <a:solidFill>
                  <a:schemeClr val="tx1"/>
                </a:solidFill>
              </a:rPr>
              <a:t>Attivo circolante </a:t>
            </a:r>
          </a:p>
        </p:txBody>
      </p:sp>
      <p:graphicFrame>
        <p:nvGraphicFramePr>
          <p:cNvPr id="10" name="Grafico 9"/>
          <p:cNvGraphicFramePr>
            <a:graphicFrameLocks/>
          </p:cNvGraphicFramePr>
          <p:nvPr/>
        </p:nvGraphicFramePr>
        <p:xfrm>
          <a:off x="1011214" y="1038225"/>
          <a:ext cx="7416824" cy="4911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 Box 51"/>
          <p:cNvSpPr txBox="1">
            <a:spLocks noChangeArrowheads="1"/>
          </p:cNvSpPr>
          <p:nvPr/>
        </p:nvSpPr>
        <p:spPr bwMode="auto">
          <a:xfrm>
            <a:off x="1601787" y="6480175"/>
            <a:ext cx="59404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500"/>
              </a:spcBef>
              <a:buSzPct val="100000"/>
            </a:pPr>
            <a:r>
              <a:rPr lang="it-IT" sz="900" dirty="0" smtClean="0">
                <a:solidFill>
                  <a:schemeClr val="tx1"/>
                </a:solidFill>
              </a:rPr>
              <a:t>ASSEMBLEA DEI DELEGATI –  Grado, 18 maggio 2014</a:t>
            </a:r>
            <a:endParaRPr lang="it-IT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2916238" y="3141663"/>
            <a:ext cx="1871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1582738" y="642938"/>
            <a:ext cx="5976937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87313" indent="-84138" algn="ctr">
              <a:spcBef>
                <a:spcPts val="1125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it-IT" sz="1800" b="1">
                <a:solidFill>
                  <a:schemeClr val="tx1"/>
                </a:solidFill>
              </a:rPr>
              <a:t>TREND CREDITI</a:t>
            </a: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285750" y="214313"/>
            <a:ext cx="2857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2013 -  ATTIVO –</a:t>
            </a:r>
            <a:r>
              <a:rPr lang="it-IT" sz="1000" u="sng">
                <a:solidFill>
                  <a:schemeClr val="tx1"/>
                </a:solidFill>
              </a:rPr>
              <a:t> </a:t>
            </a:r>
            <a:r>
              <a:rPr lang="it-IT" sz="1000" i="1" u="sng">
                <a:solidFill>
                  <a:schemeClr val="tx1"/>
                </a:solidFill>
              </a:rPr>
              <a:t>Attivo circolante </a:t>
            </a:r>
          </a:p>
        </p:txBody>
      </p:sp>
      <p:grpSp>
        <p:nvGrpSpPr>
          <p:cNvPr id="15366" name="Gruppo 1"/>
          <p:cNvGrpSpPr>
            <a:grpSpLocks/>
          </p:cNvGrpSpPr>
          <p:nvPr/>
        </p:nvGrpSpPr>
        <p:grpSpPr bwMode="auto">
          <a:xfrm>
            <a:off x="422275" y="5403850"/>
            <a:ext cx="7318375" cy="384175"/>
            <a:chOff x="422275" y="5403852"/>
            <a:chExt cx="7318077" cy="384540"/>
          </a:xfrm>
        </p:grpSpPr>
        <p:sp>
          <p:nvSpPr>
            <p:cNvPr id="15372" name="Text Box 41"/>
            <p:cNvSpPr txBox="1">
              <a:spLocks noChangeArrowheads="1"/>
            </p:cNvSpPr>
            <p:nvPr/>
          </p:nvSpPr>
          <p:spPr bwMode="auto">
            <a:xfrm>
              <a:off x="578506" y="5478434"/>
              <a:ext cx="7161846" cy="309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indent="3175" eaLnBrk="0" hangingPunct="0"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875"/>
                </a:spcBef>
                <a:buSzPct val="100000"/>
              </a:pPr>
              <a:r>
                <a:rPr lang="it-IT" b="1">
                  <a:solidFill>
                    <a:schemeClr val="tx1"/>
                  </a:solidFill>
                </a:rPr>
                <a:t>Crediti Verso Terzi – </a:t>
              </a:r>
              <a:r>
                <a:rPr lang="it-IT">
                  <a:solidFill>
                    <a:schemeClr val="tx1"/>
                  </a:solidFill>
                </a:rPr>
                <a:t>Quota Reciprocità Rifugi pari a € 159.315,60 incassata nel 2014</a:t>
              </a:r>
            </a:p>
          </p:txBody>
        </p:sp>
        <p:sp>
          <p:nvSpPr>
            <p:cNvPr id="11" name="Freccia in giù 10"/>
            <p:cNvSpPr/>
            <p:nvPr/>
          </p:nvSpPr>
          <p:spPr bwMode="auto">
            <a:xfrm>
              <a:off x="422275" y="5403852"/>
              <a:ext cx="184067" cy="359938"/>
            </a:xfrm>
            <a:prstGeom prst="downArrow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0800000"/>
              </a:camera>
              <a:lightRig rig="threePt" dir="t"/>
            </a:scene3d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it-IT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5367" name="Gruppo 1"/>
          <p:cNvGrpSpPr>
            <a:grpSpLocks/>
          </p:cNvGrpSpPr>
          <p:nvPr/>
        </p:nvGrpSpPr>
        <p:grpSpPr bwMode="auto">
          <a:xfrm>
            <a:off x="447675" y="5949950"/>
            <a:ext cx="8156575" cy="600075"/>
            <a:chOff x="403179" y="6154286"/>
            <a:chExt cx="7409181" cy="600615"/>
          </a:xfrm>
        </p:grpSpPr>
        <p:sp>
          <p:nvSpPr>
            <p:cNvPr id="15370" name="Text Box 41"/>
            <p:cNvSpPr txBox="1">
              <a:spLocks noChangeArrowheads="1"/>
            </p:cNvSpPr>
            <p:nvPr/>
          </p:nvSpPr>
          <p:spPr bwMode="auto">
            <a:xfrm>
              <a:off x="559480" y="6228960"/>
              <a:ext cx="7252880" cy="525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indent="3175" eaLnBrk="0" hangingPunct="0"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875"/>
                </a:spcBef>
                <a:buSzPct val="100000"/>
              </a:pPr>
              <a:r>
                <a:rPr lang="it-IT" b="1">
                  <a:solidFill>
                    <a:schemeClr val="tx1"/>
                  </a:solidFill>
                </a:rPr>
                <a:t>Crediti Verso Amministrazioni dello Stato: </a:t>
              </a:r>
              <a:r>
                <a:rPr lang="it-IT">
                  <a:solidFill>
                    <a:schemeClr val="tx1"/>
                  </a:solidFill>
                </a:rPr>
                <a:t>€ 910.140 –  terza e quarta rata contributo annuale CAI e CNSAS</a:t>
              </a:r>
            </a:p>
          </p:txBody>
        </p:sp>
        <p:sp>
          <p:nvSpPr>
            <p:cNvPr id="15" name="Freccia in giù 14"/>
            <p:cNvSpPr/>
            <p:nvPr/>
          </p:nvSpPr>
          <p:spPr bwMode="auto">
            <a:xfrm>
              <a:off x="403179" y="6154286"/>
              <a:ext cx="184150" cy="360362"/>
            </a:xfrm>
            <a:prstGeom prst="downArrow">
              <a:avLst/>
            </a:prstGeom>
            <a:solidFill>
              <a:srgbClr val="9A34B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0800000"/>
              </a:camera>
              <a:lightRig rig="threePt" dir="t"/>
            </a:scene3d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it-IT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a typeface="+mn-ea"/>
                <a:cs typeface="+mn-cs"/>
              </a:endParaRPr>
            </a:p>
          </p:txBody>
        </p:sp>
      </p:grpSp>
      <p:graphicFrame>
        <p:nvGraphicFramePr>
          <p:cNvPr id="17" name="Grafico 16"/>
          <p:cNvGraphicFramePr>
            <a:graphicFrameLocks/>
          </p:cNvGraphicFramePr>
          <p:nvPr/>
        </p:nvGraphicFramePr>
        <p:xfrm>
          <a:off x="775765" y="1095599"/>
          <a:ext cx="7672462" cy="4351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 Box 51"/>
          <p:cNvSpPr txBox="1">
            <a:spLocks noChangeArrowheads="1"/>
          </p:cNvSpPr>
          <p:nvPr/>
        </p:nvSpPr>
        <p:spPr bwMode="auto">
          <a:xfrm>
            <a:off x="1601787" y="6480175"/>
            <a:ext cx="59404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500"/>
              </a:spcBef>
              <a:buSzPct val="100000"/>
            </a:pPr>
            <a:r>
              <a:rPr lang="it-IT" sz="900" dirty="0" smtClean="0">
                <a:solidFill>
                  <a:schemeClr val="tx1"/>
                </a:solidFill>
              </a:rPr>
              <a:t>ASSEMBLEA DEI DELEGATI –  Grado, 18 maggio 2014</a:t>
            </a:r>
            <a:endParaRPr lang="it-IT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571625" y="857250"/>
            <a:ext cx="597693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87313" indent="-84138" algn="ctr">
              <a:spcBef>
                <a:spcPts val="1125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it-IT" sz="1800" b="1">
                <a:solidFill>
                  <a:schemeClr val="tx1"/>
                </a:solidFill>
              </a:rPr>
              <a:t>TREND DISPONIBILITA’ LIQUIDE</a:t>
            </a: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285750" y="214313"/>
            <a:ext cx="2857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2013-  ATTIVO –</a:t>
            </a:r>
            <a:r>
              <a:rPr lang="it-IT" sz="1000" u="sng">
                <a:solidFill>
                  <a:schemeClr val="tx1"/>
                </a:solidFill>
              </a:rPr>
              <a:t> </a:t>
            </a:r>
            <a:r>
              <a:rPr lang="it-IT" sz="1000" i="1" u="sng">
                <a:solidFill>
                  <a:schemeClr val="tx1"/>
                </a:solidFill>
              </a:rPr>
              <a:t>Attivo circolante </a:t>
            </a:r>
          </a:p>
        </p:txBody>
      </p:sp>
      <p:sp>
        <p:nvSpPr>
          <p:cNvPr id="16389" name="Text Box 41"/>
          <p:cNvSpPr txBox="1">
            <a:spLocks noChangeArrowheads="1"/>
          </p:cNvSpPr>
          <p:nvPr/>
        </p:nvSpPr>
        <p:spPr bwMode="auto">
          <a:xfrm>
            <a:off x="928688" y="5857875"/>
            <a:ext cx="807402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indent="3175" eaLnBrk="0" hangingPunct="0">
              <a:tabLst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875"/>
              </a:spcBef>
              <a:buSzPct val="100000"/>
            </a:pPr>
            <a:r>
              <a:rPr lang="it-IT">
                <a:solidFill>
                  <a:schemeClr val="tx1"/>
                </a:solidFill>
              </a:rPr>
              <a:t>Mancata riscossione terza e quarta rata contributo statale mancato trasferimento CNSAS</a:t>
            </a:r>
          </a:p>
        </p:txBody>
      </p:sp>
      <p:sp>
        <p:nvSpPr>
          <p:cNvPr id="16390" name="Freccia in giù 1"/>
          <p:cNvSpPr>
            <a:spLocks noChangeArrowheads="1"/>
          </p:cNvSpPr>
          <p:nvPr/>
        </p:nvSpPr>
        <p:spPr bwMode="auto">
          <a:xfrm>
            <a:off x="611188" y="5857875"/>
            <a:ext cx="215900" cy="450850"/>
          </a:xfrm>
          <a:prstGeom prst="downArrow">
            <a:avLst>
              <a:gd name="adj1" fmla="val 50000"/>
              <a:gd name="adj2" fmla="val 49963"/>
            </a:avLst>
          </a:prstGeom>
          <a:solidFill>
            <a:srgbClr val="0099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graphicFrame>
        <p:nvGraphicFramePr>
          <p:cNvPr id="9" name="Chart 1"/>
          <p:cNvGraphicFramePr>
            <a:graphicFrameLocks/>
          </p:cNvGraphicFramePr>
          <p:nvPr/>
        </p:nvGraphicFramePr>
        <p:xfrm>
          <a:off x="1043608" y="1268760"/>
          <a:ext cx="7525269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 Box 51"/>
          <p:cNvSpPr txBox="1">
            <a:spLocks noChangeArrowheads="1"/>
          </p:cNvSpPr>
          <p:nvPr/>
        </p:nvSpPr>
        <p:spPr bwMode="auto">
          <a:xfrm>
            <a:off x="1601787" y="6480175"/>
            <a:ext cx="59404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500"/>
              </a:spcBef>
              <a:buSzPct val="100000"/>
            </a:pPr>
            <a:r>
              <a:rPr lang="it-IT" sz="900" dirty="0" smtClean="0">
                <a:solidFill>
                  <a:schemeClr val="tx1"/>
                </a:solidFill>
              </a:rPr>
              <a:t>ASSEMBLEA DEI DELEGATI –  Grado, 18 maggio 2014</a:t>
            </a:r>
            <a:endParaRPr lang="it-IT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1582738" y="571500"/>
            <a:ext cx="5976937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87313" indent="-84138" algn="ctr">
              <a:spcBef>
                <a:spcPts val="1125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it-IT" sz="1800" b="1">
                <a:solidFill>
                  <a:schemeClr val="tx1"/>
                </a:solidFill>
              </a:rPr>
              <a:t>DEBITI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285750" y="214313"/>
            <a:ext cx="23574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2013 – PASSIVO - </a:t>
            </a:r>
            <a:r>
              <a:rPr lang="it-IT" sz="1000" i="1" u="sng">
                <a:solidFill>
                  <a:schemeClr val="tx1"/>
                </a:solidFill>
              </a:rPr>
              <a:t>Debiti</a:t>
            </a:r>
          </a:p>
        </p:txBody>
      </p:sp>
      <p:graphicFrame>
        <p:nvGraphicFramePr>
          <p:cNvPr id="14" name="Grafico 13"/>
          <p:cNvGraphicFramePr>
            <a:graphicFrameLocks/>
          </p:cNvGraphicFramePr>
          <p:nvPr/>
        </p:nvGraphicFramePr>
        <p:xfrm>
          <a:off x="843781" y="980728"/>
          <a:ext cx="745643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 Box 51"/>
          <p:cNvSpPr txBox="1">
            <a:spLocks noChangeArrowheads="1"/>
          </p:cNvSpPr>
          <p:nvPr/>
        </p:nvSpPr>
        <p:spPr bwMode="auto">
          <a:xfrm>
            <a:off x="1601787" y="6480175"/>
            <a:ext cx="59404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500"/>
              </a:spcBef>
              <a:buSzPct val="100000"/>
            </a:pPr>
            <a:r>
              <a:rPr lang="it-IT" sz="900" dirty="0" smtClean="0">
                <a:solidFill>
                  <a:schemeClr val="tx1"/>
                </a:solidFill>
              </a:rPr>
              <a:t>ASSEMBLEA DEI DELEGATI –  Grado, 18 maggio 2014</a:t>
            </a:r>
            <a:endParaRPr lang="it-IT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1547813" y="912813"/>
            <a:ext cx="5976937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87313" indent="-84138" algn="ctr">
              <a:spcBef>
                <a:spcPts val="1125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it-IT" sz="1800" b="1">
                <a:solidFill>
                  <a:schemeClr val="tx1"/>
                </a:solidFill>
              </a:rPr>
              <a:t>TREND DEBITI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285750" y="214313"/>
            <a:ext cx="2857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25"/>
              </a:spcBef>
              <a:buSzPct val="100000"/>
            </a:pPr>
            <a:r>
              <a:rPr lang="it-IT" sz="1000">
                <a:solidFill>
                  <a:schemeClr val="tx1"/>
                </a:solidFill>
              </a:rPr>
              <a:t>Bilancio 2013 – PASSIVO - </a:t>
            </a:r>
            <a:r>
              <a:rPr lang="it-IT" sz="1000" i="1" u="sng">
                <a:solidFill>
                  <a:schemeClr val="tx1"/>
                </a:solidFill>
              </a:rPr>
              <a:t>Debiti</a:t>
            </a:r>
          </a:p>
        </p:txBody>
      </p:sp>
      <p:graphicFrame>
        <p:nvGraphicFramePr>
          <p:cNvPr id="9" name="Gra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435451"/>
              </p:ext>
            </p:extLst>
          </p:nvPr>
        </p:nvGraphicFramePr>
        <p:xfrm>
          <a:off x="479535" y="1190986"/>
          <a:ext cx="8247831" cy="4212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8438" name="Gruppo 9"/>
          <p:cNvGrpSpPr>
            <a:grpSpLocks/>
          </p:cNvGrpSpPr>
          <p:nvPr/>
        </p:nvGrpSpPr>
        <p:grpSpPr bwMode="auto">
          <a:xfrm>
            <a:off x="422275" y="5403850"/>
            <a:ext cx="7318375" cy="384175"/>
            <a:chOff x="422275" y="5403852"/>
            <a:chExt cx="7318077" cy="384540"/>
          </a:xfrm>
        </p:grpSpPr>
        <p:sp>
          <p:nvSpPr>
            <p:cNvPr id="18443" name="Text Box 41"/>
            <p:cNvSpPr txBox="1">
              <a:spLocks noChangeArrowheads="1"/>
            </p:cNvSpPr>
            <p:nvPr/>
          </p:nvSpPr>
          <p:spPr bwMode="auto">
            <a:xfrm>
              <a:off x="578506" y="5478434"/>
              <a:ext cx="7161846" cy="309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indent="3175" eaLnBrk="0" hangingPunct="0"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just" eaLnBrk="1" hangingPunct="1">
                <a:spcBef>
                  <a:spcPts val="875"/>
                </a:spcBef>
                <a:buSzPct val="100000"/>
              </a:pPr>
              <a:r>
                <a:rPr lang="it-IT" b="1" dirty="0">
                  <a:solidFill>
                    <a:schemeClr val="tx1"/>
                  </a:solidFill>
                </a:rPr>
                <a:t>F.do stabile pro- rifugi – </a:t>
              </a:r>
              <a:r>
                <a:rPr lang="it-IT" dirty="0">
                  <a:solidFill>
                    <a:schemeClr val="tx1"/>
                  </a:solidFill>
                </a:rPr>
                <a:t>Quota accantonata pari a € 813.171</a:t>
              </a:r>
            </a:p>
          </p:txBody>
        </p:sp>
        <p:sp>
          <p:nvSpPr>
            <p:cNvPr id="12" name="Freccia in giù 11"/>
            <p:cNvSpPr/>
            <p:nvPr/>
          </p:nvSpPr>
          <p:spPr bwMode="auto">
            <a:xfrm>
              <a:off x="422275" y="5403852"/>
              <a:ext cx="184067" cy="359938"/>
            </a:xfrm>
            <a:prstGeom prst="downArrow">
              <a:avLst/>
            </a:prstGeom>
            <a:solidFill>
              <a:srgbClr val="9A34B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0800000"/>
              </a:camera>
              <a:lightRig rig="threePt" dir="t"/>
            </a:scene3d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it-IT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8439" name="Gruppo 1"/>
          <p:cNvGrpSpPr>
            <a:grpSpLocks/>
          </p:cNvGrpSpPr>
          <p:nvPr/>
        </p:nvGrpSpPr>
        <p:grpSpPr bwMode="auto">
          <a:xfrm>
            <a:off x="447675" y="5949950"/>
            <a:ext cx="8156575" cy="384175"/>
            <a:chOff x="403179" y="6154286"/>
            <a:chExt cx="7409181" cy="384993"/>
          </a:xfrm>
        </p:grpSpPr>
        <p:sp>
          <p:nvSpPr>
            <p:cNvPr id="18441" name="Text Box 41"/>
            <p:cNvSpPr txBox="1">
              <a:spLocks noChangeArrowheads="1"/>
            </p:cNvSpPr>
            <p:nvPr/>
          </p:nvSpPr>
          <p:spPr bwMode="auto">
            <a:xfrm>
              <a:off x="559480" y="6228956"/>
              <a:ext cx="7252880" cy="310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indent="3175" eaLnBrk="0" hangingPunct="0"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6700" algn="l"/>
                  <a:tab pos="714375" algn="l"/>
                  <a:tab pos="1163638" algn="l"/>
                  <a:tab pos="1612900" algn="l"/>
                  <a:tab pos="2062163" algn="l"/>
                  <a:tab pos="2511425" algn="l"/>
                  <a:tab pos="2960688" algn="l"/>
                  <a:tab pos="3409950" algn="l"/>
                  <a:tab pos="3859213" algn="l"/>
                  <a:tab pos="4308475" algn="l"/>
                  <a:tab pos="4757738" algn="l"/>
                  <a:tab pos="5207000" algn="l"/>
                  <a:tab pos="5656263" algn="l"/>
                  <a:tab pos="6105525" algn="l"/>
                  <a:tab pos="6554788" algn="l"/>
                  <a:tab pos="7004050" algn="l"/>
                  <a:tab pos="7453313" algn="l"/>
                  <a:tab pos="7902575" algn="l"/>
                  <a:tab pos="8351838" algn="l"/>
                  <a:tab pos="8801100" algn="l"/>
                  <a:tab pos="9250363" algn="l"/>
                </a:tabLst>
                <a:defRPr sz="14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875"/>
                </a:spcBef>
                <a:buSzPct val="100000"/>
              </a:pPr>
              <a:r>
                <a:rPr lang="it-IT" b="1" dirty="0">
                  <a:solidFill>
                    <a:schemeClr val="tx1"/>
                  </a:solidFill>
                </a:rPr>
                <a:t>Debiti verso fornitori: </a:t>
              </a:r>
              <a:r>
                <a:rPr lang="it-IT" dirty="0">
                  <a:solidFill>
                    <a:schemeClr val="tx1"/>
                  </a:solidFill>
                </a:rPr>
                <a:t>Assicurazioni per € 763.249,90 – S.do Contributo CNSAS per € 655.170 </a:t>
              </a:r>
            </a:p>
          </p:txBody>
        </p:sp>
        <p:sp>
          <p:nvSpPr>
            <p:cNvPr id="15" name="Freccia in giù 14"/>
            <p:cNvSpPr/>
            <p:nvPr/>
          </p:nvSpPr>
          <p:spPr bwMode="auto">
            <a:xfrm>
              <a:off x="403179" y="6154286"/>
              <a:ext cx="184150" cy="360362"/>
            </a:xfrm>
            <a:prstGeom prst="downArrow">
              <a:avLst/>
            </a:prstGeom>
            <a:solidFill>
              <a:srgbClr val="0066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0800000"/>
              </a:camera>
              <a:lightRig rig="threePt" dir="t"/>
            </a:scene3d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it-IT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a typeface="+mn-ea"/>
                <a:cs typeface="+mn-cs"/>
              </a:endParaRPr>
            </a:p>
          </p:txBody>
        </p:sp>
      </p:grpSp>
      <p:sp>
        <p:nvSpPr>
          <p:cNvPr id="14" name="Text Box 51"/>
          <p:cNvSpPr txBox="1">
            <a:spLocks noChangeArrowheads="1"/>
          </p:cNvSpPr>
          <p:nvPr/>
        </p:nvSpPr>
        <p:spPr bwMode="auto">
          <a:xfrm>
            <a:off x="1601787" y="6480175"/>
            <a:ext cx="59404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500"/>
              </a:spcBef>
              <a:buSzPct val="100000"/>
            </a:pPr>
            <a:r>
              <a:rPr lang="it-IT" sz="900" dirty="0" smtClean="0">
                <a:solidFill>
                  <a:schemeClr val="tx1"/>
                </a:solidFill>
              </a:rPr>
              <a:t>ASSEMBLEA DEI DELEGATI –  Grado, 18 maggio 2014</a:t>
            </a:r>
            <a:endParaRPr lang="it-IT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23" name="Group 111"/>
          <p:cNvGraphicFramePr>
            <a:graphicFrameLocks noGrp="1"/>
          </p:cNvGraphicFramePr>
          <p:nvPr/>
        </p:nvGraphicFramePr>
        <p:xfrm>
          <a:off x="466725" y="836613"/>
          <a:ext cx="8208963" cy="5324477"/>
        </p:xfrm>
        <a:graphic>
          <a:graphicData uri="http://schemas.openxmlformats.org/drawingml/2006/table">
            <a:tbl>
              <a:tblPr/>
              <a:tblGrid>
                <a:gridCol w="4667250"/>
                <a:gridCol w="1771650"/>
                <a:gridCol w="1770063"/>
              </a:tblGrid>
              <a:tr h="6477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2013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2012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A)  Valore della produzione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11.949.726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10.904.134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B)  Costi della produzione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11.912.527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10.861.051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292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Differenza tra valore e costi della produzione (A-B)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37.199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43.083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C)  Proventi e oneri finanziari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489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2.878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D)  Rettifiche di valore di attività finanziarie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-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-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E)  Proventi e oneri straordinari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-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-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Risultato prima delle imposte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37.688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45.961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Imposte sul reddito dell'esercizio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(33.138)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(32.575)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Risultato di esercizio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4.550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13.386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93" name="Picture 4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94" name="Rectangle 42"/>
          <p:cNvSpPr>
            <a:spLocks noChangeArrowheads="1"/>
          </p:cNvSpPr>
          <p:nvPr/>
        </p:nvSpPr>
        <p:spPr bwMode="auto">
          <a:xfrm>
            <a:off x="1692275" y="333375"/>
            <a:ext cx="59769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87313" indent="-84138" algn="ctr">
              <a:spcBef>
                <a:spcPts val="1250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it-IT" sz="2000" b="1">
                <a:solidFill>
                  <a:schemeClr val="tx1"/>
                </a:solidFill>
              </a:rPr>
              <a:t>CONTO ECONOMICO</a:t>
            </a:r>
          </a:p>
        </p:txBody>
      </p:sp>
      <p:sp>
        <p:nvSpPr>
          <p:cNvPr id="19495" name="Oval 52"/>
          <p:cNvSpPr>
            <a:spLocks noChangeArrowheads="1"/>
          </p:cNvSpPr>
          <p:nvPr/>
        </p:nvSpPr>
        <p:spPr bwMode="auto">
          <a:xfrm>
            <a:off x="6011863" y="5732463"/>
            <a:ext cx="1076325" cy="433387"/>
          </a:xfrm>
          <a:prstGeom prst="ellipse">
            <a:avLst/>
          </a:prstGeom>
          <a:noFill/>
          <a:ln w="31623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sp>
        <p:nvSpPr>
          <p:cNvPr id="7" name="Text Box 51"/>
          <p:cNvSpPr txBox="1">
            <a:spLocks noChangeArrowheads="1"/>
          </p:cNvSpPr>
          <p:nvPr/>
        </p:nvSpPr>
        <p:spPr bwMode="auto">
          <a:xfrm>
            <a:off x="1601787" y="6480175"/>
            <a:ext cx="59404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500"/>
              </a:spcBef>
              <a:buSzPct val="100000"/>
            </a:pPr>
            <a:r>
              <a:rPr lang="it-IT" sz="900" dirty="0" smtClean="0">
                <a:solidFill>
                  <a:schemeClr val="tx1"/>
                </a:solidFill>
              </a:rPr>
              <a:t>ASSEMBLEA DEI DELEGATI –  Grado, 18 maggio 2014</a:t>
            </a:r>
            <a:endParaRPr lang="it-IT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0000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>
        <a:defPPr>
          <a:buClr>
            <a:srgbClr val="000000"/>
          </a:buClr>
          <a:buSzPct val="100000"/>
          <a:buFont typeface="Times New Roman" pitchFamily="18" charset="0"/>
          <a:buNone/>
          <a:defRPr dirty="0">
            <a:ln>
              <a:solidFill>
                <a:schemeClr val="tx1"/>
              </a:solidFill>
            </a:ln>
            <a:solidFill>
              <a:srgbClr val="FF0000"/>
            </a:solidFill>
            <a:ea typeface="+mn-ea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0000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>
        <a:defPPr>
          <a:buClr>
            <a:srgbClr val="000000"/>
          </a:buClr>
          <a:buSzPct val="100000"/>
          <a:buFont typeface="Times New Roman" pitchFamily="18" charset="0"/>
          <a:buNone/>
          <a:defRPr dirty="0">
            <a:ln>
              <a:solidFill>
                <a:schemeClr val="tx1"/>
              </a:solidFill>
            </a:ln>
            <a:solidFill>
              <a:srgbClr val="FF0000"/>
            </a:solidFill>
            <a:ea typeface="+mn-ea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0000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>
        <a:defPPr>
          <a:buClr>
            <a:srgbClr val="000000"/>
          </a:buClr>
          <a:buSzPct val="100000"/>
          <a:buFont typeface="Times New Roman" pitchFamily="18" charset="0"/>
          <a:buNone/>
          <a:defRPr dirty="0">
            <a:ln>
              <a:solidFill>
                <a:schemeClr val="tx1"/>
              </a:solidFill>
            </a:ln>
            <a:solidFill>
              <a:srgbClr val="FF0000"/>
            </a:solidFill>
            <a:ea typeface="+mn-ea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16643</TotalTime>
  <Words>1163</Words>
  <Application>Microsoft Office PowerPoint</Application>
  <PresentationFormat>Presentazione su schermo (4:3)</PresentationFormat>
  <Paragraphs>365</Paragraphs>
  <Slides>30</Slides>
  <Notes>29</Notes>
  <HiddenSlides>0</HiddenSlides>
  <MMClips>2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30</vt:i4>
      </vt:variant>
    </vt:vector>
  </HeadingPairs>
  <TitlesOfParts>
    <vt:vector size="40" baseType="lpstr">
      <vt:lpstr>ＭＳ Ｐゴシック</vt:lpstr>
      <vt:lpstr>Arial</vt:lpstr>
      <vt:lpstr>Times New Roman</vt:lpstr>
      <vt:lpstr>Verdana</vt:lpstr>
      <vt:lpstr>Wingdings</vt:lpstr>
      <vt:lpstr>Struttura predefinita</vt:lpstr>
      <vt:lpstr>1_Struttura predefinita</vt:lpstr>
      <vt:lpstr>2_Struttura predefinita</vt:lpstr>
      <vt:lpstr>Grafico di Microsoft Office Excel</vt:lpstr>
      <vt:lpstr>Foglio di lavoro di Microsoft Office Excel 97-2003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Amministrazione4</dc:creator>
  <cp:lastModifiedBy>Laura Palumberi</cp:lastModifiedBy>
  <cp:revision>1920</cp:revision>
  <cp:lastPrinted>2014-03-25T08:36:15Z</cp:lastPrinted>
  <dcterms:created xsi:type="dcterms:W3CDTF">2004-05-17T07:19:49Z</dcterms:created>
  <dcterms:modified xsi:type="dcterms:W3CDTF">2017-03-30T09:01:37Z</dcterms:modified>
</cp:coreProperties>
</file>