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xls" ContentType="application/vnd.ms-exce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notesSlides/notesSlide20.xml" ContentType="application/vnd.openxmlformats-officedocument.presentationml.notesSl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7" r:id="rId3"/>
    <p:sldId id="258" r:id="rId4"/>
    <p:sldId id="287" r:id="rId5"/>
    <p:sldId id="261" r:id="rId6"/>
    <p:sldId id="259" r:id="rId7"/>
    <p:sldId id="292" r:id="rId8"/>
    <p:sldId id="264" r:id="rId9"/>
    <p:sldId id="266" r:id="rId10"/>
    <p:sldId id="267" r:id="rId11"/>
    <p:sldId id="268" r:id="rId12"/>
    <p:sldId id="269" r:id="rId13"/>
    <p:sldId id="270" r:id="rId14"/>
    <p:sldId id="273" r:id="rId15"/>
    <p:sldId id="274" r:id="rId16"/>
    <p:sldId id="275" r:id="rId17"/>
    <p:sldId id="295" r:id="rId18"/>
    <p:sldId id="297" r:id="rId19"/>
    <p:sldId id="298" r:id="rId20"/>
    <p:sldId id="280" r:id="rId21"/>
    <p:sldId id="299" r:id="rId22"/>
    <p:sldId id="300" r:id="rId23"/>
    <p:sldId id="302" r:id="rId24"/>
    <p:sldId id="283" r:id="rId25"/>
    <p:sldId id="301" r:id="rId26"/>
  </p:sldIdLst>
  <p:sldSz cx="9144000" cy="6858000" type="screen4x3"/>
  <p:notesSz cx="9926638" cy="6797675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1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sz="1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sz="1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sz="1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sz="1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8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76DD0"/>
    <a:srgbClr val="EEA108"/>
    <a:srgbClr val="F549C4"/>
    <a:srgbClr val="F20EB1"/>
    <a:srgbClr val="0065B0"/>
    <a:srgbClr val="78B832"/>
    <a:srgbClr val="00A7EA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Stile chiaro 1 - Color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4C1A8A3-306A-4EB7-A6B1-4F7E0EB9C5D6}" styleName="Stile medio 3 - Colore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8D230F3-CF80-4859-8CE7-A43EE81993B5}" styleName="Stile chiaro 1 - Color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B344D84-9AFB-497E-A393-DC336BA19D2E}" styleName="Stile medio 3 - Colore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Stile chi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FD0F851-EC5A-4D38-B0AD-8093EC10F338}" styleName="Stile chiaro 1 - Color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66" autoAdjust="0"/>
    <p:restoredTop sz="89482" autoAdjust="0"/>
  </p:normalViewPr>
  <p:slideViewPr>
    <p:cSldViewPr showGuides="1">
      <p:cViewPr varScale="1">
        <p:scale>
          <a:sx n="101" d="100"/>
          <a:sy n="101" d="100"/>
        </p:scale>
        <p:origin x="832" y="1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384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28"/>
    </p:cViewPr>
  </p:sorterViewPr>
  <p:notesViewPr>
    <p:cSldViewPr showGuides="1">
      <p:cViewPr varScale="1">
        <p:scale>
          <a:sx n="71" d="100"/>
          <a:sy n="71" d="100"/>
        </p:scale>
        <p:origin x="-696" y="-102"/>
      </p:cViewPr>
      <p:guideLst>
        <p:guide orient="horz" pos="2938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\\caiserver2k8\cai\AOO\AMM\PRESENTAZIONI%20POWER%20POINT\BILANCI\BILANCIO_2016\DATI%20PER%20GRAFICI%20NOTA%20INTEGRATIVA%202016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file:///\\caiserver2k8\cai\AOO\AMM\PRESENTAZIONI%20POWER%20POINT\BILANCI\BILANCIO_2016\DATI%20PER%20GRAFICI%20NOTA%20INTEGRATIVA%202016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oleObject" Target="file:///\\caiserver2k8\cai\AOO\AMM\PRESENTAZIONI%20POWER%20POINT\BILANCI\BILANCIO_2016\DATI%20PER%20GRAFICI%20NOTA%20INTEGRATIVA%202016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oleObject" Target="file:///\\caiserver2k8\cai\AOO\AMM\PRESENTAZIONI%20POWER%20POINT\BILANCI\BILANCIO_2016\DATI%20PER%20GRAFICI%20NOTA%20INTEGRATIVA%202016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.xml"/><Relationship Id="rId2" Type="http://schemas.openxmlformats.org/officeDocument/2006/relationships/oleObject" Target="file:///\\caiserver2k8\cai\AOO\AMM\BILANCI\2014\BILANCIO%202014_%20DEFINITIVO%20ACCIARO\GRAFICI%20NOTA%20INTEGRATIVA%202014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6.xml"/><Relationship Id="rId2" Type="http://schemas.openxmlformats.org/officeDocument/2006/relationships/oleObject" Target="file:///\\caiserver2k8\cai\AOO\AMM\PRESENTAZIONI%20POWER%20POINT\BILANCI\BILANCIO_2013\GRAFICI%20_per%20presentazione%20CDC\GRAFICI%20NOTA%20INTEGRATIVA%20201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0556312516445936"/>
          <c:y val="0.0664139881893465"/>
          <c:w val="0.533402383623754"/>
          <c:h val="0.801897438746122"/>
        </c:manualLayout>
      </c:layout>
      <c:ofPieChart>
        <c:ofPieType val="bar"/>
        <c:varyColors val="1"/>
        <c:ser>
          <c:idx val="0"/>
          <c:order val="0"/>
          <c:dLbls>
            <c:dLbl>
              <c:idx val="0"/>
              <c:layout>
                <c:manualLayout>
                  <c:x val="0.00850291893860598"/>
                  <c:y val="0.357178048592891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7E2C-4487-9D32-6CADF7E08CC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0200687304245142"/>
                  <c:y val="-0.0847219915895107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E2C-4487-9D32-6CADF7E08CC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0107264638800443"/>
                  <c:y val="0.00488257714954749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7E2C-4487-9D32-6CADF7E08CC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0117519536776163"/>
                  <c:y val="-0.0235108492218813"/>
                </c:manualLayout>
              </c:layout>
              <c:tx>
                <c:rich>
                  <a:bodyPr/>
                  <a:lstStyle/>
                  <a:p>
                    <a:r>
                      <a:rPr lang="en-US" sz="14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30,65%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7E2C-4487-9D32-6CADF7E08CC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0107175276759674"/>
                  <c:y val="-0.057525018587678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7E2C-4487-9D32-6CADF7E08CC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0112256837132005"/>
                  <c:y val="-0.0150051703656859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7E2C-4487-9D32-6CADF7E08CC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0.0112256837132005"/>
                  <c:y val="0.0092207703417569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7E2C-4487-9D32-6CADF7E08CC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0.0117428967140249"/>
                  <c:y val="0.0415947373368771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7E2C-4487-9D32-6CADF7E08CC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0.0975815079071344"/>
                  <c:y val="-0.0204848878426279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7E2C-4487-9D32-6CADF7E08CC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it-IT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('COMPOSIZIONE DEBITI 31.12.16'!$A$2:$A$3,'COMPOSIZIONE DEBITI 31.12.16'!$A$5:$A$10)</c:f>
              <c:strCache>
                <c:ptCount val="8"/>
                <c:pt idx="0">
                  <c:v>Fornitori</c:v>
                </c:pt>
                <c:pt idx="1">
                  <c:v>Tributari/Prev.li</c:v>
                </c:pt>
                <c:pt idx="2">
                  <c:v>Debiti diversi</c:v>
                </c:pt>
                <c:pt idx="3">
                  <c:v>Debito per Fondo stabile Pro rifugi</c:v>
                </c:pt>
                <c:pt idx="4">
                  <c:v>Debito per garanzia rivalsa rifugi ex MDE</c:v>
                </c:pt>
                <c:pt idx="5">
                  <c:v>Debito "il CAI per il Nepal"</c:v>
                </c:pt>
                <c:pt idx="6">
                  <c:v>Debito "il CAI per il sisma dell'Italia Centrale"</c:v>
                </c:pt>
                <c:pt idx="7">
                  <c:v>Debito "Emergenza per il sisma dell'Italia Centrale"</c:v>
                </c:pt>
              </c:strCache>
            </c:strRef>
          </c:cat>
          <c:val>
            <c:numRef>
              <c:f>('COMPOSIZIONE DEBITI 31.12.16'!$B$2:$B$3,'COMPOSIZIONE DEBITI 31.12.16'!$B$5:$B$10)</c:f>
              <c:numCache>
                <c:formatCode>_-* #,##0_-;\-* #,##0_-;_-* "-"??_-;_-@_-</c:formatCode>
                <c:ptCount val="8"/>
                <c:pt idx="0">
                  <c:v>1.536312E6</c:v>
                </c:pt>
                <c:pt idx="1">
                  <c:v>41366.0</c:v>
                </c:pt>
                <c:pt idx="2">
                  <c:v>997124.0</c:v>
                </c:pt>
                <c:pt idx="3">
                  <c:v>1.442605E6</c:v>
                </c:pt>
                <c:pt idx="4">
                  <c:v>90000.0</c:v>
                </c:pt>
                <c:pt idx="5">
                  <c:v>133894.0</c:v>
                </c:pt>
                <c:pt idx="6">
                  <c:v>300000.0</c:v>
                </c:pt>
                <c:pt idx="7">
                  <c:v>166702.0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7E2C-4487-9D32-6CADF7E08C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50"/>
        <c:splitType val="pos"/>
        <c:splitPos val="6.0"/>
        <c:secondPieSize val="122"/>
        <c:serLines/>
      </c:ofPieChart>
      <c:spPr>
        <a:noFill/>
        <a:ln>
          <a:noFill/>
        </a:ln>
      </c:spPr>
    </c:plotArea>
    <c:legend>
      <c:legendPos val="r"/>
      <c:layout>
        <c:manualLayout>
          <c:xMode val="edge"/>
          <c:yMode val="edge"/>
          <c:x val="0.702416824668382"/>
          <c:y val="0.0700823922364948"/>
          <c:w val="0.288180196611102"/>
          <c:h val="0.859835215527011"/>
        </c:manualLayout>
      </c:layout>
      <c:overlay val="0"/>
      <c:txPr>
        <a:bodyPr/>
        <a:lstStyle/>
        <a:p>
          <a:pPr>
            <a:defRPr sz="1400">
              <a:latin typeface="Arial" panose="020B0604020202020204" pitchFamily="34" charset="0"/>
              <a:cs typeface="Arial" panose="020B0604020202020204" pitchFamily="34" charset="0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25407482371914"/>
          <c:y val="0.0367534397264489"/>
          <c:w val="0.548892454273937"/>
          <c:h val="0.8672178289231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'TREND DEBITI'!$A$20</c:f>
              <c:strCache>
                <c:ptCount val="1"/>
                <c:pt idx="0">
                  <c:v>Fornitori</c:v>
                </c:pt>
              </c:strCache>
            </c:strRef>
          </c:tx>
          <c:invertIfNegative val="0"/>
          <c:cat>
            <c:numRef>
              <c:f>'TREND DEBITI'!$B$19:$F$19</c:f>
              <c:numCache>
                <c:formatCode>General</c:formatCode>
                <c:ptCount val="5"/>
                <c:pt idx="0">
                  <c:v>2012.0</c:v>
                </c:pt>
                <c:pt idx="1">
                  <c:v>2013.0</c:v>
                </c:pt>
                <c:pt idx="2">
                  <c:v>2014.0</c:v>
                </c:pt>
                <c:pt idx="3">
                  <c:v>2015.0</c:v>
                </c:pt>
                <c:pt idx="4">
                  <c:v>2016.0</c:v>
                </c:pt>
              </c:numCache>
            </c:numRef>
          </c:cat>
          <c:val>
            <c:numRef>
              <c:f>'TREND DEBITI'!$B$20:$F$20</c:f>
              <c:numCache>
                <c:formatCode>_-* #,##0_-;\-* #,##0_-;_-* "-"??_-;_-@_-</c:formatCode>
                <c:ptCount val="5"/>
                <c:pt idx="0">
                  <c:v>1.90868965E6</c:v>
                </c:pt>
                <c:pt idx="1">
                  <c:v>2.19611497E6</c:v>
                </c:pt>
                <c:pt idx="2">
                  <c:v>2.13812565E6</c:v>
                </c:pt>
                <c:pt idx="3">
                  <c:v>1.61627232E6</c:v>
                </c:pt>
                <c:pt idx="4">
                  <c:v>1.536312E6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7BC-4C91-B569-F9FEFE230B92}"/>
            </c:ext>
          </c:extLst>
        </c:ser>
        <c:ser>
          <c:idx val="1"/>
          <c:order val="1"/>
          <c:tx>
            <c:strRef>
              <c:f>'TREND DEBITI'!$A$21</c:f>
              <c:strCache>
                <c:ptCount val="1"/>
                <c:pt idx="0">
                  <c:v>Tributari/Previdenziali</c:v>
                </c:pt>
              </c:strCache>
            </c:strRef>
          </c:tx>
          <c:invertIfNegative val="0"/>
          <c:cat>
            <c:numRef>
              <c:f>'TREND DEBITI'!$B$19:$F$19</c:f>
              <c:numCache>
                <c:formatCode>General</c:formatCode>
                <c:ptCount val="5"/>
                <c:pt idx="0">
                  <c:v>2012.0</c:v>
                </c:pt>
                <c:pt idx="1">
                  <c:v>2013.0</c:v>
                </c:pt>
                <c:pt idx="2">
                  <c:v>2014.0</c:v>
                </c:pt>
                <c:pt idx="3">
                  <c:v>2015.0</c:v>
                </c:pt>
                <c:pt idx="4">
                  <c:v>2016.0</c:v>
                </c:pt>
              </c:numCache>
            </c:numRef>
          </c:cat>
          <c:val>
            <c:numRef>
              <c:f>'TREND DEBITI'!$B$21:$F$21</c:f>
              <c:numCache>
                <c:formatCode>_-* #,##0_-;\-* #,##0_-;_-* "-"??_-;_-@_-</c:formatCode>
                <c:ptCount val="5"/>
                <c:pt idx="0">
                  <c:v>2441.52</c:v>
                </c:pt>
                <c:pt idx="1">
                  <c:v>535.11</c:v>
                </c:pt>
                <c:pt idx="2">
                  <c:v>1462.71</c:v>
                </c:pt>
                <c:pt idx="3">
                  <c:v>75149.98</c:v>
                </c:pt>
                <c:pt idx="4">
                  <c:v>41366.0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7BC-4C91-B569-F9FEFE230B92}"/>
            </c:ext>
          </c:extLst>
        </c:ser>
        <c:ser>
          <c:idx val="2"/>
          <c:order val="2"/>
          <c:tx>
            <c:strRef>
              <c:f>'TREND DEBITI'!$A$23</c:f>
              <c:strCache>
                <c:ptCount val="1"/>
                <c:pt idx="0">
                  <c:v>Debito per Fondo stabile Pro rifugi</c:v>
                </c:pt>
              </c:strCache>
            </c:strRef>
          </c:tx>
          <c:invertIfNegative val="0"/>
          <c:cat>
            <c:numRef>
              <c:f>'TREND DEBITI'!$B$19:$F$19</c:f>
              <c:numCache>
                <c:formatCode>General</c:formatCode>
                <c:ptCount val="5"/>
                <c:pt idx="0">
                  <c:v>2012.0</c:v>
                </c:pt>
                <c:pt idx="1">
                  <c:v>2013.0</c:v>
                </c:pt>
                <c:pt idx="2">
                  <c:v>2014.0</c:v>
                </c:pt>
                <c:pt idx="3">
                  <c:v>2015.0</c:v>
                </c:pt>
                <c:pt idx="4">
                  <c:v>2016.0</c:v>
                </c:pt>
              </c:numCache>
            </c:numRef>
          </c:cat>
          <c:val>
            <c:numRef>
              <c:f>'TREND DEBITI'!$B$23:$F$23</c:f>
              <c:numCache>
                <c:formatCode>_-* #,##0_-;\-* #,##0_-;_-* "-"??_-;_-@_-</c:formatCode>
                <c:ptCount val="5"/>
                <c:pt idx="0">
                  <c:v>1.05616779E6</c:v>
                </c:pt>
                <c:pt idx="1">
                  <c:v>1.36439289E6</c:v>
                </c:pt>
                <c:pt idx="2">
                  <c:v>763302.91</c:v>
                </c:pt>
                <c:pt idx="3">
                  <c:v>1.18837429E6</c:v>
                </c:pt>
                <c:pt idx="4">
                  <c:v>1.442605E6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7BC-4C91-B569-F9FEFE230B92}"/>
            </c:ext>
          </c:extLst>
        </c:ser>
        <c:ser>
          <c:idx val="3"/>
          <c:order val="3"/>
          <c:tx>
            <c:strRef>
              <c:f>'TREND DEBITI'!$A$24</c:f>
              <c:strCache>
                <c:ptCount val="1"/>
                <c:pt idx="0">
                  <c:v>Debito "il CAI per il Nepal"</c:v>
                </c:pt>
              </c:strCache>
            </c:strRef>
          </c:tx>
          <c:invertIfNegative val="0"/>
          <c:cat>
            <c:numRef>
              <c:f>'TREND DEBITI'!$B$19:$F$19</c:f>
              <c:numCache>
                <c:formatCode>General</c:formatCode>
                <c:ptCount val="5"/>
                <c:pt idx="0">
                  <c:v>2012.0</c:v>
                </c:pt>
                <c:pt idx="1">
                  <c:v>2013.0</c:v>
                </c:pt>
                <c:pt idx="2">
                  <c:v>2014.0</c:v>
                </c:pt>
                <c:pt idx="3">
                  <c:v>2015.0</c:v>
                </c:pt>
                <c:pt idx="4">
                  <c:v>2016.0</c:v>
                </c:pt>
              </c:numCache>
            </c:numRef>
          </c:cat>
          <c:val>
            <c:numRef>
              <c:f>'TREND DEBITI'!$B$24:$F$24</c:f>
              <c:numCache>
                <c:formatCode>_-* #,##0_-;\-* #,##0_-;_-* "-"??_-;_-@_-</c:formatCode>
                <c:ptCount val="5"/>
                <c:pt idx="0">
                  <c:v>31969.0</c:v>
                </c:pt>
                <c:pt idx="1">
                  <c:v>31969.0</c:v>
                </c:pt>
                <c:pt idx="2">
                  <c:v>0.0</c:v>
                </c:pt>
                <c:pt idx="3">
                  <c:v>151955.38</c:v>
                </c:pt>
                <c:pt idx="4">
                  <c:v>133894.0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C7BC-4C91-B569-F9FEFE230B92}"/>
            </c:ext>
          </c:extLst>
        </c:ser>
        <c:ser>
          <c:idx val="4"/>
          <c:order val="4"/>
          <c:tx>
            <c:strRef>
              <c:f>'TREND DEBITI'!$A$25</c:f>
              <c:strCache>
                <c:ptCount val="1"/>
                <c:pt idx="0">
                  <c:v>Debito "il CAI per il sisma dell'Italia Centrale"</c:v>
                </c:pt>
              </c:strCache>
            </c:strRef>
          </c:tx>
          <c:invertIfNegative val="0"/>
          <c:dPt>
            <c:idx val="4"/>
            <c:invertIfNegative val="0"/>
            <c:bubble3D val="0"/>
            <c:spPr>
              <a:solidFill>
                <a:srgbClr val="FFFF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7BC-4C91-B569-F9FEFE230B92}"/>
              </c:ext>
            </c:extLst>
          </c:dPt>
          <c:cat>
            <c:numRef>
              <c:f>'TREND DEBITI'!$B$19:$F$19</c:f>
              <c:numCache>
                <c:formatCode>General</c:formatCode>
                <c:ptCount val="5"/>
                <c:pt idx="0">
                  <c:v>2012.0</c:v>
                </c:pt>
                <c:pt idx="1">
                  <c:v>2013.0</c:v>
                </c:pt>
                <c:pt idx="2">
                  <c:v>2014.0</c:v>
                </c:pt>
                <c:pt idx="3">
                  <c:v>2015.0</c:v>
                </c:pt>
                <c:pt idx="4">
                  <c:v>2016.0</c:v>
                </c:pt>
              </c:numCache>
            </c:numRef>
          </c:cat>
          <c:val>
            <c:numRef>
              <c:f>'TREND DEBITI'!$B$25:$F$25</c:f>
              <c:numCache>
                <c:formatCode>General</c:formatCode>
                <c:ptCount val="5"/>
                <c:pt idx="4" formatCode="_-* #,##0_-;\-* #,##0_-;_-* &quot;-&quot;??_-;_-@_-">
                  <c:v>300000.0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C7BC-4C91-B569-F9FEFE230B92}"/>
            </c:ext>
          </c:extLst>
        </c:ser>
        <c:ser>
          <c:idx val="5"/>
          <c:order val="5"/>
          <c:tx>
            <c:strRef>
              <c:f>'TREND DEBITI'!$A$26</c:f>
              <c:strCache>
                <c:ptCount val="1"/>
                <c:pt idx="0">
                  <c:v>Debito per garanzia rivalsa rifugi ex MDE</c:v>
                </c:pt>
              </c:strCache>
            </c:strRef>
          </c:tx>
          <c:invertIfNegative val="0"/>
          <c:cat>
            <c:numRef>
              <c:f>'TREND DEBITI'!$B$19:$F$19</c:f>
              <c:numCache>
                <c:formatCode>General</c:formatCode>
                <c:ptCount val="5"/>
                <c:pt idx="0">
                  <c:v>2012.0</c:v>
                </c:pt>
                <c:pt idx="1">
                  <c:v>2013.0</c:v>
                </c:pt>
                <c:pt idx="2">
                  <c:v>2014.0</c:v>
                </c:pt>
                <c:pt idx="3">
                  <c:v>2015.0</c:v>
                </c:pt>
                <c:pt idx="4">
                  <c:v>2016.0</c:v>
                </c:pt>
              </c:numCache>
            </c:numRef>
          </c:cat>
          <c:val>
            <c:numRef>
              <c:f>'TREND DEBITI'!$B$26:$F$26</c:f>
              <c:numCache>
                <c:formatCode>General</c:formatCode>
                <c:ptCount val="5"/>
                <c:pt idx="4" formatCode="_-* #,##0_-;\-* #,##0_-;_-* &quot;-&quot;??_-;_-@_-">
                  <c:v>90000.0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C7BC-4C91-B569-F9FEFE230B92}"/>
            </c:ext>
          </c:extLst>
        </c:ser>
        <c:ser>
          <c:idx val="6"/>
          <c:order val="6"/>
          <c:tx>
            <c:strRef>
              <c:f>'TREND DEBITI'!$A$27</c:f>
              <c:strCache>
                <c:ptCount val="1"/>
                <c:pt idx="0">
                  <c:v>Debito "Emergenza per il sisma dell'Italia Centrale"</c:v>
                </c:pt>
              </c:strCache>
            </c:strRef>
          </c:tx>
          <c:invertIfNegative val="0"/>
          <c:cat>
            <c:numRef>
              <c:f>'TREND DEBITI'!$B$19:$F$19</c:f>
              <c:numCache>
                <c:formatCode>General</c:formatCode>
                <c:ptCount val="5"/>
                <c:pt idx="0">
                  <c:v>2012.0</c:v>
                </c:pt>
                <c:pt idx="1">
                  <c:v>2013.0</c:v>
                </c:pt>
                <c:pt idx="2">
                  <c:v>2014.0</c:v>
                </c:pt>
                <c:pt idx="3">
                  <c:v>2015.0</c:v>
                </c:pt>
                <c:pt idx="4">
                  <c:v>2016.0</c:v>
                </c:pt>
              </c:numCache>
            </c:numRef>
          </c:cat>
          <c:val>
            <c:numRef>
              <c:f>'TREND DEBITI'!$B$27:$F$27</c:f>
              <c:numCache>
                <c:formatCode>General</c:formatCode>
                <c:ptCount val="5"/>
                <c:pt idx="4" formatCode="_-* #,##0_-;\-* #,##0_-;_-* &quot;-&quot;??_-;_-@_-">
                  <c:v>166702.0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C7BC-4C91-B569-F9FEFE230B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"/>
        <c:overlap val="65"/>
        <c:axId val="2130767136"/>
        <c:axId val="2130770048"/>
      </c:barChart>
      <c:catAx>
        <c:axId val="21307671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it-IT"/>
          </a:p>
        </c:txPr>
        <c:crossAx val="2130770048"/>
        <c:crosses val="autoZero"/>
        <c:auto val="1"/>
        <c:lblAlgn val="ctr"/>
        <c:lblOffset val="100"/>
        <c:noMultiLvlLbl val="0"/>
      </c:catAx>
      <c:valAx>
        <c:axId val="2130770048"/>
        <c:scaling>
          <c:orientation val="minMax"/>
        </c:scaling>
        <c:delete val="0"/>
        <c:axPos val="l"/>
        <c:majorGridlines/>
        <c:numFmt formatCode="_(* #,##0_);_(* \(#,##0\);_(* &quot;-&quot;_);_(@_)" sourceLinked="0"/>
        <c:majorTickMark val="out"/>
        <c:minorTickMark val="none"/>
        <c:tickLblPos val="nextTo"/>
        <c:spPr>
          <a:ln>
            <a:prstDash val="sysDot"/>
          </a:ln>
        </c:spPr>
        <c:txPr>
          <a:bodyPr/>
          <a:lstStyle/>
          <a:p>
            <a: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it-IT"/>
          </a:p>
        </c:txPr>
        <c:crossAx val="2130767136"/>
        <c:crosses val="autoZero"/>
        <c:crossBetween val="between"/>
      </c:valAx>
      <c:spPr>
        <a:noFill/>
      </c:spPr>
    </c:plotArea>
    <c:legend>
      <c:legendPos val="r"/>
      <c:layout>
        <c:manualLayout>
          <c:xMode val="edge"/>
          <c:yMode val="edge"/>
          <c:x val="0.720276948140103"/>
          <c:y val="0.0804012845375417"/>
          <c:w val="0.267183866906919"/>
          <c:h val="0.86778311804864"/>
        </c:manualLayout>
      </c:layout>
      <c:overlay val="0"/>
      <c:txPr>
        <a:bodyPr/>
        <a:lstStyle/>
        <a:p>
          <a:pPr>
            <a:defRPr sz="1400">
              <a:latin typeface="Arial" panose="020B0604020202020204" pitchFamily="34" charset="0"/>
              <a:cs typeface="Arial" panose="020B0604020202020204" pitchFamily="34" charset="0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1"/>
          <c:order val="0"/>
          <c:spPr>
            <a:solidFill>
              <a:srgbClr val="0066CC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AFD7FF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5BC-4209-80EE-00F5AFEA2A6F}"/>
              </c:ext>
            </c:extLst>
          </c:dPt>
          <c:dPt>
            <c:idx val="1"/>
            <c:invertIfNegative val="0"/>
            <c:bubble3D val="0"/>
            <c:spPr>
              <a:solidFill>
                <a:srgbClr val="6DB6FF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5BC-4209-80EE-00F5AFEA2A6F}"/>
              </c:ext>
            </c:extLst>
          </c:dPt>
          <c:dPt>
            <c:idx val="2"/>
            <c:invertIfNegative val="0"/>
            <c:bubble3D val="0"/>
            <c:spPr>
              <a:solidFill>
                <a:srgbClr val="53A9FF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5BC-4209-80EE-00F5AFEA2A6F}"/>
              </c:ext>
            </c:extLst>
          </c:dPt>
          <c:dPt>
            <c:idx val="3"/>
            <c:invertIfNegative val="0"/>
            <c:bubble3D val="0"/>
            <c:spPr>
              <a:solidFill>
                <a:srgbClr val="3B9DFF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5BC-4209-80EE-00F5AFEA2A6F}"/>
              </c:ext>
            </c:extLst>
          </c:dPt>
          <c:dPt>
            <c:idx val="4"/>
            <c:invertIfNegative val="0"/>
            <c:bubble3D val="0"/>
            <c:spPr>
              <a:solidFill>
                <a:srgbClr val="5DAEFF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95BC-4209-80EE-00F5AFEA2A6F}"/>
              </c:ext>
            </c:extLst>
          </c:dPt>
          <c:dPt>
            <c:idx val="5"/>
            <c:invertIfNegative val="0"/>
            <c:bubble3D val="0"/>
            <c:spPr>
              <a:solidFill>
                <a:srgbClr val="93C9FF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95BC-4209-80EE-00F5AFEA2A6F}"/>
              </c:ext>
            </c:extLst>
          </c:dPt>
          <c:dPt>
            <c:idx val="6"/>
            <c:invertIfNegative val="0"/>
            <c:bubble3D val="0"/>
            <c:spPr>
              <a:solidFill>
                <a:srgbClr val="79BCFF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95BC-4209-80EE-00F5AFEA2A6F}"/>
              </c:ext>
            </c:extLst>
          </c:dPt>
          <c:dPt>
            <c:idx val="7"/>
            <c:invertIfNegative val="0"/>
            <c:bubble3D val="0"/>
            <c:spPr>
              <a:solidFill>
                <a:srgbClr val="E5F2FF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95BC-4209-80EE-00F5AFEA2A6F}"/>
              </c:ext>
            </c:extLst>
          </c:dPt>
          <c:dPt>
            <c:idx val="8"/>
            <c:invertIfNegative val="0"/>
            <c:bubble3D val="0"/>
            <c:spPr>
              <a:solidFill>
                <a:srgbClr val="158AFF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95BC-4209-80EE-00F5AFEA2A6F}"/>
              </c:ext>
            </c:extLst>
          </c:dPt>
          <c:dPt>
            <c:idx val="9"/>
            <c:invertIfNegative val="0"/>
            <c:bubble3D val="0"/>
            <c:spPr>
              <a:solidFill>
                <a:srgbClr val="69B4FF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95BC-4209-80EE-00F5AFEA2A6F}"/>
              </c:ext>
            </c:extLst>
          </c:dPt>
          <c:dPt>
            <c:idx val="10"/>
            <c:invertIfNegative val="0"/>
            <c:bubble3D val="0"/>
            <c:spPr>
              <a:solidFill>
                <a:srgbClr val="2592FF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95BC-4209-80EE-00F5AFEA2A6F}"/>
              </c:ext>
            </c:extLst>
          </c:dPt>
          <c:dPt>
            <c:idx val="11"/>
            <c:invertIfNegative val="0"/>
            <c:bubble3D val="0"/>
            <c:spPr>
              <a:solidFill>
                <a:srgbClr val="005EBC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95BC-4209-80EE-00F5AFEA2A6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'TESSERAMENTO '!$B$2:$M$2</c:f>
              <c:numCache>
                <c:formatCode>General</c:formatCode>
                <c:ptCount val="12"/>
                <c:pt idx="0">
                  <c:v>2005.0</c:v>
                </c:pt>
                <c:pt idx="1">
                  <c:v>2006.0</c:v>
                </c:pt>
                <c:pt idx="2">
                  <c:v>2007.0</c:v>
                </c:pt>
                <c:pt idx="3">
                  <c:v>2008.0</c:v>
                </c:pt>
                <c:pt idx="4">
                  <c:v>2009.0</c:v>
                </c:pt>
                <c:pt idx="5">
                  <c:v>2010.0</c:v>
                </c:pt>
                <c:pt idx="6">
                  <c:v>2011.0</c:v>
                </c:pt>
                <c:pt idx="7">
                  <c:v>2012.0</c:v>
                </c:pt>
                <c:pt idx="8">
                  <c:v>2013.0</c:v>
                </c:pt>
                <c:pt idx="9">
                  <c:v>2014.0</c:v>
                </c:pt>
                <c:pt idx="10">
                  <c:v>2015.0</c:v>
                </c:pt>
                <c:pt idx="11">
                  <c:v>2016.0</c:v>
                </c:pt>
              </c:numCache>
            </c:numRef>
          </c:cat>
          <c:val>
            <c:numRef>
              <c:f>'TESSERAMENTO '!$B$3:$M$3</c:f>
              <c:numCache>
                <c:formatCode>#,##0</c:formatCode>
                <c:ptCount val="12"/>
                <c:pt idx="0">
                  <c:v>302774.0</c:v>
                </c:pt>
                <c:pt idx="1">
                  <c:v>304070.0</c:v>
                </c:pt>
                <c:pt idx="2">
                  <c:v>305306.0</c:v>
                </c:pt>
                <c:pt idx="3">
                  <c:v>308339.0</c:v>
                </c:pt>
                <c:pt idx="4">
                  <c:v>315032.0</c:v>
                </c:pt>
                <c:pt idx="5">
                  <c:v>319413.0</c:v>
                </c:pt>
                <c:pt idx="6">
                  <c:v>319467.0</c:v>
                </c:pt>
                <c:pt idx="7">
                  <c:v>315914.0</c:v>
                </c:pt>
                <c:pt idx="8">
                  <c:v>311641.0</c:v>
                </c:pt>
                <c:pt idx="9">
                  <c:v>306903.0</c:v>
                </c:pt>
                <c:pt idx="10">
                  <c:v>307070.0</c:v>
                </c:pt>
                <c:pt idx="11">
                  <c:v>311140.0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8-95BC-4209-80EE-00F5AFEA2A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8"/>
        <c:overlap val="-28"/>
        <c:axId val="-2130124944"/>
        <c:axId val="-2142041168"/>
      </c:barChart>
      <c:catAx>
        <c:axId val="-21301249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it-IT"/>
          </a:p>
        </c:txPr>
        <c:crossAx val="-2142041168"/>
        <c:crosses val="autoZero"/>
        <c:auto val="1"/>
        <c:lblAlgn val="ctr"/>
        <c:lblOffset val="100"/>
        <c:noMultiLvlLbl val="0"/>
      </c:catAx>
      <c:valAx>
        <c:axId val="-2142041168"/>
        <c:scaling>
          <c:orientation val="minMax"/>
        </c:scaling>
        <c:delete val="1"/>
        <c:axPos val="l"/>
        <c:numFmt formatCode="#,##0" sourceLinked="0"/>
        <c:majorTickMark val="out"/>
        <c:minorTickMark val="none"/>
        <c:tickLblPos val="nextTo"/>
        <c:crossAx val="-2130124944"/>
        <c:crosses val="autoZero"/>
        <c:crossBetween val="between"/>
      </c:valAx>
      <c:spPr>
        <a:noFill/>
      </c:spPr>
    </c:plotArea>
    <c:plotVisOnly val="1"/>
    <c:dispBlanksAs val="gap"/>
    <c:showDLblsOverMax val="0"/>
  </c:chart>
  <c:spPr>
    <a:noFill/>
    <a:ln>
      <a:noFill/>
    </a:ln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52222599296983"/>
          <c:y val="0.389183951862207"/>
          <c:w val="0.306952516401363"/>
          <c:h val="0.477407991366591"/>
        </c:manualLayout>
      </c:layout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-0.0839479530844922"/>
                  <c:y val="-0.1459266586998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3E9B-43E1-86F1-CB9DDDF00DA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97017644919254"/>
                  <c:y val="-0.159559531854538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E9B-43E1-86F1-CB9DDDF00DA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309366549873209"/>
                  <c:y val="-0.08103790735556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3E9B-43E1-86F1-CB9DDDF00DA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196426989430126"/>
                  <c:y val="0.20512700358947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E9B-43E1-86F1-CB9DDDF00DA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0.330533734864533"/>
                  <c:y val="0.015194607629168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3E9B-43E1-86F1-CB9DDDF00DA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3E9B-43E1-86F1-CB9DDDF00DA3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0.361470389851854"/>
                  <c:y val="0.12536947124161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3E9B-43E1-86F1-CB9DDDF00DA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0.324020754867203"/>
                  <c:y val="-0.037986718477221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Variazione </a:t>
                    </a:r>
                    <a:r>
                      <a:rPr lang="en-US" dirty="0"/>
                      <a:t>delle rimanenze di materie prime, sussidiarie, di consumo e merci
-</a:t>
                    </a:r>
                    <a:r>
                      <a:rPr lang="en-US" dirty="0" smtClean="0"/>
                      <a:t>0,36%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3E9B-43E1-86F1-CB9DDDF00DA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'COSTI DELLA PRODUZIONE 2016'!$A$3:$A$10</c:f>
              <c:strCache>
                <c:ptCount val="8"/>
                <c:pt idx="0">
                  <c:v>Acquisto merci/materiale di consumo</c:v>
                </c:pt>
                <c:pt idx="1">
                  <c:v>Godimento beni di Terzi</c:v>
                </c:pt>
                <c:pt idx="2">
                  <c:v>Personale</c:v>
                </c:pt>
                <c:pt idx="3">
                  <c:v>Oneri diversi di gestione</c:v>
                </c:pt>
                <c:pt idx="4">
                  <c:v>Servizi</c:v>
                </c:pt>
                <c:pt idx="5">
                  <c:v>Acc.to per rischi</c:v>
                </c:pt>
                <c:pt idx="6">
                  <c:v>Ammortamenti e svalutazioni</c:v>
                </c:pt>
                <c:pt idx="7">
                  <c:v>Variazione delle rimanenze di materie prime, sussidiarie, di consumo e merci</c:v>
                </c:pt>
              </c:strCache>
            </c:strRef>
          </c:cat>
          <c:val>
            <c:numRef>
              <c:f>'COSTI DELLA PRODUZIONE 2016'!$C$3:$C$10</c:f>
              <c:numCache>
                <c:formatCode>0.00%</c:formatCode>
                <c:ptCount val="8"/>
                <c:pt idx="0">
                  <c:v>0.00871905525647488</c:v>
                </c:pt>
                <c:pt idx="1">
                  <c:v>0.00102812283021201</c:v>
                </c:pt>
                <c:pt idx="2">
                  <c:v>0.0522013836708295</c:v>
                </c:pt>
                <c:pt idx="3">
                  <c:v>0.00972362251158013</c:v>
                </c:pt>
                <c:pt idx="4">
                  <c:v>0.905034918725092</c:v>
                </c:pt>
                <c:pt idx="5">
                  <c:v>0.0</c:v>
                </c:pt>
                <c:pt idx="6">
                  <c:v>0.0270118541759799</c:v>
                </c:pt>
                <c:pt idx="7">
                  <c:v>-0.00371895717016845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3E9B-43E1-86F1-CB9DDDF00DA3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5837591039026"/>
          <c:y val="0.0433564105842787"/>
          <c:w val="0.607549462976015"/>
          <c:h val="0.844578344882023"/>
        </c:manualLayout>
      </c:layout>
      <c:lineChart>
        <c:grouping val="standard"/>
        <c:varyColors val="0"/>
        <c:ser>
          <c:idx val="0"/>
          <c:order val="0"/>
          <c:tx>
            <c:strRef>
              <c:f>'TREND POLIZZA ASSICURATIVE'!$A$3</c:f>
              <c:strCache>
                <c:ptCount val="1"/>
                <c:pt idx="0">
                  <c:v>Infortuni Soci</c:v>
                </c:pt>
              </c:strCache>
            </c:strRef>
          </c:tx>
          <c:spPr>
            <a:ln w="50800"/>
          </c:spPr>
          <c:marker>
            <c:symbol val="diamond"/>
            <c:size val="9"/>
          </c:marker>
          <c:dPt>
            <c:idx val="2"/>
            <c:marker>
              <c:symbol val="square"/>
              <c:size val="9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BD3F-43EF-846A-16600982ECFA}"/>
              </c:ext>
            </c:extLst>
          </c:dPt>
          <c:cat>
            <c:numRef>
              <c:f>'TREND POLIZZA ASSICURATIVE'!$B$2:$G$2</c:f>
              <c:numCache>
                <c:formatCode>General</c:formatCode>
                <c:ptCount val="6"/>
                <c:pt idx="0">
                  <c:v>2011.0</c:v>
                </c:pt>
                <c:pt idx="1">
                  <c:v>2012.0</c:v>
                </c:pt>
                <c:pt idx="2">
                  <c:v>2013.0</c:v>
                </c:pt>
                <c:pt idx="3">
                  <c:v>2014.0</c:v>
                </c:pt>
                <c:pt idx="4">
                  <c:v>2015.0</c:v>
                </c:pt>
                <c:pt idx="5">
                  <c:v>2016.0</c:v>
                </c:pt>
              </c:numCache>
            </c:numRef>
          </c:cat>
          <c:val>
            <c:numRef>
              <c:f>'TREND POLIZZA ASSICURATIVE'!$B$3:$G$3</c:f>
              <c:numCache>
                <c:formatCode>#,##0</c:formatCode>
                <c:ptCount val="6"/>
                <c:pt idx="0">
                  <c:v>720360.08</c:v>
                </c:pt>
                <c:pt idx="1">
                  <c:v>721310.179999999</c:v>
                </c:pt>
                <c:pt idx="2">
                  <c:v>759740.0</c:v>
                </c:pt>
                <c:pt idx="3">
                  <c:v>735152.52</c:v>
                </c:pt>
                <c:pt idx="4">
                  <c:v>895451.7</c:v>
                </c:pt>
                <c:pt idx="5">
                  <c:v>983153.0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BD3F-43EF-846A-16600982ECFA}"/>
            </c:ext>
          </c:extLst>
        </c:ser>
        <c:ser>
          <c:idx val="1"/>
          <c:order val="1"/>
          <c:tx>
            <c:strRef>
              <c:f>'TREND POLIZZA ASSICURATIVE'!$A$4</c:f>
              <c:strCache>
                <c:ptCount val="1"/>
                <c:pt idx="0">
                  <c:v>Infortuni/ RC Istruttori </c:v>
                </c:pt>
              </c:strCache>
            </c:strRef>
          </c:tx>
          <c:spPr>
            <a:ln w="50800"/>
          </c:spPr>
          <c:marker>
            <c:symbol val="circle"/>
            <c:size val="9"/>
          </c:marker>
          <c:cat>
            <c:numRef>
              <c:f>'TREND POLIZZA ASSICURATIVE'!$B$2:$G$2</c:f>
              <c:numCache>
                <c:formatCode>General</c:formatCode>
                <c:ptCount val="6"/>
                <c:pt idx="0">
                  <c:v>2011.0</c:v>
                </c:pt>
                <c:pt idx="1">
                  <c:v>2012.0</c:v>
                </c:pt>
                <c:pt idx="2">
                  <c:v>2013.0</c:v>
                </c:pt>
                <c:pt idx="3">
                  <c:v>2014.0</c:v>
                </c:pt>
                <c:pt idx="4">
                  <c:v>2015.0</c:v>
                </c:pt>
                <c:pt idx="5">
                  <c:v>2016.0</c:v>
                </c:pt>
              </c:numCache>
            </c:numRef>
          </c:cat>
          <c:val>
            <c:numRef>
              <c:f>'TREND POLIZZA ASSICURATIVE'!$B$4:$G$4</c:f>
              <c:numCache>
                <c:formatCode>#,##0</c:formatCode>
                <c:ptCount val="6"/>
                <c:pt idx="0">
                  <c:v>837454.9</c:v>
                </c:pt>
                <c:pt idx="1">
                  <c:v>837694.9</c:v>
                </c:pt>
                <c:pt idx="2">
                  <c:v>951290.9</c:v>
                </c:pt>
                <c:pt idx="3">
                  <c:v>955955.92</c:v>
                </c:pt>
                <c:pt idx="4">
                  <c:v>990781.9</c:v>
                </c:pt>
                <c:pt idx="5">
                  <c:v>992681.0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BD3F-43EF-846A-16600982ECFA}"/>
            </c:ext>
          </c:extLst>
        </c:ser>
        <c:ser>
          <c:idx val="2"/>
          <c:order val="2"/>
          <c:tx>
            <c:strRef>
              <c:f>'TREND POLIZZA ASSICURATIVE'!$A$5</c:f>
              <c:strCache>
                <c:ptCount val="1"/>
                <c:pt idx="0">
                  <c:v>Infortuni Volontari CNSAS</c:v>
                </c:pt>
              </c:strCache>
            </c:strRef>
          </c:tx>
          <c:spPr>
            <a:ln w="50800"/>
          </c:spPr>
          <c:marker>
            <c:symbol val="triangle"/>
            <c:size val="9"/>
          </c:marker>
          <c:cat>
            <c:numRef>
              <c:f>'TREND POLIZZA ASSICURATIVE'!$B$2:$G$2</c:f>
              <c:numCache>
                <c:formatCode>General</c:formatCode>
                <c:ptCount val="6"/>
                <c:pt idx="0">
                  <c:v>2011.0</c:v>
                </c:pt>
                <c:pt idx="1">
                  <c:v>2012.0</c:v>
                </c:pt>
                <c:pt idx="2">
                  <c:v>2013.0</c:v>
                </c:pt>
                <c:pt idx="3">
                  <c:v>2014.0</c:v>
                </c:pt>
                <c:pt idx="4">
                  <c:v>2015.0</c:v>
                </c:pt>
                <c:pt idx="5">
                  <c:v>2016.0</c:v>
                </c:pt>
              </c:numCache>
            </c:numRef>
          </c:cat>
          <c:val>
            <c:numRef>
              <c:f>'TREND POLIZZA ASSICURATIVE'!$B$5:$G$5</c:f>
              <c:numCache>
                <c:formatCode>#,##0</c:formatCode>
                <c:ptCount val="6"/>
                <c:pt idx="0">
                  <c:v>614393.85</c:v>
                </c:pt>
                <c:pt idx="1">
                  <c:v>947586.289999999</c:v>
                </c:pt>
                <c:pt idx="2">
                  <c:v>874306.41</c:v>
                </c:pt>
                <c:pt idx="3">
                  <c:v>898277.97</c:v>
                </c:pt>
                <c:pt idx="4">
                  <c:v>1.00991E6</c:v>
                </c:pt>
                <c:pt idx="5">
                  <c:v>1.061749E6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BD3F-43EF-846A-16600982ECFA}"/>
            </c:ext>
          </c:extLst>
        </c:ser>
        <c:ser>
          <c:idx val="3"/>
          <c:order val="3"/>
          <c:tx>
            <c:strRef>
              <c:f>'TREND POLIZZA ASSICURATIVE'!$A$6</c:f>
              <c:strCache>
                <c:ptCount val="1"/>
                <c:pt idx="0">
                  <c:v>Volontari CNSAS volo</c:v>
                </c:pt>
              </c:strCache>
            </c:strRef>
          </c:tx>
          <c:cat>
            <c:numRef>
              <c:f>'TREND POLIZZA ASSICURATIVE'!$B$2:$G$2</c:f>
              <c:numCache>
                <c:formatCode>General</c:formatCode>
                <c:ptCount val="6"/>
                <c:pt idx="0">
                  <c:v>2011.0</c:v>
                </c:pt>
                <c:pt idx="1">
                  <c:v>2012.0</c:v>
                </c:pt>
                <c:pt idx="2">
                  <c:v>2013.0</c:v>
                </c:pt>
                <c:pt idx="3">
                  <c:v>2014.0</c:v>
                </c:pt>
                <c:pt idx="4">
                  <c:v>2015.0</c:v>
                </c:pt>
                <c:pt idx="5">
                  <c:v>2016.0</c:v>
                </c:pt>
              </c:numCache>
            </c:numRef>
          </c:cat>
          <c:val>
            <c:numRef>
              <c:f>'TREND POLIZZA ASSICURATIVE'!$B$6:$G$6</c:f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BD3F-43EF-846A-16600982ECFA}"/>
            </c:ext>
          </c:extLst>
        </c:ser>
        <c:ser>
          <c:idx val="4"/>
          <c:order val="4"/>
          <c:tx>
            <c:strRef>
              <c:f>'TREND POLIZZA ASSICURATIVE'!$A$7</c:f>
              <c:strCache>
                <c:ptCount val="1"/>
                <c:pt idx="0">
                  <c:v>RC Sezioni</c:v>
                </c:pt>
              </c:strCache>
            </c:strRef>
          </c:tx>
          <c:spPr>
            <a:ln w="50800"/>
          </c:spPr>
          <c:marker>
            <c:symbol val="diamond"/>
            <c:size val="9"/>
          </c:marker>
          <c:cat>
            <c:numRef>
              <c:f>'TREND POLIZZA ASSICURATIVE'!$B$2:$G$2</c:f>
              <c:numCache>
                <c:formatCode>General</c:formatCode>
                <c:ptCount val="6"/>
                <c:pt idx="0">
                  <c:v>2011.0</c:v>
                </c:pt>
                <c:pt idx="1">
                  <c:v>2012.0</c:v>
                </c:pt>
                <c:pt idx="2">
                  <c:v>2013.0</c:v>
                </c:pt>
                <c:pt idx="3">
                  <c:v>2014.0</c:v>
                </c:pt>
                <c:pt idx="4">
                  <c:v>2015.0</c:v>
                </c:pt>
                <c:pt idx="5">
                  <c:v>2016.0</c:v>
                </c:pt>
              </c:numCache>
            </c:numRef>
          </c:cat>
          <c:val>
            <c:numRef>
              <c:f>'TREND POLIZZA ASSICURATIVE'!$B$7:$G$7</c:f>
              <c:numCache>
                <c:formatCode>#,##0</c:formatCode>
                <c:ptCount val="6"/>
                <c:pt idx="0">
                  <c:v>173173.92</c:v>
                </c:pt>
                <c:pt idx="1">
                  <c:v>739222.38</c:v>
                </c:pt>
                <c:pt idx="2">
                  <c:v>311632.0</c:v>
                </c:pt>
                <c:pt idx="3">
                  <c:v>426205.44</c:v>
                </c:pt>
                <c:pt idx="4">
                  <c:v>552713.4</c:v>
                </c:pt>
                <c:pt idx="5">
                  <c:v>495528.0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BD3F-43EF-846A-16600982ECFA}"/>
            </c:ext>
          </c:extLst>
        </c:ser>
        <c:ser>
          <c:idx val="5"/>
          <c:order val="5"/>
          <c:tx>
            <c:strRef>
              <c:f>'TREND POLIZZA ASSICURATIVE'!$A$8</c:f>
              <c:strCache>
                <c:ptCount val="1"/>
                <c:pt idx="0">
                  <c:v>Soccorso alpino soci</c:v>
                </c:pt>
              </c:strCache>
            </c:strRef>
          </c:tx>
          <c:spPr>
            <a:ln w="50800"/>
          </c:spPr>
          <c:marker>
            <c:symbol val="circle"/>
            <c:size val="9"/>
          </c:marker>
          <c:cat>
            <c:numRef>
              <c:f>'TREND POLIZZA ASSICURATIVE'!$B$2:$G$2</c:f>
              <c:numCache>
                <c:formatCode>General</c:formatCode>
                <c:ptCount val="6"/>
                <c:pt idx="0">
                  <c:v>2011.0</c:v>
                </c:pt>
                <c:pt idx="1">
                  <c:v>2012.0</c:v>
                </c:pt>
                <c:pt idx="2">
                  <c:v>2013.0</c:v>
                </c:pt>
                <c:pt idx="3">
                  <c:v>2014.0</c:v>
                </c:pt>
                <c:pt idx="4">
                  <c:v>2015.0</c:v>
                </c:pt>
                <c:pt idx="5">
                  <c:v>2016.0</c:v>
                </c:pt>
              </c:numCache>
            </c:numRef>
          </c:cat>
          <c:val>
            <c:numRef>
              <c:f>'TREND POLIZZA ASSICURATIVE'!$B$8:$G$8</c:f>
              <c:numCache>
                <c:formatCode>#,##0</c:formatCode>
                <c:ptCount val="6"/>
                <c:pt idx="0">
                  <c:v>212595.56</c:v>
                </c:pt>
                <c:pt idx="1">
                  <c:v>346031.18</c:v>
                </c:pt>
                <c:pt idx="2">
                  <c:v>381490.0</c:v>
                </c:pt>
                <c:pt idx="3">
                  <c:v>375280.0</c:v>
                </c:pt>
                <c:pt idx="4">
                  <c:v>421943.83</c:v>
                </c:pt>
                <c:pt idx="5">
                  <c:v>427594.0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BD3F-43EF-846A-16600982EC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9406496"/>
        <c:axId val="2139409488"/>
      </c:lineChart>
      <c:catAx>
        <c:axId val="2139406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it-IT"/>
          </a:p>
        </c:txPr>
        <c:crossAx val="2139409488"/>
        <c:crosses val="autoZero"/>
        <c:auto val="1"/>
        <c:lblAlgn val="ctr"/>
        <c:lblOffset val="100"/>
        <c:noMultiLvlLbl val="0"/>
      </c:catAx>
      <c:valAx>
        <c:axId val="2139409488"/>
        <c:scaling>
          <c:orientation val="minMax"/>
          <c:max val="1.1E6"/>
          <c:min val="100000.0"/>
        </c:scaling>
        <c:delete val="0"/>
        <c:axPos val="l"/>
        <c:majorGridlines/>
        <c:numFmt formatCode="#,##0" sourceLinked="0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it-IT"/>
          </a:p>
        </c:txPr>
        <c:crossAx val="2139406496"/>
        <c:crosses val="autoZero"/>
        <c:crossBetween val="between"/>
        <c:majorUnit val="100000.0"/>
      </c:valAx>
      <c:spPr>
        <a:noFill/>
      </c:spPr>
    </c:plotArea>
    <c:legend>
      <c:legendPos val="r"/>
      <c:layout>
        <c:manualLayout>
          <c:xMode val="edge"/>
          <c:yMode val="edge"/>
          <c:x val="0.764021518440002"/>
          <c:y val="0.166713754812835"/>
          <c:w val="0.227271096326078"/>
          <c:h val="0.571198494803052"/>
        </c:manualLayout>
      </c:layout>
      <c:overlay val="0"/>
      <c:txPr>
        <a:bodyPr/>
        <a:lstStyle/>
        <a:p>
          <a:pPr>
            <a:defRPr sz="1400"/>
          </a:pPr>
          <a:endParaRPr lang="it-IT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6148077273203"/>
          <c:y val="0.0327689032941589"/>
          <c:w val="0.577686917245467"/>
          <c:h val="0.87370425025238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'SPESE PER RIFUGI 11'!$A$2</c:f>
              <c:strCache>
                <c:ptCount val="1"/>
                <c:pt idx="0">
                  <c:v>Manutenzione ordinaria rifugi sezioni</c:v>
                </c:pt>
              </c:strCache>
            </c:strRef>
          </c:tx>
          <c:spPr>
            <a:solidFill>
              <a:srgbClr val="00CC99">
                <a:lumMod val="50000"/>
              </a:srgbClr>
            </a:solidFill>
            <a:ln>
              <a:solidFill>
                <a:srgbClr val="00CC99">
                  <a:lumMod val="50000"/>
                </a:srgbClr>
              </a:solidFill>
            </a:ln>
          </c:spPr>
          <c:invertIfNegative val="0"/>
          <c:cat>
            <c:numRef>
              <c:f>'SPESE PER RIFUGI 11'!$B$1:$D$1</c:f>
              <c:numCache>
                <c:formatCode>General</c:formatCode>
                <c:ptCount val="3"/>
                <c:pt idx="0">
                  <c:v>2014.0</c:v>
                </c:pt>
                <c:pt idx="1">
                  <c:v>2015.0</c:v>
                </c:pt>
                <c:pt idx="2">
                  <c:v>2016.0</c:v>
                </c:pt>
              </c:numCache>
            </c:numRef>
          </c:cat>
          <c:val>
            <c:numRef>
              <c:f>'SPESE PER RIFUGI 11'!$B$2:$D$2</c:f>
              <c:numCache>
                <c:formatCode>_-* #,##0_-;\-* #,##0_-;_-* "-"??_-;_-@_-</c:formatCode>
                <c:ptCount val="3"/>
                <c:pt idx="0">
                  <c:v>152552.33</c:v>
                </c:pt>
                <c:pt idx="1">
                  <c:v>256897.62</c:v>
                </c:pt>
                <c:pt idx="2">
                  <c:v>152850.0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CC1-44F5-9107-8D7B73E9CDC2}"/>
            </c:ext>
          </c:extLst>
        </c:ser>
        <c:ser>
          <c:idx val="1"/>
          <c:order val="1"/>
          <c:tx>
            <c:strRef>
              <c:f>'SPESE PER RIFUGI 11'!$A$3</c:f>
              <c:strCache>
                <c:ptCount val="1"/>
                <c:pt idx="0">
                  <c:v>CAI Energia 2000</c:v>
                </c:pt>
              </c:strCache>
            </c:strRef>
          </c:tx>
          <c:spPr>
            <a:solidFill>
              <a:srgbClr val="FFCC00"/>
            </a:solidFill>
          </c:spPr>
          <c:invertIfNegative val="0"/>
          <c:cat>
            <c:numRef>
              <c:f>'SPESE PER RIFUGI 11'!$B$1:$D$1</c:f>
              <c:numCache>
                <c:formatCode>General</c:formatCode>
                <c:ptCount val="3"/>
                <c:pt idx="0">
                  <c:v>2014.0</c:v>
                </c:pt>
                <c:pt idx="1">
                  <c:v>2015.0</c:v>
                </c:pt>
                <c:pt idx="2">
                  <c:v>2016.0</c:v>
                </c:pt>
              </c:numCache>
            </c:numRef>
          </c:cat>
          <c:val>
            <c:numRef>
              <c:f>'SPESE PER RIFUGI 11'!$B$3:$D$3</c:f>
              <c:numCache>
                <c:formatCode>_-* #,##0_-;\-* #,##0_-;_-* "-"??_-;_-@_-</c:formatCode>
                <c:ptCount val="3"/>
                <c:pt idx="0">
                  <c:v>59178.6</c:v>
                </c:pt>
                <c:pt idx="1">
                  <c:v>0.0</c:v>
                </c:pt>
                <c:pt idx="2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CC1-44F5-9107-8D7B73E9CDC2}"/>
            </c:ext>
          </c:extLst>
        </c:ser>
        <c:ser>
          <c:idx val="2"/>
          <c:order val="2"/>
          <c:tx>
            <c:strRef>
              <c:f>'SPESE PER RIFUGI 11'!$A$4</c:f>
              <c:strCache>
                <c:ptCount val="1"/>
                <c:pt idx="0">
                  <c:v>Rifugi di proprietà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</c:spPr>
          <c:invertIfNegative val="0"/>
          <c:cat>
            <c:numRef>
              <c:f>'SPESE PER RIFUGI 11'!$B$1:$D$1</c:f>
              <c:numCache>
                <c:formatCode>General</c:formatCode>
                <c:ptCount val="3"/>
                <c:pt idx="0">
                  <c:v>2014.0</c:v>
                </c:pt>
                <c:pt idx="1">
                  <c:v>2015.0</c:v>
                </c:pt>
                <c:pt idx="2">
                  <c:v>2016.0</c:v>
                </c:pt>
              </c:numCache>
            </c:numRef>
          </c:cat>
          <c:val>
            <c:numRef>
              <c:f>'SPESE PER RIFUGI 11'!$B$4:$D$4</c:f>
              <c:numCache>
                <c:formatCode>_-* #,##0_-;\-* #,##0_-;_-* "-"??_-;_-@_-</c:formatCode>
                <c:ptCount val="3"/>
                <c:pt idx="0">
                  <c:v>50620.2</c:v>
                </c:pt>
                <c:pt idx="1">
                  <c:v>49511.87</c:v>
                </c:pt>
                <c:pt idx="2">
                  <c:v>24592.0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CC1-44F5-9107-8D7B73E9CDC2}"/>
            </c:ext>
          </c:extLst>
        </c:ser>
        <c:ser>
          <c:idx val="3"/>
          <c:order val="3"/>
          <c:tx>
            <c:strRef>
              <c:f>'SPESE PER RIFUGI 11'!$A$5</c:f>
              <c:strCache>
                <c:ptCount val="1"/>
                <c:pt idx="0">
                  <c:v>Quota UIAA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numRef>
              <c:f>'SPESE PER RIFUGI 11'!$B$1:$D$1</c:f>
              <c:numCache>
                <c:formatCode>General</c:formatCode>
                <c:ptCount val="3"/>
                <c:pt idx="0">
                  <c:v>2014.0</c:v>
                </c:pt>
                <c:pt idx="1">
                  <c:v>2015.0</c:v>
                </c:pt>
                <c:pt idx="2">
                  <c:v>2016.0</c:v>
                </c:pt>
              </c:numCache>
            </c:numRef>
          </c:cat>
          <c:val>
            <c:numRef>
              <c:f>'SPESE PER RIFUGI 11'!$B$5:$D$5</c:f>
              <c:numCache>
                <c:formatCode>_-* #,##0_-;\-* #,##0_-;_-* "-"??_-;_-@_-</c:formatCode>
                <c:ptCount val="3"/>
                <c:pt idx="0">
                  <c:v>12457.56</c:v>
                </c:pt>
                <c:pt idx="1">
                  <c:v>14489.66</c:v>
                </c:pt>
                <c:pt idx="2">
                  <c:v>13862.0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CCC1-44F5-9107-8D7B73E9CDC2}"/>
            </c:ext>
          </c:extLst>
        </c:ser>
        <c:ser>
          <c:idx val="4"/>
          <c:order val="4"/>
          <c:tx>
            <c:strRef>
              <c:f>'SPESE PER RIFUGI 11'!$A$6</c:f>
              <c:strCache>
                <c:ptCount val="1"/>
                <c:pt idx="0">
                  <c:v>Acc.to F.do Stabile Pro rifugi</c:v>
                </c:pt>
              </c:strCache>
            </c:strRef>
          </c:tx>
          <c:spPr>
            <a:solidFill>
              <a:srgbClr val="00A7EA"/>
            </a:solidFill>
            <a:ln>
              <a:solidFill>
                <a:srgbClr val="00A7EA"/>
              </a:solidFill>
            </a:ln>
          </c:spPr>
          <c:invertIfNegative val="0"/>
          <c:cat>
            <c:numRef>
              <c:f>'SPESE PER RIFUGI 11'!$B$1:$D$1</c:f>
              <c:numCache>
                <c:formatCode>General</c:formatCode>
                <c:ptCount val="3"/>
                <c:pt idx="0">
                  <c:v>2014.0</c:v>
                </c:pt>
                <c:pt idx="1">
                  <c:v>2015.0</c:v>
                </c:pt>
                <c:pt idx="2">
                  <c:v>2016.0</c:v>
                </c:pt>
              </c:numCache>
            </c:numRef>
          </c:cat>
          <c:val>
            <c:numRef>
              <c:f>'SPESE PER RIFUGI 11'!$B$6:$D$6</c:f>
              <c:numCache>
                <c:formatCode>_-* #,##0_-;\-* #,##0_-;_-* "-"??_-;_-@_-</c:formatCode>
                <c:ptCount val="3"/>
                <c:pt idx="0">
                  <c:v>477974.37</c:v>
                </c:pt>
                <c:pt idx="1">
                  <c:v>771756.1699999995</c:v>
                </c:pt>
                <c:pt idx="2">
                  <c:v>784402.0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CC1-44F5-9107-8D7B73E9CD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136073200"/>
        <c:axId val="2136076192"/>
        <c:axId val="0"/>
      </c:bar3DChart>
      <c:catAx>
        <c:axId val="21360732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it-IT"/>
          </a:p>
        </c:txPr>
        <c:crossAx val="2136076192"/>
        <c:crosses val="autoZero"/>
        <c:auto val="1"/>
        <c:lblAlgn val="ctr"/>
        <c:lblOffset val="100"/>
        <c:noMultiLvlLbl val="0"/>
      </c:catAx>
      <c:valAx>
        <c:axId val="2136076192"/>
        <c:scaling>
          <c:orientation val="minMax"/>
        </c:scaling>
        <c:delete val="0"/>
        <c:axPos val="l"/>
        <c:majorGridlines/>
        <c:numFmt formatCode="_(* #,##0_);_(* \(#,##0\);_(* &quot;-&quot;_);_(@_)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it-IT"/>
          </a:p>
        </c:txPr>
        <c:crossAx val="21360732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7627223037858"/>
          <c:y val="0.0894615777194517"/>
          <c:w val="0.204963025229615"/>
          <c:h val="0.807187955672208"/>
        </c:manualLayout>
      </c:layout>
      <c:overlay val="0"/>
      <c:txPr>
        <a:bodyPr/>
        <a:lstStyle/>
        <a:p>
          <a:pPr>
            <a:defRPr sz="1400">
              <a:latin typeface="Arial" panose="020B0604020202020204" pitchFamily="34" charset="0"/>
              <a:cs typeface="Arial" panose="020B0604020202020204" pitchFamily="34" charset="0"/>
            </a:defRPr>
          </a:pPr>
          <a:endParaRPr lang="it-IT"/>
        </a:p>
      </c:txPr>
    </c:legend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39725"/>
          </a:xfrm>
          <a:prstGeom prst="rect">
            <a:avLst/>
          </a:prstGeom>
        </p:spPr>
        <p:txBody>
          <a:bodyPr vert="horz" lIns="90984" tIns="45493" rIns="90984" bIns="45493" rtlCol="0"/>
          <a:lstStyle>
            <a:lvl1pPr algn="l" eaLnBrk="1" hangingPunct="1">
              <a:defRPr sz="1200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5622925" y="0"/>
            <a:ext cx="4302125" cy="339725"/>
          </a:xfrm>
          <a:prstGeom prst="rect">
            <a:avLst/>
          </a:prstGeom>
        </p:spPr>
        <p:txBody>
          <a:bodyPr vert="horz" wrap="square" lIns="90984" tIns="45493" rIns="90984" bIns="4549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AFB52D5C-4E0E-4647-A347-E0F25A74B87F}" type="datetimeFigureOut">
              <a:rPr lang="it-IT"/>
              <a:pPr/>
              <a:t>24/03/17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6456363"/>
            <a:ext cx="4302125" cy="339725"/>
          </a:xfrm>
          <a:prstGeom prst="rect">
            <a:avLst/>
          </a:prstGeom>
        </p:spPr>
        <p:txBody>
          <a:bodyPr vert="horz" lIns="90984" tIns="45493" rIns="90984" bIns="45493" rtlCol="0" anchor="b"/>
          <a:lstStyle>
            <a:lvl1pPr algn="l" eaLnBrk="1" hangingPunct="1">
              <a:defRPr sz="1200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5622925" y="6456363"/>
            <a:ext cx="4302125" cy="339725"/>
          </a:xfrm>
          <a:prstGeom prst="rect">
            <a:avLst/>
          </a:prstGeom>
        </p:spPr>
        <p:txBody>
          <a:bodyPr vert="horz" wrap="square" lIns="90984" tIns="45493" rIns="90984" bIns="4549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4CC24C3F-1E71-2247-8E03-B5F46917F747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17467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1"/>
          <p:cNvSpPr>
            <a:spLocks noChangeArrowheads="1"/>
          </p:cNvSpPr>
          <p:nvPr/>
        </p:nvSpPr>
        <p:spPr bwMode="auto">
          <a:xfrm>
            <a:off x="0" y="0"/>
            <a:ext cx="9926638" cy="67976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822" tIns="45912" rIns="91822" bIns="45912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/>
          </a:p>
        </p:txBody>
      </p:sp>
      <p:sp>
        <p:nvSpPr>
          <p:cNvPr id="26627" name="AutoShape 2"/>
          <p:cNvSpPr>
            <a:spLocks noChangeArrowheads="1"/>
          </p:cNvSpPr>
          <p:nvPr/>
        </p:nvSpPr>
        <p:spPr bwMode="auto">
          <a:xfrm>
            <a:off x="0" y="0"/>
            <a:ext cx="9926638" cy="67976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822" tIns="45912" rIns="91822" bIns="45912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/>
          </a:p>
        </p:txBody>
      </p:sp>
      <p:sp>
        <p:nvSpPr>
          <p:cNvPr id="2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4300538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1822" tIns="45912" rIns="91822" bIns="45912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9547" algn="l"/>
                <a:tab pos="900686" algn="l"/>
                <a:tab pos="1351824" algn="l"/>
                <a:tab pos="1802965" algn="l"/>
                <a:tab pos="2254105" algn="l"/>
                <a:tab pos="2705243" algn="l"/>
                <a:tab pos="3156383" algn="l"/>
                <a:tab pos="3607523" algn="l"/>
                <a:tab pos="4058662" algn="l"/>
                <a:tab pos="4509806" algn="l"/>
                <a:tab pos="4960944" algn="l"/>
                <a:tab pos="5412082" algn="l"/>
                <a:tab pos="5863222" algn="l"/>
                <a:tab pos="6314361" algn="l"/>
                <a:tab pos="6765500" algn="l"/>
                <a:tab pos="7216640" algn="l"/>
                <a:tab pos="7667779" algn="l"/>
                <a:tab pos="8118919" algn="l"/>
                <a:tab pos="8570059" algn="l"/>
                <a:tab pos="9021201" algn="l"/>
              </a:tabLst>
              <a:defRPr sz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it-IT"/>
              <a:t>Club Alpino Italiano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5621338" y="0"/>
            <a:ext cx="4302125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1822" tIns="45912" rIns="91822" bIns="45912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0" algn="l"/>
                <a:tab pos="449547" algn="l"/>
                <a:tab pos="900686" algn="l"/>
                <a:tab pos="1351824" algn="l"/>
                <a:tab pos="1802965" algn="l"/>
                <a:tab pos="2254105" algn="l"/>
                <a:tab pos="2705243" algn="l"/>
                <a:tab pos="3156383" algn="l"/>
                <a:tab pos="3607523" algn="l"/>
                <a:tab pos="4058662" algn="l"/>
                <a:tab pos="4509806" algn="l"/>
                <a:tab pos="4960944" algn="l"/>
                <a:tab pos="5412082" algn="l"/>
                <a:tab pos="5863222" algn="l"/>
                <a:tab pos="6314361" algn="l"/>
                <a:tab pos="6765500" algn="l"/>
                <a:tab pos="7216640" algn="l"/>
                <a:tab pos="7667779" algn="l"/>
                <a:tab pos="8118919" algn="l"/>
                <a:tab pos="8570059" algn="l"/>
                <a:tab pos="9021201" algn="l"/>
              </a:tabLst>
              <a:defRPr sz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it-IT"/>
              <a:t>16/03/10</a:t>
            </a:r>
          </a:p>
        </p:txBody>
      </p:sp>
      <p:sp>
        <p:nvSpPr>
          <p:cNvPr id="26630" name="Rectangle 5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267075" y="509588"/>
            <a:ext cx="3392488" cy="2544762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" name="Rectangle 6"/>
          <p:cNvSpPr>
            <a:spLocks noGrp="1" noChangeArrowheads="1"/>
          </p:cNvSpPr>
          <p:nvPr>
            <p:ph type="body"/>
          </p:nvPr>
        </p:nvSpPr>
        <p:spPr bwMode="auto">
          <a:xfrm>
            <a:off x="993775" y="3227388"/>
            <a:ext cx="7937500" cy="3055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1822" tIns="45912" rIns="91822" bIns="45912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noProof="0" smtClean="0"/>
          </a:p>
        </p:txBody>
      </p:sp>
      <p:sp>
        <p:nvSpPr>
          <p:cNvPr id="26632" name="Text Box 7"/>
          <p:cNvSpPr txBox="1">
            <a:spLocks noChangeArrowheads="1"/>
          </p:cNvSpPr>
          <p:nvPr/>
        </p:nvSpPr>
        <p:spPr bwMode="auto">
          <a:xfrm>
            <a:off x="0" y="6453188"/>
            <a:ext cx="4303713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822" tIns="45912" rIns="91822" bIns="45912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5621338" y="6453188"/>
            <a:ext cx="4302125" cy="338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1822" tIns="45912" rIns="91822" bIns="45912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SzPct val="100000"/>
              <a:tabLst>
                <a:tab pos="0" algn="l"/>
                <a:tab pos="446088" algn="l"/>
                <a:tab pos="898525" algn="l"/>
                <a:tab pos="1347788" algn="l"/>
                <a:tab pos="1800225" algn="l"/>
                <a:tab pos="2252663" algn="l"/>
                <a:tab pos="2701925" algn="l"/>
                <a:tab pos="3154363" algn="l"/>
                <a:tab pos="3606800" algn="l"/>
                <a:tab pos="4056063" algn="l"/>
                <a:tab pos="4508500" algn="l"/>
                <a:tab pos="4959350" algn="l"/>
                <a:tab pos="5408613" algn="l"/>
                <a:tab pos="5861050" algn="l"/>
                <a:tab pos="6310313" algn="l"/>
                <a:tab pos="6762750" algn="l"/>
                <a:tab pos="7215188" algn="l"/>
                <a:tab pos="7664450" algn="l"/>
                <a:tab pos="8116888" algn="l"/>
                <a:tab pos="8567738" algn="l"/>
                <a:tab pos="9018588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fld id="{B9FC9E6E-F2B9-2641-BB9C-D6645545FC81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7092482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charset="0"/>
        <a:cs typeface="ＭＳ Ｐゴシック" charset="0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charset="0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charset="0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charset="0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t-IT">
                <a:latin typeface="Arial" charset="0"/>
              </a:rPr>
              <a:t>Club Alpino Italiano</a:t>
            </a:r>
          </a:p>
        </p:txBody>
      </p:sp>
      <p:sp>
        <p:nvSpPr>
          <p:cNvPr id="27651" name="Rectangle 4"/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t-IT">
                <a:latin typeface="Arial" charset="0"/>
              </a:rPr>
              <a:t>16/03/10</a:t>
            </a:r>
          </a:p>
        </p:txBody>
      </p:sp>
      <p:sp>
        <p:nvSpPr>
          <p:cNvPr id="2765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1AEC01E-5437-2D44-B626-4A63C8E93C7D}" type="slidenum">
              <a:rPr lang="it-IT">
                <a:latin typeface="Arial" charset="0"/>
              </a:rPr>
              <a:pPr/>
              <a:t>1</a:t>
            </a:fld>
            <a:endParaRPr lang="it-IT">
              <a:latin typeface="Arial" charset="0"/>
            </a:endParaRPr>
          </a:p>
        </p:txBody>
      </p:sp>
      <p:sp>
        <p:nvSpPr>
          <p:cNvPr id="27653" name="Text Box 1"/>
          <p:cNvSpPr txBox="1">
            <a:spLocks noChangeArrowheads="1"/>
          </p:cNvSpPr>
          <p:nvPr/>
        </p:nvSpPr>
        <p:spPr bwMode="auto">
          <a:xfrm>
            <a:off x="5621338" y="0"/>
            <a:ext cx="43053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822" tIns="45912" rIns="91822" bIns="45912"/>
          <a:lstStyle>
            <a:lvl1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r>
              <a:rPr lang="it-IT">
                <a:latin typeface="Arial" charset="0"/>
              </a:rPr>
              <a:t>16/03/10</a:t>
            </a:r>
          </a:p>
        </p:txBody>
      </p:sp>
      <p:sp>
        <p:nvSpPr>
          <p:cNvPr id="27654" name="Text Box 2"/>
          <p:cNvSpPr txBox="1">
            <a:spLocks noChangeArrowheads="1"/>
          </p:cNvSpPr>
          <p:nvPr/>
        </p:nvSpPr>
        <p:spPr bwMode="auto">
          <a:xfrm>
            <a:off x="5621338" y="6453188"/>
            <a:ext cx="430530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822" tIns="45912" rIns="91822" bIns="45912" anchor="b"/>
          <a:lstStyle>
            <a:lvl1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fld id="{A5A7E9EE-4040-3147-A7F5-A76D50D769AD}" type="slidenum">
              <a:rPr lang="it-IT">
                <a:latin typeface="Arial" charset="0"/>
              </a:rPr>
              <a:pPr algn="r" eaLnBrk="1" hangingPunct="1">
                <a:buSzPct val="100000"/>
                <a:buFont typeface="Times New Roman" charset="0"/>
                <a:buNone/>
              </a:pPr>
              <a:t>1</a:t>
            </a:fld>
            <a:endParaRPr lang="it-IT">
              <a:latin typeface="Arial" charset="0"/>
            </a:endParaRPr>
          </a:p>
        </p:txBody>
      </p:sp>
      <p:sp>
        <p:nvSpPr>
          <p:cNvPr id="2765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5488" y="509588"/>
            <a:ext cx="3397250" cy="2547937"/>
          </a:xfrm>
          <a:solidFill>
            <a:srgbClr val="FFFFFF"/>
          </a:solidFill>
          <a:ln/>
        </p:spPr>
      </p:sp>
      <p:sp>
        <p:nvSpPr>
          <p:cNvPr id="2765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93775" y="3227388"/>
            <a:ext cx="7940675" cy="3059112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</a:pPr>
            <a:endParaRPr lang="it-IT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4889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t-IT">
                <a:latin typeface="Arial" charset="0"/>
              </a:rPr>
              <a:t>Club Alpino Italiano</a:t>
            </a:r>
          </a:p>
        </p:txBody>
      </p:sp>
      <p:sp>
        <p:nvSpPr>
          <p:cNvPr id="36867" name="Rectangle 4"/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t-IT">
                <a:latin typeface="Arial" charset="0"/>
              </a:rPr>
              <a:t>16/03/10</a:t>
            </a:r>
          </a:p>
        </p:txBody>
      </p:sp>
      <p:sp>
        <p:nvSpPr>
          <p:cNvPr id="3686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48A712A-5764-474E-AE90-C7FAFEAE6DDC}" type="slidenum">
              <a:rPr lang="it-IT">
                <a:latin typeface="Arial" charset="0"/>
              </a:rPr>
              <a:pPr/>
              <a:t>10</a:t>
            </a:fld>
            <a:endParaRPr lang="it-IT">
              <a:latin typeface="Arial" charset="0"/>
            </a:endParaRPr>
          </a:p>
        </p:txBody>
      </p:sp>
      <p:sp>
        <p:nvSpPr>
          <p:cNvPr id="36869" name="Text Box 1"/>
          <p:cNvSpPr txBox="1">
            <a:spLocks noChangeArrowheads="1"/>
          </p:cNvSpPr>
          <p:nvPr/>
        </p:nvSpPr>
        <p:spPr bwMode="auto">
          <a:xfrm>
            <a:off x="5621338" y="0"/>
            <a:ext cx="43053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822" tIns="45912" rIns="91822" bIns="45912"/>
          <a:lstStyle>
            <a:lvl1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r>
              <a:rPr lang="it-IT">
                <a:latin typeface="Arial" charset="0"/>
              </a:rPr>
              <a:t>16/03/10</a:t>
            </a:r>
          </a:p>
        </p:txBody>
      </p:sp>
      <p:sp>
        <p:nvSpPr>
          <p:cNvPr id="36870" name="Text Box 2"/>
          <p:cNvSpPr txBox="1">
            <a:spLocks noChangeArrowheads="1"/>
          </p:cNvSpPr>
          <p:nvPr/>
        </p:nvSpPr>
        <p:spPr bwMode="auto">
          <a:xfrm>
            <a:off x="5621338" y="6453188"/>
            <a:ext cx="430530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822" tIns="45912" rIns="91822" bIns="45912" anchor="b"/>
          <a:lstStyle>
            <a:lvl1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fld id="{732DF347-8F40-6A44-8185-54AC81EA771B}" type="slidenum">
              <a:rPr lang="it-IT">
                <a:latin typeface="Arial" charset="0"/>
              </a:rPr>
              <a:pPr algn="r" eaLnBrk="1" hangingPunct="1">
                <a:buSzPct val="100000"/>
                <a:buFont typeface="Times New Roman" charset="0"/>
                <a:buNone/>
              </a:pPr>
              <a:t>10</a:t>
            </a:fld>
            <a:endParaRPr lang="it-IT">
              <a:latin typeface="Arial" charset="0"/>
            </a:endParaRPr>
          </a:p>
        </p:txBody>
      </p:sp>
      <p:sp>
        <p:nvSpPr>
          <p:cNvPr id="3687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5488" y="509588"/>
            <a:ext cx="3397250" cy="2547937"/>
          </a:xfrm>
          <a:solidFill>
            <a:srgbClr val="FFFFFF"/>
          </a:solidFill>
          <a:ln/>
        </p:spPr>
      </p:sp>
      <p:sp>
        <p:nvSpPr>
          <p:cNvPr id="3687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93775" y="3227388"/>
            <a:ext cx="7940675" cy="3059112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 typeface="Times New Roman" charset="0"/>
              <a:buNone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/>
            </a:pPr>
            <a:r>
              <a:rPr lang="it-IT" sz="1200" dirty="0" smtClean="0">
                <a:solidFill>
                  <a:schemeClr val="tx1"/>
                </a:solidFill>
              </a:rPr>
              <a:t>RICAVI DELLE VENDITE</a:t>
            </a:r>
            <a:r>
              <a:rPr lang="it-IT" sz="1200" baseline="0" dirty="0" smtClean="0">
                <a:solidFill>
                  <a:schemeClr val="tx1"/>
                </a:solidFill>
              </a:rPr>
              <a:t> E DELLE PRESTAZIONI </a:t>
            </a:r>
            <a:r>
              <a:rPr lang="it-IT" sz="1200" dirty="0" smtClean="0">
                <a:solidFill>
                  <a:schemeClr val="tx1"/>
                </a:solidFill>
              </a:rPr>
              <a:t>(nel  2015  €  186.000  vertenza con Cattolica Assicurazioni)</a:t>
            </a:r>
          </a:p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 typeface="Times New Roman" charset="0"/>
              <a:buNone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/>
            </a:pPr>
            <a:r>
              <a:rPr lang="it-IT" dirty="0" smtClean="0">
                <a:latin typeface="Arial" charset="0"/>
              </a:rPr>
              <a:t>CONTRIBUTI IN C/ESERCIZIO </a:t>
            </a:r>
            <a:r>
              <a:rPr lang="it-IT" sz="1200" dirty="0" smtClean="0">
                <a:solidFill>
                  <a:schemeClr val="tx1"/>
                </a:solidFill>
              </a:rPr>
              <a:t>(€ 2.439.939 contributo  MIBACT per  CNSAS, € 999.996 contributo MIBACT per CAI e € 1.055.697 contributo CNSAS per assicurazioni)</a:t>
            </a:r>
          </a:p>
          <a:p>
            <a:pPr eaLnBrk="1" hangingPunct="1">
              <a:spcBef>
                <a:spcPts val="450"/>
              </a:spcBef>
              <a:buClrTx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</a:pPr>
            <a:endParaRPr lang="it-IT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28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t-IT">
                <a:latin typeface="Arial" charset="0"/>
              </a:rPr>
              <a:t>Club Alpino Italiano</a:t>
            </a:r>
          </a:p>
        </p:txBody>
      </p:sp>
      <p:sp>
        <p:nvSpPr>
          <p:cNvPr id="37891" name="Rectangle 4"/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t-IT">
                <a:latin typeface="Arial" charset="0"/>
              </a:rPr>
              <a:t>16/03/10</a:t>
            </a:r>
          </a:p>
        </p:txBody>
      </p:sp>
      <p:sp>
        <p:nvSpPr>
          <p:cNvPr id="3789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B648945-F0A6-FF4F-8EAF-7431E5146E5E}" type="slidenum">
              <a:rPr lang="it-IT">
                <a:latin typeface="Arial" charset="0"/>
              </a:rPr>
              <a:pPr/>
              <a:t>11</a:t>
            </a:fld>
            <a:endParaRPr lang="it-IT">
              <a:latin typeface="Arial" charset="0"/>
            </a:endParaRPr>
          </a:p>
        </p:txBody>
      </p:sp>
      <p:sp>
        <p:nvSpPr>
          <p:cNvPr id="37893" name="Text Box 1"/>
          <p:cNvSpPr txBox="1">
            <a:spLocks noChangeArrowheads="1"/>
          </p:cNvSpPr>
          <p:nvPr/>
        </p:nvSpPr>
        <p:spPr bwMode="auto">
          <a:xfrm>
            <a:off x="5621338" y="0"/>
            <a:ext cx="43053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822" tIns="45912" rIns="91822" bIns="45912"/>
          <a:lstStyle>
            <a:lvl1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r>
              <a:rPr lang="it-IT">
                <a:latin typeface="Arial" charset="0"/>
              </a:rPr>
              <a:t>16/03/10</a:t>
            </a:r>
          </a:p>
        </p:txBody>
      </p:sp>
      <p:sp>
        <p:nvSpPr>
          <p:cNvPr id="37894" name="Text Box 2"/>
          <p:cNvSpPr txBox="1">
            <a:spLocks noChangeArrowheads="1"/>
          </p:cNvSpPr>
          <p:nvPr/>
        </p:nvSpPr>
        <p:spPr bwMode="auto">
          <a:xfrm>
            <a:off x="5621338" y="6453188"/>
            <a:ext cx="430530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822" tIns="45912" rIns="91822" bIns="45912" anchor="b"/>
          <a:lstStyle>
            <a:lvl1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fld id="{5D184DD9-C3E7-D849-91F6-EDAC2A9B66E1}" type="slidenum">
              <a:rPr lang="it-IT">
                <a:latin typeface="Arial" charset="0"/>
              </a:rPr>
              <a:pPr algn="r" eaLnBrk="1" hangingPunct="1">
                <a:buSzPct val="100000"/>
                <a:buFont typeface="Times New Roman" charset="0"/>
                <a:buNone/>
              </a:pPr>
              <a:t>11</a:t>
            </a:fld>
            <a:endParaRPr lang="it-IT">
              <a:latin typeface="Arial" charset="0"/>
            </a:endParaRPr>
          </a:p>
        </p:txBody>
      </p:sp>
      <p:sp>
        <p:nvSpPr>
          <p:cNvPr id="3789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5488" y="509588"/>
            <a:ext cx="3397250" cy="2547937"/>
          </a:xfrm>
          <a:solidFill>
            <a:srgbClr val="FFFFFF"/>
          </a:solidFill>
          <a:ln/>
        </p:spPr>
      </p:sp>
      <p:sp>
        <p:nvSpPr>
          <p:cNvPr id="3789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93775" y="3227388"/>
            <a:ext cx="7940675" cy="305911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 typeface="Times New Roman" charset="0"/>
              <a:buNone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/>
            </a:pPr>
            <a:r>
              <a:rPr lang="it-IT" dirty="0">
                <a:latin typeface="Arial" charset="0"/>
              </a:rPr>
              <a:t>Soci 2017: n° </a:t>
            </a:r>
            <a:r>
              <a:rPr lang="it-IT" dirty="0" smtClean="0">
                <a:latin typeface="Arial" charset="0"/>
              </a:rPr>
              <a:t>311.140 </a:t>
            </a:r>
            <a:r>
              <a:rPr lang="it-IT" dirty="0" smtClean="0">
                <a:solidFill>
                  <a:schemeClr val="tx1"/>
                </a:solidFill>
              </a:rPr>
              <a:t>(nel 2015  n. 307.070) </a:t>
            </a:r>
          </a:p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 typeface="Times New Roman" charset="0"/>
              <a:buNone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/>
            </a:pPr>
            <a:r>
              <a:rPr lang="it-IT" dirty="0" smtClean="0">
                <a:solidFill>
                  <a:schemeClr val="tx1"/>
                </a:solidFill>
              </a:rPr>
              <a:t>Agevolazioni soci giovani (nel 2015  € 34.607 )</a:t>
            </a:r>
            <a:endParaRPr lang="it-IT" dirty="0" smtClean="0">
              <a:latin typeface="Arial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 typeface="Times New Roman" charset="0"/>
              <a:buNone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/>
            </a:pPr>
            <a:r>
              <a:rPr lang="it-IT" dirty="0" smtClean="0">
                <a:solidFill>
                  <a:schemeClr val="tx1"/>
                </a:solidFill>
              </a:rPr>
              <a:t>Soci ordinari 2015 che hanno fruito nel 2016 (n°669 soci) DELLE AGEVOLAZIONI JUNIORES</a:t>
            </a:r>
          </a:p>
        </p:txBody>
      </p:sp>
    </p:spTree>
    <p:extLst>
      <p:ext uri="{BB962C8B-B14F-4D97-AF65-F5344CB8AC3E}">
        <p14:creationId xmlns:p14="http://schemas.microsoft.com/office/powerpoint/2010/main" val="21359615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t-IT">
                <a:latin typeface="Arial" charset="0"/>
              </a:rPr>
              <a:t>Club Alpino Italiano</a:t>
            </a:r>
          </a:p>
        </p:txBody>
      </p:sp>
      <p:sp>
        <p:nvSpPr>
          <p:cNvPr id="38915" name="Rectangle 4"/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t-IT">
                <a:latin typeface="Arial" charset="0"/>
              </a:rPr>
              <a:t>16/03/10</a:t>
            </a:r>
          </a:p>
        </p:txBody>
      </p:sp>
      <p:sp>
        <p:nvSpPr>
          <p:cNvPr id="3891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AFF9C7D-42C6-2D49-8B14-67C3FB44FEA3}" type="slidenum">
              <a:rPr lang="it-IT">
                <a:latin typeface="Arial" charset="0"/>
              </a:rPr>
              <a:pPr/>
              <a:t>12</a:t>
            </a:fld>
            <a:endParaRPr lang="it-IT">
              <a:latin typeface="Arial" charset="0"/>
            </a:endParaRPr>
          </a:p>
        </p:txBody>
      </p:sp>
      <p:sp>
        <p:nvSpPr>
          <p:cNvPr id="38917" name="Text Box 1"/>
          <p:cNvSpPr txBox="1">
            <a:spLocks noChangeArrowheads="1"/>
          </p:cNvSpPr>
          <p:nvPr/>
        </p:nvSpPr>
        <p:spPr bwMode="auto">
          <a:xfrm>
            <a:off x="5621338" y="0"/>
            <a:ext cx="43053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822" tIns="45912" rIns="91822" bIns="45912"/>
          <a:lstStyle>
            <a:lvl1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r>
              <a:rPr lang="it-IT">
                <a:latin typeface="Arial" charset="0"/>
              </a:rPr>
              <a:t>16/03/10</a:t>
            </a:r>
          </a:p>
        </p:txBody>
      </p:sp>
      <p:sp>
        <p:nvSpPr>
          <p:cNvPr id="38918" name="Text Box 2"/>
          <p:cNvSpPr txBox="1">
            <a:spLocks noChangeArrowheads="1"/>
          </p:cNvSpPr>
          <p:nvPr/>
        </p:nvSpPr>
        <p:spPr bwMode="auto">
          <a:xfrm>
            <a:off x="5621338" y="6453188"/>
            <a:ext cx="430530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822" tIns="45912" rIns="91822" bIns="45912" anchor="b"/>
          <a:lstStyle>
            <a:lvl1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fld id="{490D1B73-3A7C-8D4C-9C56-53803352BFA6}" type="slidenum">
              <a:rPr lang="it-IT">
                <a:latin typeface="Arial" charset="0"/>
              </a:rPr>
              <a:pPr algn="r" eaLnBrk="1" hangingPunct="1">
                <a:buSzPct val="100000"/>
                <a:buFont typeface="Times New Roman" charset="0"/>
                <a:buNone/>
              </a:pPr>
              <a:t>12</a:t>
            </a:fld>
            <a:endParaRPr lang="it-IT">
              <a:latin typeface="Arial" charset="0"/>
            </a:endParaRPr>
          </a:p>
        </p:txBody>
      </p:sp>
      <p:sp>
        <p:nvSpPr>
          <p:cNvPr id="3891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5488" y="509588"/>
            <a:ext cx="3397250" cy="2547937"/>
          </a:xfrm>
          <a:solidFill>
            <a:srgbClr val="FFFFFF"/>
          </a:solidFill>
          <a:ln/>
        </p:spPr>
      </p:sp>
      <p:sp>
        <p:nvSpPr>
          <p:cNvPr id="389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93775" y="3227388"/>
            <a:ext cx="7940675" cy="3059112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</a:pPr>
            <a:endParaRPr lang="it-IT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9091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t-IT">
                <a:latin typeface="Arial" charset="0"/>
              </a:rPr>
              <a:t>Club Alpino Italiano</a:t>
            </a:r>
          </a:p>
        </p:txBody>
      </p:sp>
      <p:sp>
        <p:nvSpPr>
          <p:cNvPr id="39939" name="Rectangle 4"/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t-IT">
                <a:latin typeface="Arial" charset="0"/>
              </a:rPr>
              <a:t>16/03/10</a:t>
            </a:r>
          </a:p>
        </p:txBody>
      </p:sp>
      <p:sp>
        <p:nvSpPr>
          <p:cNvPr id="3994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042338E-F4DA-CD43-B097-993309BD871D}" type="slidenum">
              <a:rPr lang="it-IT">
                <a:latin typeface="Arial" charset="0"/>
              </a:rPr>
              <a:pPr/>
              <a:t>13</a:t>
            </a:fld>
            <a:endParaRPr lang="it-IT">
              <a:latin typeface="Arial" charset="0"/>
            </a:endParaRPr>
          </a:p>
        </p:txBody>
      </p:sp>
      <p:sp>
        <p:nvSpPr>
          <p:cNvPr id="39941" name="Text Box 1"/>
          <p:cNvSpPr txBox="1">
            <a:spLocks noChangeArrowheads="1"/>
          </p:cNvSpPr>
          <p:nvPr/>
        </p:nvSpPr>
        <p:spPr bwMode="auto">
          <a:xfrm>
            <a:off x="5621338" y="0"/>
            <a:ext cx="43053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822" tIns="45912" rIns="91822" bIns="45912"/>
          <a:lstStyle>
            <a:lvl1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r>
              <a:rPr lang="it-IT">
                <a:latin typeface="Arial" charset="0"/>
              </a:rPr>
              <a:t>16/03/10</a:t>
            </a:r>
          </a:p>
        </p:txBody>
      </p:sp>
      <p:sp>
        <p:nvSpPr>
          <p:cNvPr id="39942" name="Text Box 2"/>
          <p:cNvSpPr txBox="1">
            <a:spLocks noChangeArrowheads="1"/>
          </p:cNvSpPr>
          <p:nvPr/>
        </p:nvSpPr>
        <p:spPr bwMode="auto">
          <a:xfrm>
            <a:off x="5621338" y="6453188"/>
            <a:ext cx="430530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822" tIns="45912" rIns="91822" bIns="45912" anchor="b"/>
          <a:lstStyle>
            <a:lvl1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fld id="{FDB99DCB-6F67-2343-B4D2-D672323A4284}" type="slidenum">
              <a:rPr lang="it-IT">
                <a:latin typeface="Arial" charset="0"/>
              </a:rPr>
              <a:pPr algn="r" eaLnBrk="1" hangingPunct="1">
                <a:buSzPct val="100000"/>
                <a:buFont typeface="Times New Roman" charset="0"/>
                <a:buNone/>
              </a:pPr>
              <a:t>13</a:t>
            </a:fld>
            <a:endParaRPr lang="it-IT">
              <a:latin typeface="Arial" charset="0"/>
            </a:endParaRPr>
          </a:p>
        </p:txBody>
      </p:sp>
      <p:sp>
        <p:nvSpPr>
          <p:cNvPr id="3994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5488" y="509588"/>
            <a:ext cx="3397250" cy="2547937"/>
          </a:xfrm>
          <a:solidFill>
            <a:srgbClr val="FFFFFF"/>
          </a:solidFill>
          <a:ln/>
        </p:spPr>
      </p:sp>
      <p:sp>
        <p:nvSpPr>
          <p:cNvPr id="3994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93775" y="3227388"/>
            <a:ext cx="7940675" cy="3059112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</a:pPr>
            <a:r>
              <a:rPr lang="it-IT" dirty="0" smtClean="0">
                <a:latin typeface="Arial" charset="0"/>
              </a:rPr>
              <a:t>PUBBLICATI </a:t>
            </a:r>
            <a:r>
              <a:rPr lang="it-IT" dirty="0" smtClean="0">
                <a:latin typeface="Arial" charset="0"/>
              </a:rPr>
              <a:t>“L’ITALIA DEI SENTIERI </a:t>
            </a:r>
            <a:r>
              <a:rPr lang="it-IT" dirty="0" smtClean="0">
                <a:latin typeface="Arial" charset="0"/>
              </a:rPr>
              <a:t>FRASSATI” E “AGENDA 2017”</a:t>
            </a:r>
          </a:p>
          <a:p>
            <a:pPr eaLnBrk="1" hangingPunct="1">
              <a:spcBef>
                <a:spcPts val="450"/>
              </a:spcBef>
              <a:buClrTx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</a:pPr>
            <a:r>
              <a:rPr lang="it-IT" dirty="0" smtClean="0">
                <a:latin typeface="Arial" charset="0"/>
              </a:rPr>
              <a:t>RISENTE DELLA MANCANZA </a:t>
            </a:r>
            <a:r>
              <a:rPr lang="it-IT" dirty="0" smtClean="0">
                <a:latin typeface="Arial" charset="0"/>
              </a:rPr>
              <a:t>DELLE COEDIZIONI</a:t>
            </a:r>
            <a:r>
              <a:rPr lang="it-IT" baseline="0" dirty="0" smtClean="0">
                <a:latin typeface="Arial" charset="0"/>
              </a:rPr>
              <a:t> CAI-TCI E DI NUOVI MANUALI</a:t>
            </a:r>
            <a:endParaRPr lang="it-IT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522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t-IT">
                <a:latin typeface="Arial" charset="0"/>
              </a:rPr>
              <a:t>Club Alpino Italiano</a:t>
            </a:r>
          </a:p>
        </p:txBody>
      </p:sp>
      <p:sp>
        <p:nvSpPr>
          <p:cNvPr id="40963" name="Rectangle 4"/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t-IT">
                <a:latin typeface="Arial" charset="0"/>
              </a:rPr>
              <a:t>16/03/10</a:t>
            </a:r>
          </a:p>
        </p:txBody>
      </p:sp>
      <p:sp>
        <p:nvSpPr>
          <p:cNvPr id="4096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BC38645-7DA6-BE44-B0A1-BC216537E7DA}" type="slidenum">
              <a:rPr lang="it-IT">
                <a:latin typeface="Arial" charset="0"/>
              </a:rPr>
              <a:pPr/>
              <a:t>14</a:t>
            </a:fld>
            <a:endParaRPr lang="it-IT">
              <a:latin typeface="Arial" charset="0"/>
            </a:endParaRPr>
          </a:p>
        </p:txBody>
      </p:sp>
      <p:sp>
        <p:nvSpPr>
          <p:cNvPr id="40965" name="Text Box 1"/>
          <p:cNvSpPr txBox="1">
            <a:spLocks noChangeArrowheads="1"/>
          </p:cNvSpPr>
          <p:nvPr/>
        </p:nvSpPr>
        <p:spPr bwMode="auto">
          <a:xfrm>
            <a:off x="5621338" y="0"/>
            <a:ext cx="43053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822" tIns="45912" rIns="91822" bIns="45912"/>
          <a:lstStyle>
            <a:lvl1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r>
              <a:rPr lang="it-IT">
                <a:latin typeface="Arial" charset="0"/>
              </a:rPr>
              <a:t>16/03/10</a:t>
            </a:r>
          </a:p>
        </p:txBody>
      </p:sp>
      <p:sp>
        <p:nvSpPr>
          <p:cNvPr id="40966" name="Text Box 2"/>
          <p:cNvSpPr txBox="1">
            <a:spLocks noChangeArrowheads="1"/>
          </p:cNvSpPr>
          <p:nvPr/>
        </p:nvSpPr>
        <p:spPr bwMode="auto">
          <a:xfrm>
            <a:off x="5621338" y="6453188"/>
            <a:ext cx="430530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822" tIns="45912" rIns="91822" bIns="45912" anchor="b"/>
          <a:lstStyle>
            <a:lvl1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fld id="{8713310D-044D-F942-9906-5185F52CBA44}" type="slidenum">
              <a:rPr lang="it-IT">
                <a:latin typeface="Arial" charset="0"/>
              </a:rPr>
              <a:pPr algn="r" eaLnBrk="1" hangingPunct="1">
                <a:buSzPct val="100000"/>
                <a:buFont typeface="Times New Roman" charset="0"/>
                <a:buNone/>
              </a:pPr>
              <a:t>14</a:t>
            </a:fld>
            <a:endParaRPr lang="it-IT">
              <a:latin typeface="Arial" charset="0"/>
            </a:endParaRPr>
          </a:p>
        </p:txBody>
      </p:sp>
      <p:sp>
        <p:nvSpPr>
          <p:cNvPr id="4096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5488" y="509588"/>
            <a:ext cx="3397250" cy="2547937"/>
          </a:xfrm>
          <a:solidFill>
            <a:srgbClr val="FFFFFF"/>
          </a:solidFill>
          <a:ln/>
        </p:spPr>
      </p:sp>
      <p:sp>
        <p:nvSpPr>
          <p:cNvPr id="4096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93775" y="3227388"/>
            <a:ext cx="7940675" cy="3059112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875"/>
              </a:spcBef>
              <a:buSzPct val="100000"/>
              <a:buFont typeface="Wingdings" charset="0"/>
              <a:buChar char="v"/>
            </a:pPr>
            <a:r>
              <a:rPr lang="it-IT" dirty="0" smtClean="0">
                <a:latin typeface="Arial" charset="0"/>
              </a:rPr>
              <a:t>IN ALTRI RICAVI E </a:t>
            </a:r>
            <a:r>
              <a:rPr lang="it-IT" dirty="0" smtClean="0">
                <a:latin typeface="Arial" charset="0"/>
              </a:rPr>
              <a:t>PROVENTI=</a:t>
            </a:r>
            <a:r>
              <a:rPr lang="it-IT" baseline="0" dirty="0" smtClean="0">
                <a:latin typeface="Arial" charset="0"/>
              </a:rPr>
              <a:t> ASSICURAZIONI A DOMANDA (ISTRUTTORI+EXTRA EUROPEE+INFORTUNI IN ATTIVITA’ PERSONALE)</a:t>
            </a:r>
            <a:endParaRPr lang="it-IT" dirty="0" smtClean="0">
              <a:latin typeface="Arial" charset="0"/>
            </a:endParaRPr>
          </a:p>
          <a:p>
            <a:pPr eaLnBrk="1" hangingPunct="1">
              <a:spcBef>
                <a:spcPts val="875"/>
              </a:spcBef>
              <a:buSzPct val="100000"/>
              <a:buFont typeface="Wingdings" charset="0"/>
              <a:buChar char="v"/>
            </a:pPr>
            <a:r>
              <a:rPr lang="it-IT" sz="1200" dirty="0" smtClean="0">
                <a:solidFill>
                  <a:schemeClr val="tx1"/>
                </a:solidFill>
              </a:rPr>
              <a:t> €   2.439.939 contributo MIBACT per CNSAS</a:t>
            </a:r>
          </a:p>
          <a:p>
            <a:pPr eaLnBrk="1" hangingPunct="1">
              <a:spcBef>
                <a:spcPts val="875"/>
              </a:spcBef>
              <a:buSzPct val="100000"/>
              <a:buFont typeface="Wingdings" charset="0"/>
              <a:buChar char="v"/>
            </a:pPr>
            <a:r>
              <a:rPr lang="it-IT" sz="1200" dirty="0" smtClean="0">
                <a:solidFill>
                  <a:schemeClr val="tx1"/>
                </a:solidFill>
              </a:rPr>
              <a:t>  €   999.996  contributo MIBACT per CAI</a:t>
            </a:r>
          </a:p>
          <a:p>
            <a:pPr eaLnBrk="1" hangingPunct="1">
              <a:spcBef>
                <a:spcPts val="875"/>
              </a:spcBef>
              <a:buSzPct val="100000"/>
              <a:buFont typeface="Wingdings" charset="0"/>
              <a:buChar char="v"/>
            </a:pPr>
            <a:r>
              <a:rPr lang="it-IT" sz="1200" dirty="0" smtClean="0">
                <a:solidFill>
                  <a:schemeClr val="tx1"/>
                </a:solidFill>
              </a:rPr>
              <a:t>  €   1.055.697   contributo CNSAS per assicurazioni</a:t>
            </a:r>
          </a:p>
          <a:p>
            <a:pPr eaLnBrk="1" hangingPunct="1">
              <a:spcBef>
                <a:spcPts val="875"/>
              </a:spcBef>
              <a:buSzPct val="100000"/>
              <a:buFont typeface="Wingdings" charset="0"/>
              <a:buChar char="v"/>
            </a:pPr>
            <a:r>
              <a:rPr lang="it-IT" sz="1200" dirty="0" smtClean="0">
                <a:solidFill>
                  <a:schemeClr val="tx1"/>
                </a:solidFill>
              </a:rPr>
              <a:t>  €  11.000 per evento Cime a Milano</a:t>
            </a:r>
          </a:p>
          <a:p>
            <a:pPr eaLnBrk="1" hangingPunct="1">
              <a:spcBef>
                <a:spcPts val="875"/>
              </a:spcBef>
              <a:buSzPct val="100000"/>
              <a:buFont typeface="Wingdings" charset="0"/>
              <a:buChar char="v"/>
            </a:pPr>
            <a:r>
              <a:rPr lang="it-IT" sz="1200" dirty="0" smtClean="0">
                <a:solidFill>
                  <a:schemeClr val="tx1"/>
                </a:solidFill>
              </a:rPr>
              <a:t>  €   2.000 contributo Associazione Nazionale ex Parlamentari per evento Causa Montana</a:t>
            </a:r>
          </a:p>
          <a:p>
            <a:pPr eaLnBrk="1" hangingPunct="1">
              <a:spcBef>
                <a:spcPts val="875"/>
              </a:spcBef>
              <a:buSzPct val="100000"/>
              <a:buFont typeface="Wingdings" charset="0"/>
              <a:buChar char="v"/>
            </a:pPr>
            <a:r>
              <a:rPr lang="it-IT" sz="1200" dirty="0" smtClean="0">
                <a:solidFill>
                  <a:schemeClr val="tx1"/>
                </a:solidFill>
              </a:rPr>
              <a:t>  €  7.634 da UIAA per progetto «</a:t>
            </a:r>
            <a:r>
              <a:rPr lang="it-IT" sz="1200" dirty="0" err="1" smtClean="0">
                <a:solidFill>
                  <a:schemeClr val="tx1"/>
                </a:solidFill>
              </a:rPr>
              <a:t>Probes</a:t>
            </a:r>
            <a:r>
              <a:rPr lang="it-IT" sz="1200" dirty="0" smtClean="0">
                <a:solidFill>
                  <a:schemeClr val="tx1"/>
                </a:solidFill>
              </a:rPr>
              <a:t> and </a:t>
            </a:r>
            <a:r>
              <a:rPr lang="it-IT" sz="1200" dirty="0" err="1" smtClean="0">
                <a:solidFill>
                  <a:schemeClr val="tx1"/>
                </a:solidFill>
              </a:rPr>
              <a:t>Sholves</a:t>
            </a:r>
            <a:r>
              <a:rPr lang="it-IT" sz="1200" dirty="0" smtClean="0">
                <a:solidFill>
                  <a:schemeClr val="tx1"/>
                </a:solidFill>
              </a:rPr>
              <a:t>» ed evento </a:t>
            </a:r>
            <a:r>
              <a:rPr lang="it-IT" sz="1200" dirty="0" err="1" smtClean="0">
                <a:solidFill>
                  <a:schemeClr val="tx1"/>
                </a:solidFill>
              </a:rPr>
              <a:t>Ice</a:t>
            </a:r>
            <a:r>
              <a:rPr lang="it-IT" sz="1200" dirty="0" smtClean="0">
                <a:solidFill>
                  <a:schemeClr val="tx1"/>
                </a:solidFill>
              </a:rPr>
              <a:t> Climbing</a:t>
            </a:r>
          </a:p>
          <a:p>
            <a:pPr eaLnBrk="1" hangingPunct="1">
              <a:spcBef>
                <a:spcPts val="450"/>
              </a:spcBef>
              <a:buClrTx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</a:pPr>
            <a:endParaRPr lang="it-IT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4206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t-IT">
                <a:latin typeface="Arial" charset="0"/>
              </a:rPr>
              <a:t>Club Alpino Italiano</a:t>
            </a:r>
          </a:p>
        </p:txBody>
      </p:sp>
      <p:sp>
        <p:nvSpPr>
          <p:cNvPr id="41987" name="Rectangle 4"/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t-IT">
                <a:latin typeface="Arial" charset="0"/>
              </a:rPr>
              <a:t>16/03/10</a:t>
            </a:r>
          </a:p>
        </p:txBody>
      </p:sp>
      <p:sp>
        <p:nvSpPr>
          <p:cNvPr id="4198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3231840-3A0F-1848-8394-22D0E5B536FD}" type="slidenum">
              <a:rPr lang="it-IT">
                <a:latin typeface="Arial" charset="0"/>
              </a:rPr>
              <a:pPr/>
              <a:t>15</a:t>
            </a:fld>
            <a:endParaRPr lang="it-IT">
              <a:latin typeface="Arial" charset="0"/>
            </a:endParaRPr>
          </a:p>
        </p:txBody>
      </p:sp>
      <p:sp>
        <p:nvSpPr>
          <p:cNvPr id="41989" name="Text Box 1"/>
          <p:cNvSpPr txBox="1">
            <a:spLocks noChangeArrowheads="1"/>
          </p:cNvSpPr>
          <p:nvPr/>
        </p:nvSpPr>
        <p:spPr bwMode="auto">
          <a:xfrm>
            <a:off x="5621338" y="0"/>
            <a:ext cx="43053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822" tIns="45912" rIns="91822" bIns="45912"/>
          <a:lstStyle>
            <a:lvl1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r>
              <a:rPr lang="it-IT">
                <a:latin typeface="Arial" charset="0"/>
              </a:rPr>
              <a:t>16/03/10</a:t>
            </a:r>
          </a:p>
        </p:txBody>
      </p:sp>
      <p:sp>
        <p:nvSpPr>
          <p:cNvPr id="41990" name="Text Box 2"/>
          <p:cNvSpPr txBox="1">
            <a:spLocks noChangeArrowheads="1"/>
          </p:cNvSpPr>
          <p:nvPr/>
        </p:nvSpPr>
        <p:spPr bwMode="auto">
          <a:xfrm>
            <a:off x="5621338" y="6453188"/>
            <a:ext cx="430530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822" tIns="45912" rIns="91822" bIns="45912" anchor="b"/>
          <a:lstStyle>
            <a:lvl1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fld id="{10F575E8-D533-8C42-AD14-B71A72500BB2}" type="slidenum">
              <a:rPr lang="it-IT">
                <a:latin typeface="Arial" charset="0"/>
              </a:rPr>
              <a:pPr algn="r" eaLnBrk="1" hangingPunct="1">
                <a:buSzPct val="100000"/>
                <a:buFont typeface="Times New Roman" charset="0"/>
                <a:buNone/>
              </a:pPr>
              <a:t>15</a:t>
            </a:fld>
            <a:endParaRPr lang="it-IT">
              <a:latin typeface="Arial" charset="0"/>
            </a:endParaRPr>
          </a:p>
        </p:txBody>
      </p:sp>
      <p:sp>
        <p:nvSpPr>
          <p:cNvPr id="4199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5488" y="509588"/>
            <a:ext cx="3397250" cy="2547937"/>
          </a:xfrm>
          <a:solidFill>
            <a:srgbClr val="FFFFFF"/>
          </a:solidFill>
          <a:ln/>
        </p:spPr>
      </p:sp>
      <p:sp>
        <p:nvSpPr>
          <p:cNvPr id="419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93775" y="3227388"/>
            <a:ext cx="7940675" cy="3059112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</a:pPr>
            <a:endParaRPr lang="it-IT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3634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t-IT">
                <a:latin typeface="Arial" charset="0"/>
              </a:rPr>
              <a:t>Club Alpino Italiano</a:t>
            </a:r>
          </a:p>
        </p:txBody>
      </p:sp>
      <p:sp>
        <p:nvSpPr>
          <p:cNvPr id="43011" name="Rectangle 4"/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t-IT">
                <a:latin typeface="Arial" charset="0"/>
              </a:rPr>
              <a:t>16/03/10</a:t>
            </a:r>
          </a:p>
        </p:txBody>
      </p:sp>
      <p:sp>
        <p:nvSpPr>
          <p:cNvPr id="4301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F5918BF-FD20-D541-8F70-15210426DF36}" type="slidenum">
              <a:rPr lang="it-IT">
                <a:latin typeface="Arial" charset="0"/>
              </a:rPr>
              <a:pPr/>
              <a:t>16</a:t>
            </a:fld>
            <a:endParaRPr lang="it-IT">
              <a:latin typeface="Arial" charset="0"/>
            </a:endParaRPr>
          </a:p>
        </p:txBody>
      </p:sp>
      <p:sp>
        <p:nvSpPr>
          <p:cNvPr id="43013" name="Text Box 1"/>
          <p:cNvSpPr txBox="1">
            <a:spLocks noChangeArrowheads="1"/>
          </p:cNvSpPr>
          <p:nvPr/>
        </p:nvSpPr>
        <p:spPr bwMode="auto">
          <a:xfrm>
            <a:off x="5621338" y="0"/>
            <a:ext cx="43053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822" tIns="45912" rIns="91822" bIns="45912"/>
          <a:lstStyle>
            <a:lvl1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r>
              <a:rPr lang="it-IT">
                <a:latin typeface="Arial" charset="0"/>
              </a:rPr>
              <a:t>16/03/10</a:t>
            </a:r>
          </a:p>
        </p:txBody>
      </p:sp>
      <p:sp>
        <p:nvSpPr>
          <p:cNvPr id="43014" name="Text Box 2"/>
          <p:cNvSpPr txBox="1">
            <a:spLocks noChangeArrowheads="1"/>
          </p:cNvSpPr>
          <p:nvPr/>
        </p:nvSpPr>
        <p:spPr bwMode="auto">
          <a:xfrm>
            <a:off x="5621338" y="6453188"/>
            <a:ext cx="430530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822" tIns="45912" rIns="91822" bIns="45912" anchor="b"/>
          <a:lstStyle>
            <a:lvl1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fld id="{1B744BC6-5E47-3648-8A32-D45F4C62C65C}" type="slidenum">
              <a:rPr lang="it-IT">
                <a:latin typeface="Arial" charset="0"/>
              </a:rPr>
              <a:pPr algn="r" eaLnBrk="1" hangingPunct="1">
                <a:buSzPct val="100000"/>
                <a:buFont typeface="Times New Roman" charset="0"/>
                <a:buNone/>
              </a:pPr>
              <a:t>16</a:t>
            </a:fld>
            <a:endParaRPr lang="it-IT">
              <a:latin typeface="Arial" charset="0"/>
            </a:endParaRPr>
          </a:p>
        </p:txBody>
      </p:sp>
      <p:sp>
        <p:nvSpPr>
          <p:cNvPr id="4301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5488" y="509588"/>
            <a:ext cx="3397250" cy="2547937"/>
          </a:xfrm>
          <a:solidFill>
            <a:srgbClr val="FFFFFF"/>
          </a:solidFill>
          <a:ln/>
        </p:spPr>
      </p:sp>
      <p:sp>
        <p:nvSpPr>
          <p:cNvPr id="419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93775" y="3227388"/>
            <a:ext cx="7940675" cy="3059112"/>
          </a:xfrm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it-IT">
                <a:latin typeface="Times New Roman" charset="0"/>
              </a:rPr>
              <a:t>CONTRIBUTI PER ATTIVITA’ ISTITUZIONALI. DEL CDC 79/2016</a:t>
            </a:r>
          </a:p>
          <a:p>
            <a:pPr>
              <a:buFont typeface="Wingdings" charset="0"/>
              <a:buChar char="Ø"/>
            </a:pPr>
            <a:r>
              <a:rPr lang="it-IT">
                <a:latin typeface="Times New Roman" charset="0"/>
              </a:rPr>
              <a:t>€ 200.000 per integrazione contributo ordinario GR</a:t>
            </a:r>
          </a:p>
          <a:p>
            <a:pPr>
              <a:buFont typeface="Wingdings" charset="0"/>
              <a:buChar char="Ø"/>
            </a:pPr>
            <a:r>
              <a:rPr lang="it-IT">
                <a:latin typeface="Times New Roman" charset="0"/>
              </a:rPr>
              <a:t>€ 50.000  manutenzione dei sentieri</a:t>
            </a:r>
          </a:p>
          <a:p>
            <a:pPr>
              <a:buFont typeface="Wingdings" charset="0"/>
              <a:buChar char="Ø"/>
            </a:pPr>
            <a:r>
              <a:rPr lang="it-IT">
                <a:latin typeface="Times New Roman" charset="0"/>
              </a:rPr>
              <a:t>€ 200.000 quale sostegno rivolto ai Gruppi regionali e provinciali per palestre mobili di arrampicata e bouldering.</a:t>
            </a:r>
          </a:p>
          <a:p>
            <a:pPr>
              <a:buFont typeface="Wingdings" charset="0"/>
              <a:buChar char="Ø"/>
            </a:pPr>
            <a:r>
              <a:rPr lang="it-IT">
                <a:latin typeface="Times New Roman" charset="0"/>
              </a:rPr>
              <a:t>€ 100.000 al Museo Nazionale della Montagna “Duca degli Abruzzi” finalizzato alle attività di riordino e catalogazione della rilevante documentazione appartenuta a Walter Bonatti e donata dagli eredi allo stesso Museo.</a:t>
            </a:r>
          </a:p>
          <a:p>
            <a:pPr>
              <a:buFont typeface="Wingdings" charset="0"/>
              <a:buNone/>
            </a:pPr>
            <a:endParaRPr lang="it-IT">
              <a:latin typeface="Times New Roman" charset="0"/>
            </a:endParaRPr>
          </a:p>
          <a:p>
            <a:pPr>
              <a:buFont typeface="Wingdings" charset="0"/>
              <a:buNone/>
            </a:pPr>
            <a:r>
              <a:rPr lang="it-IT">
                <a:latin typeface="Times New Roman" charset="0"/>
              </a:rPr>
              <a:t>ALTRE SPESE ISTITUZIONALI</a:t>
            </a:r>
          </a:p>
          <a:p>
            <a:pPr>
              <a:buFont typeface="Wingdings" charset="0"/>
              <a:buNone/>
            </a:pPr>
            <a:endParaRPr lang="it-IT">
              <a:latin typeface="Times New Roman" charset="0"/>
            </a:endParaRPr>
          </a:p>
          <a:p>
            <a:pPr>
              <a:buFont typeface="Wingdings" charset="0"/>
              <a:buChar char="Ø"/>
            </a:pPr>
            <a:r>
              <a:rPr lang="it-IT">
                <a:latin typeface="Times New Roman" charset="0"/>
              </a:rPr>
              <a:t>€ 90.000 a garanzia per eventuali azioni di rivalsa da parte dei gestori dei rifugi ex MDE</a:t>
            </a:r>
          </a:p>
          <a:p>
            <a:pPr>
              <a:buFont typeface="Wingdings" charset="0"/>
              <a:buChar char="Ø"/>
            </a:pPr>
            <a:r>
              <a:rPr lang="it-IT">
                <a:latin typeface="Times New Roman" charset="0"/>
              </a:rPr>
              <a:t>€ 127.637 ad integrazione delle risorse resesi disponibili con la raccolta fondi “Il CAI per il sisma in Italia Centrale” e destinati al progetto “Casa della Montagna” di Amatrice </a:t>
            </a:r>
          </a:p>
          <a:p>
            <a:pPr>
              <a:buFont typeface="Wingdings" charset="0"/>
              <a:buChar char="Ø"/>
            </a:pPr>
            <a:r>
              <a:rPr lang="it-IT">
                <a:latin typeface="Times New Roman" charset="0"/>
              </a:rPr>
              <a:t>€ 166.701 a supporto agli interventi messi a punto, nella fase emergenziale, dalle Sezioni aventi sedi e/o rifugi o attività nelle zone del cratere sismico</a:t>
            </a:r>
          </a:p>
          <a:p>
            <a:pPr>
              <a:buFont typeface="Wingdings" charset="0"/>
              <a:buNone/>
            </a:pPr>
            <a:endParaRPr lang="it-IT">
              <a:latin typeface="Times New Roman" charset="0"/>
            </a:endParaRPr>
          </a:p>
          <a:p>
            <a:pPr eaLnBrk="1" hangingPunct="1">
              <a:spcBef>
                <a:spcPts val="450"/>
              </a:spcBef>
              <a:buClrTx/>
              <a:buFont typeface="Wingdings" charset="0"/>
              <a:buChar char="Ø"/>
            </a:pPr>
            <a:endParaRPr lang="it-IT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4828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t-IT">
                <a:latin typeface="Arial" charset="0"/>
              </a:rPr>
              <a:t>Club Alpino Italiano</a:t>
            </a:r>
          </a:p>
        </p:txBody>
      </p:sp>
      <p:sp>
        <p:nvSpPr>
          <p:cNvPr id="44035" name="Rectangle 4"/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t-IT">
                <a:latin typeface="Arial" charset="0"/>
              </a:rPr>
              <a:t>16/03/10</a:t>
            </a:r>
          </a:p>
        </p:txBody>
      </p:sp>
      <p:sp>
        <p:nvSpPr>
          <p:cNvPr id="4403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8DE8F8B-A58D-714D-8E36-3E87857D7933}" type="slidenum">
              <a:rPr lang="it-IT">
                <a:latin typeface="Arial" charset="0"/>
              </a:rPr>
              <a:pPr/>
              <a:t>17</a:t>
            </a:fld>
            <a:endParaRPr lang="it-IT">
              <a:latin typeface="Arial" charset="0"/>
            </a:endParaRPr>
          </a:p>
        </p:txBody>
      </p:sp>
      <p:sp>
        <p:nvSpPr>
          <p:cNvPr id="44037" name="Text Box 1"/>
          <p:cNvSpPr txBox="1">
            <a:spLocks noChangeArrowheads="1"/>
          </p:cNvSpPr>
          <p:nvPr/>
        </p:nvSpPr>
        <p:spPr bwMode="auto">
          <a:xfrm>
            <a:off x="5621338" y="0"/>
            <a:ext cx="43053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822" tIns="45912" rIns="91822" bIns="45912"/>
          <a:lstStyle>
            <a:lvl1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r>
              <a:rPr lang="it-IT">
                <a:latin typeface="Arial" charset="0"/>
              </a:rPr>
              <a:t>16/03/10</a:t>
            </a:r>
          </a:p>
        </p:txBody>
      </p:sp>
      <p:sp>
        <p:nvSpPr>
          <p:cNvPr id="44038" name="Text Box 2"/>
          <p:cNvSpPr txBox="1">
            <a:spLocks noChangeArrowheads="1"/>
          </p:cNvSpPr>
          <p:nvPr/>
        </p:nvSpPr>
        <p:spPr bwMode="auto">
          <a:xfrm>
            <a:off x="5621338" y="6453188"/>
            <a:ext cx="430530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822" tIns="45912" rIns="91822" bIns="45912" anchor="b"/>
          <a:lstStyle>
            <a:lvl1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fld id="{BE070960-EE4A-894D-8D75-B381381F46F0}" type="slidenum">
              <a:rPr lang="it-IT">
                <a:latin typeface="Arial" charset="0"/>
              </a:rPr>
              <a:pPr algn="r" eaLnBrk="1" hangingPunct="1">
                <a:buSzPct val="100000"/>
                <a:buFont typeface="Times New Roman" charset="0"/>
                <a:buNone/>
              </a:pPr>
              <a:t>17</a:t>
            </a:fld>
            <a:endParaRPr lang="it-IT">
              <a:latin typeface="Arial" charset="0"/>
            </a:endParaRPr>
          </a:p>
        </p:txBody>
      </p:sp>
      <p:sp>
        <p:nvSpPr>
          <p:cNvPr id="4403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5488" y="509588"/>
            <a:ext cx="3397250" cy="2547937"/>
          </a:xfrm>
          <a:solidFill>
            <a:srgbClr val="FFFFFF"/>
          </a:solidFill>
          <a:ln/>
        </p:spPr>
      </p:sp>
      <p:sp>
        <p:nvSpPr>
          <p:cNvPr id="4404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93775" y="3227388"/>
            <a:ext cx="7940675" cy="305911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7675" eaLnBrk="1" hangingPunct="1">
              <a:spcBef>
                <a:spcPts val="450"/>
              </a:spcBef>
              <a:buClrTx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</a:pPr>
            <a:r>
              <a:rPr lang="it-IT">
                <a:solidFill>
                  <a:schemeClr val="tx1"/>
                </a:solidFill>
                <a:latin typeface="Times New Roman" charset="0"/>
                <a:cs typeface="Arial" charset="0"/>
              </a:rPr>
              <a:t>Diversa modalità di gestione dei resi di M360</a:t>
            </a:r>
          </a:p>
          <a:p>
            <a:pPr defTabSz="447675" eaLnBrk="1" hangingPunct="1">
              <a:spcBef>
                <a:spcPts val="450"/>
              </a:spcBef>
              <a:buClrTx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</a:pPr>
            <a:endParaRPr lang="it-IT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502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t-IT">
                <a:latin typeface="Arial" charset="0"/>
              </a:rPr>
              <a:t>Club Alpino Italiano</a:t>
            </a:r>
          </a:p>
        </p:txBody>
      </p:sp>
      <p:sp>
        <p:nvSpPr>
          <p:cNvPr id="45059" name="Rectangle 4"/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t-IT">
                <a:latin typeface="Arial" charset="0"/>
              </a:rPr>
              <a:t>16/03/10</a:t>
            </a:r>
          </a:p>
        </p:txBody>
      </p:sp>
      <p:sp>
        <p:nvSpPr>
          <p:cNvPr id="4506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8D0A093-258D-5948-825A-AE0059F0B0D7}" type="slidenum">
              <a:rPr lang="it-IT">
                <a:latin typeface="Arial" charset="0"/>
              </a:rPr>
              <a:pPr/>
              <a:t>18</a:t>
            </a:fld>
            <a:endParaRPr lang="it-IT">
              <a:latin typeface="Arial" charset="0"/>
            </a:endParaRPr>
          </a:p>
        </p:txBody>
      </p:sp>
      <p:sp>
        <p:nvSpPr>
          <p:cNvPr id="45061" name="Text Box 1"/>
          <p:cNvSpPr txBox="1">
            <a:spLocks noChangeArrowheads="1"/>
          </p:cNvSpPr>
          <p:nvPr/>
        </p:nvSpPr>
        <p:spPr bwMode="auto">
          <a:xfrm>
            <a:off x="5621338" y="0"/>
            <a:ext cx="43053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822" tIns="45912" rIns="91822" bIns="45912"/>
          <a:lstStyle>
            <a:lvl1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r>
              <a:rPr lang="it-IT">
                <a:latin typeface="Arial" charset="0"/>
              </a:rPr>
              <a:t>16/03/10</a:t>
            </a:r>
          </a:p>
        </p:txBody>
      </p:sp>
      <p:sp>
        <p:nvSpPr>
          <p:cNvPr id="45062" name="Text Box 2"/>
          <p:cNvSpPr txBox="1">
            <a:spLocks noChangeArrowheads="1"/>
          </p:cNvSpPr>
          <p:nvPr/>
        </p:nvSpPr>
        <p:spPr bwMode="auto">
          <a:xfrm>
            <a:off x="5621338" y="6453188"/>
            <a:ext cx="430530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822" tIns="45912" rIns="91822" bIns="45912" anchor="b"/>
          <a:lstStyle>
            <a:lvl1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fld id="{D8477051-CB8A-0141-BFD4-A64246E5C776}" type="slidenum">
              <a:rPr lang="it-IT">
                <a:latin typeface="Arial" charset="0"/>
              </a:rPr>
              <a:pPr algn="r" eaLnBrk="1" hangingPunct="1">
                <a:buSzPct val="100000"/>
                <a:buFont typeface="Times New Roman" charset="0"/>
                <a:buNone/>
              </a:pPr>
              <a:t>18</a:t>
            </a:fld>
            <a:endParaRPr lang="it-IT">
              <a:latin typeface="Arial" charset="0"/>
            </a:endParaRPr>
          </a:p>
        </p:txBody>
      </p:sp>
      <p:sp>
        <p:nvSpPr>
          <p:cNvPr id="4506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5488" y="509588"/>
            <a:ext cx="3397250" cy="2547937"/>
          </a:xfrm>
          <a:solidFill>
            <a:srgbClr val="FFFFFF"/>
          </a:solidFill>
          <a:ln/>
        </p:spPr>
      </p:sp>
      <p:sp>
        <p:nvSpPr>
          <p:cNvPr id="4506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93775" y="3227388"/>
            <a:ext cx="7940675" cy="305911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it-IT" b="1" dirty="0">
                <a:latin typeface="Times New Roman" charset="0"/>
              </a:rPr>
              <a:t>integrazione massimale </a:t>
            </a:r>
            <a:r>
              <a:rPr lang="it-IT" b="1" dirty="0" smtClean="0">
                <a:latin typeface="Times New Roman" charset="0"/>
              </a:rPr>
              <a:t>soci  IMPORTO TOTALE ???</a:t>
            </a:r>
            <a:endParaRPr lang="it-IT" dirty="0">
              <a:latin typeface="Times New Roman" charset="0"/>
            </a:endParaRPr>
          </a:p>
          <a:p>
            <a:r>
              <a:rPr lang="it-IT" dirty="0">
                <a:latin typeface="Times New Roman" charset="0"/>
              </a:rPr>
              <a:t> 	          </a:t>
            </a:r>
            <a:r>
              <a:rPr lang="it-IT" b="1" dirty="0">
                <a:latin typeface="Times New Roman" charset="0"/>
              </a:rPr>
              <a:t>2015	            2016</a:t>
            </a:r>
            <a:endParaRPr lang="it-IT" dirty="0">
              <a:latin typeface="Times New Roman" charset="0"/>
            </a:endParaRPr>
          </a:p>
          <a:p>
            <a:r>
              <a:rPr lang="it-IT" dirty="0" err="1">
                <a:latin typeface="Times New Roman" charset="0"/>
              </a:rPr>
              <a:t>comb</a:t>
            </a:r>
            <a:r>
              <a:rPr lang="it-IT" dirty="0">
                <a:latin typeface="Times New Roman" charset="0"/>
              </a:rPr>
              <a:t>. B	25.056	25.416</a:t>
            </a:r>
          </a:p>
          <a:p>
            <a:r>
              <a:rPr lang="it-IT" dirty="0">
                <a:latin typeface="Times New Roman" charset="0"/>
              </a:rPr>
              <a:t>		</a:t>
            </a:r>
          </a:p>
          <a:p>
            <a:r>
              <a:rPr lang="it-IT" b="1" dirty="0">
                <a:latin typeface="Times New Roman" charset="0"/>
              </a:rPr>
              <a:t>Titolati nazionali e regionali</a:t>
            </a:r>
            <a:endParaRPr lang="it-IT" dirty="0">
              <a:latin typeface="Times New Roman" charset="0"/>
            </a:endParaRPr>
          </a:p>
          <a:p>
            <a:r>
              <a:rPr lang="it-IT" dirty="0">
                <a:latin typeface="Times New Roman" charset="0"/>
              </a:rPr>
              <a:t> 					</a:t>
            </a:r>
            <a:r>
              <a:rPr lang="it-IT" b="1" dirty="0">
                <a:latin typeface="Times New Roman" charset="0"/>
              </a:rPr>
              <a:t>2015					2016</a:t>
            </a:r>
            <a:endParaRPr lang="it-IT" dirty="0">
              <a:latin typeface="Times New Roman" charset="0"/>
            </a:endParaRPr>
          </a:p>
          <a:p>
            <a:r>
              <a:rPr lang="it-IT" dirty="0">
                <a:latin typeface="Times New Roman" charset="0"/>
              </a:rPr>
              <a:t>COMBINAZIONE B 12 MESI	2.645	                                       1.868 </a:t>
            </a:r>
          </a:p>
          <a:p>
            <a:r>
              <a:rPr lang="it-IT" dirty="0">
                <a:latin typeface="Times New Roman" charset="0"/>
              </a:rPr>
              <a:t>COMBINAZIONE B 9 MESI		7	                                            28 </a:t>
            </a:r>
          </a:p>
          <a:p>
            <a:r>
              <a:rPr lang="it-IT" dirty="0">
                <a:latin typeface="Times New Roman" charset="0"/>
              </a:rPr>
              <a:t>COMBINAZIONE B 6 MESI		12	                                               1 </a:t>
            </a:r>
          </a:p>
          <a:p>
            <a:r>
              <a:rPr lang="it-IT" dirty="0">
                <a:latin typeface="Times New Roman" charset="0"/>
              </a:rPr>
              <a:t>COMBINAZIONE B 3 MESI		9	                                               1 </a:t>
            </a:r>
          </a:p>
          <a:p>
            <a:r>
              <a:rPr lang="it-IT" dirty="0">
                <a:latin typeface="Times New Roman" charset="0"/>
              </a:rPr>
              <a:t>		</a:t>
            </a:r>
          </a:p>
          <a:p>
            <a:r>
              <a:rPr lang="it-IT" b="1" dirty="0">
                <a:latin typeface="Times New Roman" charset="0"/>
              </a:rPr>
              <a:t>infortuni non soci</a:t>
            </a:r>
            <a:endParaRPr lang="it-IT" dirty="0">
              <a:latin typeface="Times New Roman" charset="0"/>
            </a:endParaRPr>
          </a:p>
          <a:p>
            <a:r>
              <a:rPr lang="it-IT" dirty="0">
                <a:latin typeface="Times New Roman" charset="0"/>
              </a:rPr>
              <a:t> 					</a:t>
            </a:r>
            <a:r>
              <a:rPr lang="it-IT" b="1" dirty="0">
                <a:latin typeface="Times New Roman" charset="0"/>
              </a:rPr>
              <a:t>2015						2016</a:t>
            </a:r>
            <a:endParaRPr lang="it-IT" dirty="0">
              <a:latin typeface="Times New Roman" charset="0"/>
            </a:endParaRPr>
          </a:p>
          <a:p>
            <a:r>
              <a:rPr lang="it-IT" dirty="0">
                <a:latin typeface="Times New Roman" charset="0"/>
              </a:rPr>
              <a:t>NON SOCI - </a:t>
            </a:r>
            <a:r>
              <a:rPr lang="it-IT" dirty="0" err="1">
                <a:latin typeface="Times New Roman" charset="0"/>
              </a:rPr>
              <a:t>comb</a:t>
            </a:r>
            <a:r>
              <a:rPr lang="it-IT" dirty="0">
                <a:latin typeface="Times New Roman" charset="0"/>
              </a:rPr>
              <a:t>. A	          25.907 	                                   25.454 </a:t>
            </a:r>
          </a:p>
          <a:p>
            <a:r>
              <a:rPr lang="it-IT" dirty="0">
                <a:latin typeface="Times New Roman" charset="0"/>
              </a:rPr>
              <a:t>NON SOCI - </a:t>
            </a:r>
            <a:r>
              <a:rPr lang="it-IT" dirty="0" err="1">
                <a:latin typeface="Times New Roman" charset="0"/>
              </a:rPr>
              <a:t>comb</a:t>
            </a:r>
            <a:r>
              <a:rPr lang="it-IT" dirty="0">
                <a:latin typeface="Times New Roman" charset="0"/>
              </a:rPr>
              <a:t>. B	               320 	                                        338 </a:t>
            </a:r>
          </a:p>
          <a:p>
            <a:r>
              <a:rPr lang="it-IT" dirty="0">
                <a:latin typeface="Times New Roman" charset="0"/>
              </a:rPr>
              <a:t>		</a:t>
            </a:r>
          </a:p>
          <a:p>
            <a:r>
              <a:rPr lang="it-IT" b="1" dirty="0">
                <a:latin typeface="Times New Roman" charset="0"/>
              </a:rPr>
              <a:t>soccorso alpino non soci</a:t>
            </a:r>
            <a:endParaRPr lang="it-IT" dirty="0">
              <a:latin typeface="Times New Roman" charset="0"/>
            </a:endParaRPr>
          </a:p>
          <a:p>
            <a:r>
              <a:rPr lang="it-IT" dirty="0">
                <a:latin typeface="Times New Roman" charset="0"/>
              </a:rPr>
              <a:t> 							</a:t>
            </a:r>
            <a:r>
              <a:rPr lang="it-IT" b="1" dirty="0">
                <a:latin typeface="Times New Roman" charset="0"/>
              </a:rPr>
              <a:t>2015					2016</a:t>
            </a:r>
            <a:endParaRPr lang="it-IT" dirty="0">
              <a:latin typeface="Times New Roman" charset="0"/>
            </a:endParaRPr>
          </a:p>
          <a:p>
            <a:r>
              <a:rPr lang="it-IT" dirty="0">
                <a:latin typeface="Times New Roman" charset="0"/>
              </a:rPr>
              <a:t>SOCCORSO 1 GIORNO	        			 13.291 	                         13.446 </a:t>
            </a:r>
          </a:p>
          <a:p>
            <a:r>
              <a:rPr lang="it-IT" dirty="0">
                <a:latin typeface="Times New Roman" charset="0"/>
              </a:rPr>
              <a:t>SOCCORSO DA 2 A 6 GIORNI	             	1.212 	                                 1.256 </a:t>
            </a:r>
          </a:p>
          <a:p>
            <a:r>
              <a:rPr lang="it-IT" dirty="0">
                <a:latin typeface="Times New Roman" charset="0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16257930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t-IT">
                <a:latin typeface="Arial" charset="0"/>
              </a:rPr>
              <a:t>Club Alpino Italiano</a:t>
            </a:r>
          </a:p>
        </p:txBody>
      </p:sp>
      <p:sp>
        <p:nvSpPr>
          <p:cNvPr id="46083" name="Rectangle 4"/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t-IT">
                <a:latin typeface="Arial" charset="0"/>
              </a:rPr>
              <a:t>16/03/10</a:t>
            </a:r>
          </a:p>
        </p:txBody>
      </p:sp>
      <p:sp>
        <p:nvSpPr>
          <p:cNvPr id="4608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275163A-517C-F148-843A-92495E0306D9}" type="slidenum">
              <a:rPr lang="it-IT">
                <a:latin typeface="Arial" charset="0"/>
              </a:rPr>
              <a:pPr/>
              <a:t>19</a:t>
            </a:fld>
            <a:endParaRPr lang="it-IT">
              <a:latin typeface="Arial" charset="0"/>
            </a:endParaRPr>
          </a:p>
        </p:txBody>
      </p:sp>
      <p:sp>
        <p:nvSpPr>
          <p:cNvPr id="46085" name="Text Box 1"/>
          <p:cNvSpPr txBox="1">
            <a:spLocks noChangeArrowheads="1"/>
          </p:cNvSpPr>
          <p:nvPr/>
        </p:nvSpPr>
        <p:spPr bwMode="auto">
          <a:xfrm>
            <a:off x="5621338" y="0"/>
            <a:ext cx="43053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822" tIns="45912" rIns="91822" bIns="45912"/>
          <a:lstStyle>
            <a:lvl1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r>
              <a:rPr lang="it-IT">
                <a:latin typeface="Arial" charset="0"/>
              </a:rPr>
              <a:t>16/03/10</a:t>
            </a:r>
          </a:p>
        </p:txBody>
      </p:sp>
      <p:sp>
        <p:nvSpPr>
          <p:cNvPr id="46086" name="Text Box 2"/>
          <p:cNvSpPr txBox="1">
            <a:spLocks noChangeArrowheads="1"/>
          </p:cNvSpPr>
          <p:nvPr/>
        </p:nvSpPr>
        <p:spPr bwMode="auto">
          <a:xfrm>
            <a:off x="5621338" y="6453188"/>
            <a:ext cx="430530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822" tIns="45912" rIns="91822" bIns="45912" anchor="b"/>
          <a:lstStyle>
            <a:lvl1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fld id="{23073D99-E9FD-1844-B80B-95753DF5D7EA}" type="slidenum">
              <a:rPr lang="it-IT">
                <a:latin typeface="Arial" charset="0"/>
              </a:rPr>
              <a:pPr algn="r" eaLnBrk="1" hangingPunct="1">
                <a:buSzPct val="100000"/>
                <a:buFont typeface="Times New Roman" charset="0"/>
                <a:buNone/>
              </a:pPr>
              <a:t>19</a:t>
            </a:fld>
            <a:endParaRPr lang="it-IT">
              <a:latin typeface="Arial" charset="0"/>
            </a:endParaRPr>
          </a:p>
        </p:txBody>
      </p:sp>
      <p:sp>
        <p:nvSpPr>
          <p:cNvPr id="4608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5488" y="509588"/>
            <a:ext cx="3397250" cy="2547937"/>
          </a:xfrm>
          <a:solidFill>
            <a:srgbClr val="FFFFFF"/>
          </a:solidFill>
          <a:ln/>
        </p:spPr>
      </p:sp>
      <p:sp>
        <p:nvSpPr>
          <p:cNvPr id="4608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93775" y="3227388"/>
            <a:ext cx="7940675" cy="305911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it-IT" b="1" dirty="0" smtClean="0">
                <a:latin typeface="Times New Roman" charset="0"/>
              </a:rPr>
              <a:t>coperture </a:t>
            </a:r>
            <a:r>
              <a:rPr lang="it-IT" b="1" dirty="0">
                <a:latin typeface="Times New Roman" charset="0"/>
              </a:rPr>
              <a:t>infortuni soci in attività </a:t>
            </a:r>
            <a:r>
              <a:rPr lang="it-IT" b="1" dirty="0" smtClean="0">
                <a:latin typeface="Times New Roman" charset="0"/>
              </a:rPr>
              <a:t>individuale </a:t>
            </a:r>
            <a:r>
              <a:rPr lang="it-IT" b="1" dirty="0" smtClean="0">
                <a:latin typeface="Times New Roman" charset="0"/>
              </a:rPr>
              <a:t>         RC INDIVIDUALE</a:t>
            </a:r>
            <a:r>
              <a:rPr lang="it-IT" b="1" baseline="0" dirty="0" smtClean="0">
                <a:latin typeface="Times New Roman" charset="0"/>
              </a:rPr>
              <a:t> NEL 2015 NON C’ERA?</a:t>
            </a:r>
            <a:endParaRPr lang="it-IT" dirty="0">
              <a:latin typeface="Times New Roman" charset="0"/>
            </a:endParaRPr>
          </a:p>
          <a:p>
            <a:r>
              <a:rPr lang="it-IT" b="1" dirty="0">
                <a:latin typeface="Times New Roman" charset="0"/>
              </a:rPr>
              <a:t> 		2015	2016</a:t>
            </a:r>
            <a:endParaRPr lang="it-IT" dirty="0">
              <a:latin typeface="Times New Roman" charset="0"/>
            </a:endParaRPr>
          </a:p>
          <a:p>
            <a:r>
              <a:rPr lang="it-IT" dirty="0" err="1">
                <a:latin typeface="Times New Roman" charset="0"/>
              </a:rPr>
              <a:t>comb</a:t>
            </a:r>
            <a:r>
              <a:rPr lang="it-IT" dirty="0">
                <a:latin typeface="Times New Roman" charset="0"/>
              </a:rPr>
              <a:t>. A	538	1124</a:t>
            </a:r>
          </a:p>
          <a:p>
            <a:r>
              <a:rPr lang="it-IT" dirty="0" err="1">
                <a:latin typeface="Times New Roman" charset="0"/>
              </a:rPr>
              <a:t>comb</a:t>
            </a:r>
            <a:r>
              <a:rPr lang="it-IT" dirty="0">
                <a:latin typeface="Times New Roman" charset="0"/>
              </a:rPr>
              <a:t>. B	102	236</a:t>
            </a:r>
          </a:p>
          <a:p>
            <a:r>
              <a:rPr lang="it-IT" dirty="0">
                <a:latin typeface="Times New Roman" charset="0"/>
              </a:rPr>
              <a:t>		</a:t>
            </a:r>
          </a:p>
          <a:p>
            <a:r>
              <a:rPr lang="it-IT" dirty="0">
                <a:latin typeface="Times New Roman" charset="0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122673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t-IT">
                <a:latin typeface="Arial" charset="0"/>
              </a:rPr>
              <a:t>Club Alpino Italiano</a:t>
            </a:r>
          </a:p>
        </p:txBody>
      </p:sp>
      <p:sp>
        <p:nvSpPr>
          <p:cNvPr id="28675" name="Rectangle 4"/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t-IT">
                <a:latin typeface="Arial" charset="0"/>
              </a:rPr>
              <a:t>16/03/10</a:t>
            </a:r>
          </a:p>
        </p:txBody>
      </p:sp>
      <p:sp>
        <p:nvSpPr>
          <p:cNvPr id="2867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F87B12C-7F44-EE47-BC19-C17922A2EAD7}" type="slidenum">
              <a:rPr lang="it-IT">
                <a:latin typeface="Arial" charset="0"/>
              </a:rPr>
              <a:pPr/>
              <a:t>2</a:t>
            </a:fld>
            <a:endParaRPr lang="it-IT">
              <a:latin typeface="Arial" charset="0"/>
            </a:endParaRPr>
          </a:p>
        </p:txBody>
      </p:sp>
      <p:sp>
        <p:nvSpPr>
          <p:cNvPr id="28677" name="Text Box 1"/>
          <p:cNvSpPr txBox="1">
            <a:spLocks noChangeArrowheads="1"/>
          </p:cNvSpPr>
          <p:nvPr/>
        </p:nvSpPr>
        <p:spPr bwMode="auto">
          <a:xfrm>
            <a:off x="5621338" y="0"/>
            <a:ext cx="43053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822" tIns="45912" rIns="91822" bIns="45912"/>
          <a:lstStyle>
            <a:lvl1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r>
              <a:rPr lang="it-IT">
                <a:latin typeface="Arial" charset="0"/>
              </a:rPr>
              <a:t>16/03/10</a:t>
            </a:r>
          </a:p>
        </p:txBody>
      </p:sp>
      <p:sp>
        <p:nvSpPr>
          <p:cNvPr id="28678" name="Text Box 2"/>
          <p:cNvSpPr txBox="1">
            <a:spLocks noChangeArrowheads="1"/>
          </p:cNvSpPr>
          <p:nvPr/>
        </p:nvSpPr>
        <p:spPr bwMode="auto">
          <a:xfrm>
            <a:off x="5621338" y="6453188"/>
            <a:ext cx="430530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822" tIns="45912" rIns="91822" bIns="45912" anchor="b"/>
          <a:lstStyle>
            <a:lvl1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fld id="{44EF84CE-7887-AB41-8495-35E035A38EF1}" type="slidenum">
              <a:rPr lang="it-IT">
                <a:latin typeface="Arial" charset="0"/>
              </a:rPr>
              <a:pPr algn="r" eaLnBrk="1" hangingPunct="1">
                <a:buSzPct val="100000"/>
                <a:buFont typeface="Times New Roman" charset="0"/>
                <a:buNone/>
              </a:pPr>
              <a:t>2</a:t>
            </a:fld>
            <a:endParaRPr lang="it-IT">
              <a:latin typeface="Arial" charset="0"/>
            </a:endParaRPr>
          </a:p>
        </p:txBody>
      </p:sp>
      <p:sp>
        <p:nvSpPr>
          <p:cNvPr id="2867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5488" y="509588"/>
            <a:ext cx="3397250" cy="2547937"/>
          </a:xfrm>
          <a:solidFill>
            <a:srgbClr val="FFFFFF"/>
          </a:solidFill>
          <a:ln/>
        </p:spPr>
      </p:sp>
      <p:sp>
        <p:nvSpPr>
          <p:cNvPr id="2868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93775" y="3227388"/>
            <a:ext cx="7940675" cy="305911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875"/>
              </a:spcBef>
              <a:buClrTx/>
            </a:pPr>
            <a:r>
              <a:rPr lang="it-IT" dirty="0">
                <a:solidFill>
                  <a:schemeClr val="tx1"/>
                </a:solidFill>
                <a:latin typeface="Times New Roman" charset="0"/>
                <a:cs typeface="Arial" charset="0"/>
              </a:rPr>
              <a:t>L’incremento della voce debiti è dovuta principalmente a:</a:t>
            </a:r>
          </a:p>
          <a:p>
            <a:pPr eaLnBrk="1" hangingPunct="1">
              <a:spcBef>
                <a:spcPts val="875"/>
              </a:spcBef>
              <a:buClrTx/>
              <a:buFont typeface="Wingdings" charset="0"/>
              <a:buChar char="v"/>
            </a:pPr>
            <a:r>
              <a:rPr lang="it-IT" dirty="0">
                <a:solidFill>
                  <a:schemeClr val="tx1"/>
                </a:solidFill>
                <a:latin typeface="Times New Roman" charset="0"/>
                <a:cs typeface="Arial" charset="0"/>
              </a:rPr>
              <a:t>   Debito  «Il CAI per il Sisma dell’Italia Centrale»    € 300.000</a:t>
            </a:r>
          </a:p>
          <a:p>
            <a:pPr eaLnBrk="1" hangingPunct="1">
              <a:spcBef>
                <a:spcPts val="875"/>
              </a:spcBef>
              <a:buClrTx/>
              <a:buFont typeface="Wingdings" charset="0"/>
              <a:buChar char="v"/>
            </a:pPr>
            <a:r>
              <a:rPr lang="it-IT" dirty="0">
                <a:solidFill>
                  <a:schemeClr val="tx1"/>
                </a:solidFill>
                <a:latin typeface="Times New Roman" charset="0"/>
                <a:cs typeface="Arial" charset="0"/>
              </a:rPr>
              <a:t>   Debito «Emergenza per il Sisma dell’Italia Centrale»    € 166.702</a:t>
            </a:r>
          </a:p>
          <a:p>
            <a:pPr eaLnBrk="1" hangingPunct="1">
              <a:spcBef>
                <a:spcPts val="875"/>
              </a:spcBef>
              <a:buClrTx/>
              <a:buFont typeface="Wingdings" charset="0"/>
              <a:buChar char="v"/>
            </a:pPr>
            <a:r>
              <a:rPr lang="it-IT" dirty="0">
                <a:solidFill>
                  <a:schemeClr val="tx1"/>
                </a:solidFill>
                <a:latin typeface="Times New Roman" charset="0"/>
                <a:cs typeface="Arial" charset="0"/>
              </a:rPr>
              <a:t>   Debito per «Garanzia rivalsa rifugi ex MDE»   € </a:t>
            </a:r>
            <a:r>
              <a:rPr lang="it-IT" dirty="0" smtClean="0">
                <a:solidFill>
                  <a:schemeClr val="tx1"/>
                </a:solidFill>
                <a:latin typeface="Times New Roman" charset="0"/>
                <a:cs typeface="Arial" charset="0"/>
              </a:rPr>
              <a:t>90.000</a:t>
            </a:r>
          </a:p>
          <a:p>
            <a:pPr eaLnBrk="1" hangingPunct="1">
              <a:spcBef>
                <a:spcPts val="875"/>
              </a:spcBef>
              <a:buClrTx/>
              <a:buFont typeface="Wingdings" charset="0"/>
              <a:buChar char="v"/>
            </a:pPr>
            <a:r>
              <a:rPr lang="it-IT" dirty="0" smtClean="0">
                <a:solidFill>
                  <a:schemeClr val="tx1"/>
                </a:solidFill>
                <a:latin typeface="Times New Roman" charset="0"/>
                <a:cs typeface="Arial" charset="0"/>
              </a:rPr>
              <a:t> Debito “Fondo stabile pro rifugi” €</a:t>
            </a:r>
            <a:r>
              <a:rPr lang="it-IT" baseline="0" dirty="0" smtClean="0">
                <a:solidFill>
                  <a:schemeClr val="tx1"/>
                </a:solidFill>
                <a:latin typeface="Times New Roman" charset="0"/>
                <a:cs typeface="Arial" charset="0"/>
              </a:rPr>
              <a:t> 1.442.605</a:t>
            </a:r>
            <a:endParaRPr lang="it-IT" dirty="0">
              <a:solidFill>
                <a:schemeClr val="tx1"/>
              </a:solidFill>
              <a:latin typeface="Times New Roman" charset="0"/>
              <a:cs typeface="Arial" charset="0"/>
            </a:endParaRPr>
          </a:p>
          <a:p>
            <a:pPr eaLnBrk="1" hangingPunct="1">
              <a:spcBef>
                <a:spcPts val="875"/>
              </a:spcBef>
              <a:buClrTx/>
              <a:buFont typeface="Wingdings" charset="0"/>
              <a:buChar char="v"/>
            </a:pPr>
            <a:r>
              <a:rPr lang="it-IT" dirty="0">
                <a:solidFill>
                  <a:schemeClr val="tx1"/>
                </a:solidFill>
                <a:latin typeface="Times New Roman" charset="0"/>
                <a:cs typeface="Arial" charset="0"/>
              </a:rPr>
              <a:t>   Incremento </a:t>
            </a:r>
            <a:r>
              <a:rPr lang="it-IT" dirty="0" err="1">
                <a:solidFill>
                  <a:schemeClr val="tx1"/>
                </a:solidFill>
                <a:latin typeface="Times New Roman" charset="0"/>
                <a:cs typeface="Arial" charset="0"/>
              </a:rPr>
              <a:t>f.do</a:t>
            </a:r>
            <a:r>
              <a:rPr lang="it-IT" dirty="0">
                <a:solidFill>
                  <a:schemeClr val="tx1"/>
                </a:solidFill>
                <a:latin typeface="Times New Roman" charset="0"/>
                <a:cs typeface="Arial" charset="0"/>
              </a:rPr>
              <a:t> stabile pro rifugi </a:t>
            </a:r>
          </a:p>
          <a:p>
            <a:pPr eaLnBrk="1" hangingPunct="1">
              <a:spcBef>
                <a:spcPts val="450"/>
              </a:spcBef>
              <a:buClrTx/>
            </a:pPr>
            <a:endParaRPr lang="it-IT" dirty="0">
              <a:latin typeface="Arial" charset="0"/>
            </a:endParaRPr>
          </a:p>
          <a:p>
            <a:pPr eaLnBrk="1" hangingPunct="1">
              <a:spcBef>
                <a:spcPts val="450"/>
              </a:spcBef>
              <a:buClrTx/>
            </a:pPr>
            <a:r>
              <a:rPr lang="it-IT" dirty="0">
                <a:latin typeface="Arial" charset="0"/>
              </a:rPr>
              <a:t>- </a:t>
            </a:r>
          </a:p>
        </p:txBody>
      </p:sp>
    </p:spTree>
    <p:extLst>
      <p:ext uri="{BB962C8B-B14F-4D97-AF65-F5344CB8AC3E}">
        <p14:creationId xmlns:p14="http://schemas.microsoft.com/office/powerpoint/2010/main" val="1832939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t-IT">
                <a:latin typeface="Arial" charset="0"/>
              </a:rPr>
              <a:t>Club Alpino Italiano</a:t>
            </a:r>
          </a:p>
        </p:txBody>
      </p:sp>
      <p:sp>
        <p:nvSpPr>
          <p:cNvPr id="47107" name="Rectangle 4"/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t-IT">
                <a:latin typeface="Arial" charset="0"/>
              </a:rPr>
              <a:t>16/03/10</a:t>
            </a:r>
          </a:p>
        </p:txBody>
      </p:sp>
      <p:sp>
        <p:nvSpPr>
          <p:cNvPr id="4710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9641811-FAAD-7B4F-A1F2-3704BF707F75}" type="slidenum">
              <a:rPr lang="it-IT">
                <a:latin typeface="Arial" charset="0"/>
              </a:rPr>
              <a:pPr/>
              <a:t>20</a:t>
            </a:fld>
            <a:endParaRPr lang="it-IT">
              <a:latin typeface="Arial" charset="0"/>
            </a:endParaRPr>
          </a:p>
        </p:txBody>
      </p:sp>
      <p:sp>
        <p:nvSpPr>
          <p:cNvPr id="47109" name="Text Box 1"/>
          <p:cNvSpPr txBox="1">
            <a:spLocks noChangeArrowheads="1"/>
          </p:cNvSpPr>
          <p:nvPr/>
        </p:nvSpPr>
        <p:spPr bwMode="auto">
          <a:xfrm>
            <a:off x="5621338" y="0"/>
            <a:ext cx="43053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822" tIns="45912" rIns="91822" bIns="45912"/>
          <a:lstStyle>
            <a:lvl1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r>
              <a:rPr lang="it-IT">
                <a:latin typeface="Arial" charset="0"/>
              </a:rPr>
              <a:t>16/03/10</a:t>
            </a:r>
          </a:p>
        </p:txBody>
      </p:sp>
      <p:sp>
        <p:nvSpPr>
          <p:cNvPr id="47110" name="Text Box 2"/>
          <p:cNvSpPr txBox="1">
            <a:spLocks noChangeArrowheads="1"/>
          </p:cNvSpPr>
          <p:nvPr/>
        </p:nvSpPr>
        <p:spPr bwMode="auto">
          <a:xfrm>
            <a:off x="5621338" y="6453188"/>
            <a:ext cx="430530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822" tIns="45912" rIns="91822" bIns="45912" anchor="b"/>
          <a:lstStyle>
            <a:lvl1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fld id="{470D1B51-60E7-DB42-A98A-DE78254DAAF0}" type="slidenum">
              <a:rPr lang="it-IT">
                <a:latin typeface="Arial" charset="0"/>
              </a:rPr>
              <a:pPr algn="r" eaLnBrk="1" hangingPunct="1">
                <a:buSzPct val="100000"/>
                <a:buFont typeface="Times New Roman" charset="0"/>
                <a:buNone/>
              </a:pPr>
              <a:t>20</a:t>
            </a:fld>
            <a:endParaRPr lang="it-IT">
              <a:latin typeface="Arial" charset="0"/>
            </a:endParaRPr>
          </a:p>
        </p:txBody>
      </p:sp>
      <p:sp>
        <p:nvSpPr>
          <p:cNvPr id="4711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5488" y="509588"/>
            <a:ext cx="3397250" cy="2547937"/>
          </a:xfrm>
          <a:solidFill>
            <a:srgbClr val="FFFFFF"/>
          </a:solidFill>
          <a:ln/>
        </p:spPr>
      </p:sp>
      <p:sp>
        <p:nvSpPr>
          <p:cNvPr id="4711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93775" y="3227388"/>
            <a:ext cx="7940675" cy="3059112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 typeface="Times New Roman" charset="0"/>
              <a:buNone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/>
            </a:pPr>
            <a:r>
              <a:rPr lang="it-IT" dirty="0" smtClean="0">
                <a:solidFill>
                  <a:schemeClr val="tx1"/>
                </a:solidFill>
                <a:cs typeface="Arial" charset="0"/>
              </a:rPr>
              <a:t>Manutenzione ordinaria rifugi:  €  158.850</a:t>
            </a:r>
          </a:p>
          <a:p>
            <a:pPr eaLnBrk="1" hangingPunct="1">
              <a:spcBef>
                <a:spcPts val="450"/>
              </a:spcBef>
              <a:buClrTx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</a:pPr>
            <a:endParaRPr lang="it-IT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688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t-IT">
                <a:latin typeface="Arial" charset="0"/>
              </a:rPr>
              <a:t>Club Alpino Italiano</a:t>
            </a:r>
          </a:p>
        </p:txBody>
      </p:sp>
      <p:sp>
        <p:nvSpPr>
          <p:cNvPr id="48131" name="Rectangle 4"/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t-IT">
                <a:latin typeface="Arial" charset="0"/>
              </a:rPr>
              <a:t>16/03/10</a:t>
            </a:r>
          </a:p>
        </p:txBody>
      </p:sp>
      <p:sp>
        <p:nvSpPr>
          <p:cNvPr id="4813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7258909-F57E-D541-8CE4-BAC89B49EC0C}" type="slidenum">
              <a:rPr lang="it-IT">
                <a:latin typeface="Arial" charset="0"/>
              </a:rPr>
              <a:pPr/>
              <a:t>21</a:t>
            </a:fld>
            <a:endParaRPr lang="it-IT">
              <a:latin typeface="Arial" charset="0"/>
            </a:endParaRPr>
          </a:p>
        </p:txBody>
      </p:sp>
      <p:sp>
        <p:nvSpPr>
          <p:cNvPr id="48133" name="Text Box 1"/>
          <p:cNvSpPr txBox="1">
            <a:spLocks noChangeArrowheads="1"/>
          </p:cNvSpPr>
          <p:nvPr/>
        </p:nvSpPr>
        <p:spPr bwMode="auto">
          <a:xfrm>
            <a:off x="5621338" y="0"/>
            <a:ext cx="43053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822" tIns="45912" rIns="91822" bIns="45912"/>
          <a:lstStyle>
            <a:lvl1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r>
              <a:rPr lang="it-IT">
                <a:latin typeface="Arial" charset="0"/>
              </a:rPr>
              <a:t>16/03/10</a:t>
            </a:r>
          </a:p>
        </p:txBody>
      </p:sp>
      <p:sp>
        <p:nvSpPr>
          <p:cNvPr id="48134" name="Text Box 2"/>
          <p:cNvSpPr txBox="1">
            <a:spLocks noChangeArrowheads="1"/>
          </p:cNvSpPr>
          <p:nvPr/>
        </p:nvSpPr>
        <p:spPr bwMode="auto">
          <a:xfrm>
            <a:off x="5621338" y="6453188"/>
            <a:ext cx="430530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822" tIns="45912" rIns="91822" bIns="45912" anchor="b"/>
          <a:lstStyle>
            <a:lvl1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fld id="{A5CEF40B-8752-D943-8C71-6517540AD960}" type="slidenum">
              <a:rPr lang="it-IT">
                <a:latin typeface="Arial" charset="0"/>
              </a:rPr>
              <a:pPr algn="r" eaLnBrk="1" hangingPunct="1">
                <a:buSzPct val="100000"/>
                <a:buFont typeface="Times New Roman" charset="0"/>
                <a:buNone/>
              </a:pPr>
              <a:t>21</a:t>
            </a:fld>
            <a:endParaRPr lang="it-IT">
              <a:latin typeface="Arial" charset="0"/>
            </a:endParaRPr>
          </a:p>
        </p:txBody>
      </p:sp>
      <p:sp>
        <p:nvSpPr>
          <p:cNvPr id="4813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5488" y="508000"/>
            <a:ext cx="3398837" cy="2549525"/>
          </a:xfrm>
          <a:solidFill>
            <a:srgbClr val="FFFFFF"/>
          </a:solidFill>
          <a:ln/>
        </p:spPr>
      </p:sp>
      <p:sp>
        <p:nvSpPr>
          <p:cNvPr id="4813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93775" y="3227388"/>
            <a:ext cx="7940675" cy="3060700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</a:pPr>
            <a:r>
              <a:rPr lang="it-IT" dirty="0" smtClean="0">
                <a:latin typeface="Arial" charset="0"/>
              </a:rPr>
              <a:t>DATI</a:t>
            </a:r>
            <a:r>
              <a:rPr lang="it-IT" baseline="0" dirty="0" smtClean="0">
                <a:latin typeface="Arial" charset="0"/>
              </a:rPr>
              <a:t> VENDITA RCS</a:t>
            </a:r>
            <a:endParaRPr lang="it-IT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4128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3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t-IT">
                <a:latin typeface="Arial" charset="0"/>
              </a:rPr>
              <a:t>Club Alpino Italiano</a:t>
            </a:r>
          </a:p>
        </p:txBody>
      </p:sp>
      <p:sp>
        <p:nvSpPr>
          <p:cNvPr id="49155" name="Rectangle 4"/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t-IT">
                <a:latin typeface="Arial" charset="0"/>
              </a:rPr>
              <a:t>16/03/10</a:t>
            </a:r>
          </a:p>
        </p:txBody>
      </p:sp>
      <p:sp>
        <p:nvSpPr>
          <p:cNvPr id="4915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87C3BB6-1DCD-874E-9050-724CB83B892C}" type="slidenum">
              <a:rPr lang="it-IT">
                <a:latin typeface="Arial" charset="0"/>
              </a:rPr>
              <a:pPr/>
              <a:t>22</a:t>
            </a:fld>
            <a:endParaRPr lang="it-IT">
              <a:latin typeface="Arial" charset="0"/>
            </a:endParaRPr>
          </a:p>
        </p:txBody>
      </p:sp>
      <p:sp>
        <p:nvSpPr>
          <p:cNvPr id="49157" name="Text Box 1"/>
          <p:cNvSpPr txBox="1">
            <a:spLocks noChangeArrowheads="1"/>
          </p:cNvSpPr>
          <p:nvPr/>
        </p:nvSpPr>
        <p:spPr bwMode="auto">
          <a:xfrm>
            <a:off x="5621338" y="0"/>
            <a:ext cx="43053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822" tIns="45912" rIns="91822" bIns="45912"/>
          <a:lstStyle>
            <a:lvl1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r>
              <a:rPr lang="it-IT">
                <a:latin typeface="Arial" charset="0"/>
              </a:rPr>
              <a:t>16/03/10</a:t>
            </a:r>
          </a:p>
        </p:txBody>
      </p:sp>
      <p:sp>
        <p:nvSpPr>
          <p:cNvPr id="49158" name="Text Box 2"/>
          <p:cNvSpPr txBox="1">
            <a:spLocks noChangeArrowheads="1"/>
          </p:cNvSpPr>
          <p:nvPr/>
        </p:nvSpPr>
        <p:spPr bwMode="auto">
          <a:xfrm>
            <a:off x="5621338" y="6453188"/>
            <a:ext cx="430530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822" tIns="45912" rIns="91822" bIns="45912" anchor="b"/>
          <a:lstStyle>
            <a:lvl1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fld id="{8E2C15CD-79DD-F941-A84F-571A48013024}" type="slidenum">
              <a:rPr lang="it-IT">
                <a:latin typeface="Arial" charset="0"/>
              </a:rPr>
              <a:pPr algn="r" eaLnBrk="1" hangingPunct="1">
                <a:buSzPct val="100000"/>
                <a:buFont typeface="Times New Roman" charset="0"/>
                <a:buNone/>
              </a:pPr>
              <a:t>22</a:t>
            </a:fld>
            <a:endParaRPr lang="it-IT">
              <a:latin typeface="Arial" charset="0"/>
            </a:endParaRPr>
          </a:p>
        </p:txBody>
      </p:sp>
      <p:sp>
        <p:nvSpPr>
          <p:cNvPr id="4915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5488" y="508000"/>
            <a:ext cx="3397250" cy="2547938"/>
          </a:xfrm>
          <a:solidFill>
            <a:srgbClr val="FFFFFF"/>
          </a:solidFill>
          <a:ln/>
        </p:spPr>
      </p:sp>
      <p:sp>
        <p:nvSpPr>
          <p:cNvPr id="4813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93775" y="3225800"/>
            <a:ext cx="7940675" cy="3062288"/>
          </a:xfrm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</a:pPr>
            <a:r>
              <a:rPr lang="it-IT" b="1" dirty="0">
                <a:latin typeface="Arial" charset="0"/>
              </a:rPr>
              <a:t>S.O. BIBLIOTECA NAZIONALE: + € 25.000</a:t>
            </a:r>
          </a:p>
          <a:p>
            <a:pPr eaLnBrk="1" hangingPunct="1">
              <a:spcBef>
                <a:spcPts val="450"/>
              </a:spcBef>
              <a:buClrTx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</a:pPr>
            <a:r>
              <a:rPr lang="it-IT" dirty="0">
                <a:latin typeface="Times New Roman" charset="0"/>
              </a:rPr>
              <a:t>progetto di digitalizzazione della Rivista del Club Alpino Italiano e alla realizzazione di un portale per la consultazione on line delle testate storiche del Sodalizio</a:t>
            </a:r>
          </a:p>
          <a:p>
            <a:pPr eaLnBrk="1" hangingPunct="1">
              <a:spcBef>
                <a:spcPts val="450"/>
              </a:spcBef>
              <a:buClrTx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</a:pPr>
            <a:endParaRPr lang="it-IT" dirty="0">
              <a:latin typeface="Arial" charset="0"/>
            </a:endParaRPr>
          </a:p>
          <a:p>
            <a:pPr eaLnBrk="1" hangingPunct="1">
              <a:spcBef>
                <a:spcPts val="450"/>
              </a:spcBef>
              <a:buClrTx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</a:pPr>
            <a:r>
              <a:rPr lang="it-IT" b="1" dirty="0">
                <a:latin typeface="Arial" charset="0"/>
              </a:rPr>
              <a:t>RICAVI</a:t>
            </a:r>
          </a:p>
          <a:p>
            <a:pPr eaLnBrk="1" hangingPunct="1">
              <a:spcBef>
                <a:spcPts val="450"/>
              </a:spcBef>
              <a:buClrTx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</a:pPr>
            <a:endParaRPr lang="it-IT" dirty="0">
              <a:latin typeface="Arial" charset="0"/>
            </a:endParaRPr>
          </a:p>
          <a:p>
            <a:pPr eaLnBrk="1" hangingPunct="1">
              <a:spcBef>
                <a:spcPts val="450"/>
              </a:spcBef>
              <a:buClrTx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</a:pPr>
            <a:r>
              <a:rPr lang="it-IT" b="1" dirty="0">
                <a:latin typeface="Arial" charset="0"/>
              </a:rPr>
              <a:t>ALPINISMO GIOVANILE</a:t>
            </a:r>
          </a:p>
          <a:p>
            <a:pPr eaLnBrk="1" hangingPunct="1">
              <a:spcBef>
                <a:spcPts val="450"/>
              </a:spcBef>
              <a:buClrTx/>
              <a:buFont typeface="Arial" charset="0"/>
              <a:buChar char="•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</a:pPr>
            <a:r>
              <a:rPr lang="it-IT" dirty="0">
                <a:latin typeface="Arial" charset="0"/>
              </a:rPr>
              <a:t>QUOTE TREKKING  UIAA e  CORSI  € 15.780</a:t>
            </a:r>
          </a:p>
          <a:p>
            <a:pPr eaLnBrk="1" hangingPunct="1">
              <a:spcBef>
                <a:spcPts val="450"/>
              </a:spcBef>
              <a:buClrTx/>
              <a:buFont typeface="Arial" charset="0"/>
              <a:buChar char="•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</a:pPr>
            <a:r>
              <a:rPr lang="it-IT" dirty="0">
                <a:latin typeface="Arial" charset="0"/>
              </a:rPr>
              <a:t>QUOTE CONGRESSO  € 9.378</a:t>
            </a:r>
          </a:p>
          <a:p>
            <a:pPr eaLnBrk="1" hangingPunct="1">
              <a:spcBef>
                <a:spcPts val="450"/>
              </a:spcBef>
              <a:buClrTx/>
              <a:buFont typeface="Arial" charset="0"/>
              <a:buChar char="•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</a:pPr>
            <a:r>
              <a:rPr lang="it-IT" dirty="0">
                <a:latin typeface="Arial" charset="0"/>
              </a:rPr>
              <a:t>CONTRIBUTO UIAA PER ICE CLIMBING € 3.918</a:t>
            </a:r>
          </a:p>
          <a:p>
            <a:pPr eaLnBrk="1" hangingPunct="1">
              <a:spcBef>
                <a:spcPts val="450"/>
              </a:spcBef>
              <a:buClrTx/>
              <a:buFont typeface="Arial" charset="0"/>
              <a:buChar char="•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</a:pPr>
            <a:endParaRPr lang="it-IT" dirty="0">
              <a:latin typeface="Arial" charset="0"/>
            </a:endParaRPr>
          </a:p>
          <a:p>
            <a:pPr eaLnBrk="1" hangingPunct="1">
              <a:spcBef>
                <a:spcPts val="450"/>
              </a:spcBef>
              <a:buClrTx/>
              <a:buFont typeface="Arial" charset="0"/>
              <a:buNone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</a:pPr>
            <a:r>
              <a:rPr lang="it-IT" b="1" dirty="0">
                <a:latin typeface="Arial" charset="0"/>
              </a:rPr>
              <a:t>CNSASA</a:t>
            </a:r>
          </a:p>
          <a:p>
            <a:pPr eaLnBrk="1" hangingPunct="1">
              <a:spcBef>
                <a:spcPts val="450"/>
              </a:spcBef>
              <a:buClrTx/>
              <a:buFont typeface="Wingdings" charset="0"/>
              <a:buChar char="§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</a:pPr>
            <a:r>
              <a:rPr lang="it-IT" dirty="0">
                <a:latin typeface="Arial" charset="0"/>
              </a:rPr>
              <a:t>QUOTE CORSI  € 3.760</a:t>
            </a:r>
          </a:p>
          <a:p>
            <a:pPr eaLnBrk="1" hangingPunct="1">
              <a:spcBef>
                <a:spcPts val="450"/>
              </a:spcBef>
              <a:buClrTx/>
              <a:buFont typeface="Wingdings" charset="0"/>
              <a:buNone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</a:pPr>
            <a:endParaRPr lang="it-IT" dirty="0">
              <a:latin typeface="Arial" charset="0"/>
            </a:endParaRPr>
          </a:p>
          <a:p>
            <a:pPr eaLnBrk="1" hangingPunct="1">
              <a:spcBef>
                <a:spcPts val="450"/>
              </a:spcBef>
              <a:buClrTx/>
              <a:buFont typeface="Arial" charset="0"/>
              <a:buNone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</a:pPr>
            <a:r>
              <a:rPr lang="it-IT" b="1" dirty="0">
                <a:latin typeface="Arial" charset="0"/>
              </a:rPr>
              <a:t>CSMT</a:t>
            </a:r>
          </a:p>
          <a:p>
            <a:pPr eaLnBrk="1" hangingPunct="1">
              <a:spcBef>
                <a:spcPts val="450"/>
              </a:spcBef>
              <a:buClrTx/>
              <a:buFont typeface="Wingdings" charset="0"/>
              <a:buChar char="§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</a:pPr>
            <a:r>
              <a:rPr lang="it-IT" dirty="0">
                <a:latin typeface="Arial" charset="0"/>
              </a:rPr>
              <a:t>STAGE IN LABORATORIO  E TORRE € 7.241</a:t>
            </a:r>
          </a:p>
          <a:p>
            <a:pPr eaLnBrk="1" hangingPunct="1">
              <a:spcBef>
                <a:spcPts val="450"/>
              </a:spcBef>
              <a:buClrTx/>
              <a:buFont typeface="Wingdings" charset="0"/>
              <a:buChar char="§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</a:pPr>
            <a:r>
              <a:rPr lang="it-IT" dirty="0">
                <a:latin typeface="Arial" charset="0"/>
              </a:rPr>
              <a:t>CONTRIBUTO UIAA PER PROBES AND SHOLVES  € 3.716</a:t>
            </a:r>
          </a:p>
          <a:p>
            <a:pPr eaLnBrk="1" hangingPunct="1">
              <a:spcBef>
                <a:spcPts val="450"/>
              </a:spcBef>
              <a:buClrTx/>
              <a:buFont typeface="Arial" charset="0"/>
              <a:buNone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</a:pPr>
            <a:endParaRPr lang="it-IT" dirty="0">
              <a:latin typeface="Arial" charset="0"/>
            </a:endParaRPr>
          </a:p>
          <a:p>
            <a:pPr eaLnBrk="1" hangingPunct="1">
              <a:spcBef>
                <a:spcPts val="450"/>
              </a:spcBef>
              <a:buClrTx/>
              <a:buFont typeface="Arial" charset="0"/>
              <a:buNone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</a:pPr>
            <a:endParaRPr lang="it-IT" b="1" dirty="0">
              <a:latin typeface="Arial" charset="0"/>
            </a:endParaRPr>
          </a:p>
          <a:p>
            <a:pPr eaLnBrk="1" hangingPunct="1">
              <a:spcBef>
                <a:spcPts val="450"/>
              </a:spcBef>
              <a:buClrTx/>
              <a:buFont typeface="Arial" charset="0"/>
              <a:buNone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</a:pPr>
            <a:endParaRPr lang="it-IT" b="1" dirty="0">
              <a:latin typeface="Arial" charset="0"/>
            </a:endParaRPr>
          </a:p>
          <a:p>
            <a:pPr eaLnBrk="1" hangingPunct="1">
              <a:spcBef>
                <a:spcPts val="450"/>
              </a:spcBef>
              <a:buClrTx/>
              <a:buFont typeface="Arial" charset="0"/>
              <a:buNone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</a:pPr>
            <a:endParaRPr lang="it-IT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3474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RADDOPPIO </a:t>
            </a:r>
            <a:r>
              <a:rPr lang="it-IT" dirty="0" smtClean="0"/>
              <a:t>CONTRIBUZIONE AI </a:t>
            </a:r>
            <a:r>
              <a:rPr lang="it-IT" dirty="0" smtClean="0"/>
              <a:t>GRUPPI REGIONALI</a:t>
            </a:r>
          </a:p>
          <a:p>
            <a:r>
              <a:rPr lang="it-IT" dirty="0" smtClean="0"/>
              <a:t>MUSEO NAZIONALE DELLA MONTAGNA - € 100.000 X FONDO </a:t>
            </a:r>
            <a:r>
              <a:rPr lang="it-IT" dirty="0" smtClean="0"/>
              <a:t>BONATTI</a:t>
            </a:r>
          </a:p>
          <a:p>
            <a:r>
              <a:rPr lang="it-IT" dirty="0" smtClean="0"/>
              <a:t>FORMAZIONE GIOVANI</a:t>
            </a:r>
            <a:r>
              <a:rPr lang="it-IT" baseline="0" dirty="0" smtClean="0"/>
              <a:t> DIRIGENTI E TITOLATI € 1.900</a:t>
            </a:r>
            <a:endParaRPr lang="it-IT" dirty="0"/>
          </a:p>
        </p:txBody>
      </p:sp>
      <p:sp>
        <p:nvSpPr>
          <p:cNvPr id="4" name="Segnaposto intestazione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Club Alpino Italiano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16/03/10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9FC9E6E-F2B9-2641-BB9C-D6645545FC81}" type="slidenum">
              <a:rPr lang="it-IT" smtClean="0"/>
              <a:pPr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35253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t-IT">
                <a:latin typeface="Arial" charset="0"/>
              </a:rPr>
              <a:t>Club Alpino Italiano</a:t>
            </a:r>
          </a:p>
        </p:txBody>
      </p:sp>
      <p:sp>
        <p:nvSpPr>
          <p:cNvPr id="50179" name="Rectangle 4"/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t-IT">
                <a:latin typeface="Arial" charset="0"/>
              </a:rPr>
              <a:t>16/03/10</a:t>
            </a:r>
          </a:p>
        </p:txBody>
      </p:sp>
      <p:sp>
        <p:nvSpPr>
          <p:cNvPr id="5018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6C8FA5B-7862-9B48-B8E2-C7445F89B4FF}" type="slidenum">
              <a:rPr lang="it-IT">
                <a:latin typeface="Arial" charset="0"/>
              </a:rPr>
              <a:pPr/>
              <a:t>24</a:t>
            </a:fld>
            <a:endParaRPr lang="it-IT">
              <a:latin typeface="Arial" charset="0"/>
            </a:endParaRPr>
          </a:p>
        </p:txBody>
      </p:sp>
      <p:sp>
        <p:nvSpPr>
          <p:cNvPr id="50181" name="Text Box 1"/>
          <p:cNvSpPr txBox="1">
            <a:spLocks noChangeArrowheads="1"/>
          </p:cNvSpPr>
          <p:nvPr/>
        </p:nvSpPr>
        <p:spPr bwMode="auto">
          <a:xfrm>
            <a:off x="5621338" y="0"/>
            <a:ext cx="43053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822" tIns="45912" rIns="91822" bIns="45912"/>
          <a:lstStyle>
            <a:lvl1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r>
              <a:rPr lang="it-IT">
                <a:latin typeface="Arial" charset="0"/>
              </a:rPr>
              <a:t>16/03/10</a:t>
            </a:r>
          </a:p>
        </p:txBody>
      </p:sp>
      <p:sp>
        <p:nvSpPr>
          <p:cNvPr id="50182" name="Text Box 2"/>
          <p:cNvSpPr txBox="1">
            <a:spLocks noChangeArrowheads="1"/>
          </p:cNvSpPr>
          <p:nvPr/>
        </p:nvSpPr>
        <p:spPr bwMode="auto">
          <a:xfrm>
            <a:off x="5621338" y="6453188"/>
            <a:ext cx="430530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822" tIns="45912" rIns="91822" bIns="45912" anchor="b"/>
          <a:lstStyle>
            <a:lvl1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fld id="{787118B5-1860-B04F-9A48-610A7DD7B823}" type="slidenum">
              <a:rPr lang="it-IT">
                <a:latin typeface="Arial" charset="0"/>
              </a:rPr>
              <a:pPr algn="r" eaLnBrk="1" hangingPunct="1">
                <a:buSzPct val="100000"/>
                <a:buFont typeface="Times New Roman" charset="0"/>
                <a:buNone/>
              </a:pPr>
              <a:t>24</a:t>
            </a:fld>
            <a:endParaRPr lang="it-IT">
              <a:latin typeface="Arial" charset="0"/>
            </a:endParaRPr>
          </a:p>
        </p:txBody>
      </p:sp>
      <p:sp>
        <p:nvSpPr>
          <p:cNvPr id="5018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5488" y="509588"/>
            <a:ext cx="3397250" cy="2547937"/>
          </a:xfrm>
          <a:solidFill>
            <a:srgbClr val="FFFFFF"/>
          </a:solidFill>
          <a:ln/>
        </p:spPr>
      </p:sp>
      <p:sp>
        <p:nvSpPr>
          <p:cNvPr id="5018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93775" y="3227388"/>
            <a:ext cx="7940675" cy="3059112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</a:pPr>
            <a:r>
              <a:rPr lang="it-IT" dirty="0" smtClean="0">
                <a:latin typeface="Arial" charset="0"/>
              </a:rPr>
              <a:t>NELLE SOCIETA’ DI SERVIZI/TERZIARIO</a:t>
            </a:r>
            <a:r>
              <a:rPr lang="it-IT" baseline="0" dirty="0" smtClean="0">
                <a:latin typeface="Arial" charset="0"/>
              </a:rPr>
              <a:t> – CUI POTREMMO ESSERE ASSOCIATI DAL PUNTO DI VISTA DEL BILANCIO – L’INDICE E’ XX %</a:t>
            </a:r>
            <a:endParaRPr lang="it-IT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9922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t-IT">
                <a:latin typeface="Arial" charset="0"/>
              </a:rPr>
              <a:t>Club Alpino Italiano</a:t>
            </a:r>
          </a:p>
        </p:txBody>
      </p:sp>
      <p:sp>
        <p:nvSpPr>
          <p:cNvPr id="51203" name="Rectangle 4"/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t-IT">
                <a:latin typeface="Arial" charset="0"/>
              </a:rPr>
              <a:t>16/03/10</a:t>
            </a:r>
          </a:p>
        </p:txBody>
      </p:sp>
      <p:sp>
        <p:nvSpPr>
          <p:cNvPr id="5120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44E4A4F-E4D3-EA40-859B-9B3C8ED56F13}" type="slidenum">
              <a:rPr lang="it-IT">
                <a:latin typeface="Arial" charset="0"/>
              </a:rPr>
              <a:pPr/>
              <a:t>25</a:t>
            </a:fld>
            <a:endParaRPr lang="it-IT">
              <a:latin typeface="Arial" charset="0"/>
            </a:endParaRPr>
          </a:p>
        </p:txBody>
      </p:sp>
      <p:sp>
        <p:nvSpPr>
          <p:cNvPr id="51205" name="Text Box 1"/>
          <p:cNvSpPr txBox="1">
            <a:spLocks noChangeArrowheads="1"/>
          </p:cNvSpPr>
          <p:nvPr/>
        </p:nvSpPr>
        <p:spPr bwMode="auto">
          <a:xfrm>
            <a:off x="5621338" y="0"/>
            <a:ext cx="43053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822" tIns="45912" rIns="91822" bIns="45912"/>
          <a:lstStyle>
            <a:lvl1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r>
              <a:rPr lang="it-IT">
                <a:latin typeface="Arial" charset="0"/>
              </a:rPr>
              <a:t>16/03/10</a:t>
            </a:r>
          </a:p>
        </p:txBody>
      </p:sp>
      <p:sp>
        <p:nvSpPr>
          <p:cNvPr id="51206" name="Text Box 2"/>
          <p:cNvSpPr txBox="1">
            <a:spLocks noChangeArrowheads="1"/>
          </p:cNvSpPr>
          <p:nvPr/>
        </p:nvSpPr>
        <p:spPr bwMode="auto">
          <a:xfrm>
            <a:off x="5621338" y="6453188"/>
            <a:ext cx="430530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822" tIns="45912" rIns="91822" bIns="45912" anchor="b"/>
          <a:lstStyle>
            <a:lvl1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fld id="{9BE868C9-FC76-C54E-909B-BC0757E03AE7}" type="slidenum">
              <a:rPr lang="it-IT">
                <a:latin typeface="Arial" charset="0"/>
              </a:rPr>
              <a:pPr algn="r" eaLnBrk="1" hangingPunct="1">
                <a:buSzPct val="100000"/>
                <a:buFont typeface="Times New Roman" charset="0"/>
                <a:buNone/>
              </a:pPr>
              <a:t>25</a:t>
            </a:fld>
            <a:endParaRPr lang="it-IT">
              <a:latin typeface="Arial" charset="0"/>
            </a:endParaRPr>
          </a:p>
        </p:txBody>
      </p:sp>
      <p:sp>
        <p:nvSpPr>
          <p:cNvPr id="5120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5488" y="509588"/>
            <a:ext cx="3397250" cy="2547937"/>
          </a:xfrm>
          <a:solidFill>
            <a:srgbClr val="FFFFFF"/>
          </a:solidFill>
          <a:ln/>
        </p:spPr>
      </p:sp>
      <p:sp>
        <p:nvSpPr>
          <p:cNvPr id="512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93775" y="3227388"/>
            <a:ext cx="7940675" cy="3059112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</a:pPr>
            <a:endParaRPr lang="it-IT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221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t-IT">
                <a:latin typeface="Arial" charset="0"/>
              </a:rPr>
              <a:t>Club Alpino Italiano</a:t>
            </a:r>
          </a:p>
        </p:txBody>
      </p:sp>
      <p:sp>
        <p:nvSpPr>
          <p:cNvPr id="29699" name="Rectangle 4"/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t-IT">
                <a:latin typeface="Arial" charset="0"/>
              </a:rPr>
              <a:t>16/03/10</a:t>
            </a:r>
          </a:p>
        </p:txBody>
      </p:sp>
      <p:sp>
        <p:nvSpPr>
          <p:cNvPr id="2970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9EFDA50-2B5E-BF48-ABBB-03463A9891B0}" type="slidenum">
              <a:rPr lang="it-IT">
                <a:latin typeface="Arial" charset="0"/>
              </a:rPr>
              <a:pPr/>
              <a:t>3</a:t>
            </a:fld>
            <a:endParaRPr lang="it-IT">
              <a:latin typeface="Arial" charset="0"/>
            </a:endParaRPr>
          </a:p>
        </p:txBody>
      </p:sp>
      <p:sp>
        <p:nvSpPr>
          <p:cNvPr id="29701" name="Text Box 1"/>
          <p:cNvSpPr txBox="1">
            <a:spLocks noChangeArrowheads="1"/>
          </p:cNvSpPr>
          <p:nvPr/>
        </p:nvSpPr>
        <p:spPr bwMode="auto">
          <a:xfrm>
            <a:off x="5621338" y="0"/>
            <a:ext cx="43053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822" tIns="45912" rIns="91822" bIns="45912"/>
          <a:lstStyle>
            <a:lvl1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r>
              <a:rPr lang="it-IT">
                <a:latin typeface="Arial" charset="0"/>
              </a:rPr>
              <a:t>16/03/10</a:t>
            </a:r>
          </a:p>
        </p:txBody>
      </p:sp>
      <p:sp>
        <p:nvSpPr>
          <p:cNvPr id="29702" name="Text Box 2"/>
          <p:cNvSpPr txBox="1">
            <a:spLocks noChangeArrowheads="1"/>
          </p:cNvSpPr>
          <p:nvPr/>
        </p:nvSpPr>
        <p:spPr bwMode="auto">
          <a:xfrm>
            <a:off x="5621338" y="6453188"/>
            <a:ext cx="430530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822" tIns="45912" rIns="91822" bIns="45912" anchor="b"/>
          <a:lstStyle>
            <a:lvl1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fld id="{AFB675CE-BB25-044D-84D7-6D98D202E57B}" type="slidenum">
              <a:rPr lang="it-IT">
                <a:latin typeface="Arial" charset="0"/>
              </a:rPr>
              <a:pPr algn="r" eaLnBrk="1" hangingPunct="1">
                <a:buSzPct val="100000"/>
                <a:buFont typeface="Times New Roman" charset="0"/>
                <a:buNone/>
              </a:pPr>
              <a:t>3</a:t>
            </a:fld>
            <a:endParaRPr lang="it-IT">
              <a:latin typeface="Arial" charset="0"/>
            </a:endParaRPr>
          </a:p>
        </p:txBody>
      </p:sp>
      <p:sp>
        <p:nvSpPr>
          <p:cNvPr id="2970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5488" y="509588"/>
            <a:ext cx="3397250" cy="2547937"/>
          </a:xfrm>
          <a:solidFill>
            <a:srgbClr val="FFFFFF"/>
          </a:solidFill>
          <a:ln/>
        </p:spPr>
      </p:sp>
      <p:sp>
        <p:nvSpPr>
          <p:cNvPr id="2970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93775" y="3227388"/>
            <a:ext cx="7940675" cy="3059112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</a:pPr>
            <a:r>
              <a:rPr lang="it-IT" dirty="0" smtClean="0">
                <a:latin typeface="Arial" charset="0"/>
              </a:rPr>
              <a:t>DECREMENTO NATURALE</a:t>
            </a:r>
            <a:r>
              <a:rPr lang="it-IT" baseline="0" dirty="0" smtClean="0">
                <a:latin typeface="Arial" charset="0"/>
              </a:rPr>
              <a:t> = ESPOSTO AL NETTO DEGLI AMMORTAMENTI</a:t>
            </a:r>
            <a:endParaRPr lang="it-IT" dirty="0" smtClean="0">
              <a:latin typeface="Arial" charset="0"/>
            </a:endParaRPr>
          </a:p>
          <a:p>
            <a:pPr eaLnBrk="1" hangingPunct="1">
              <a:spcBef>
                <a:spcPts val="450"/>
              </a:spcBef>
              <a:buClrTx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</a:pPr>
            <a:r>
              <a:rPr lang="it-IT" dirty="0" smtClean="0">
                <a:latin typeface="Arial" charset="0"/>
              </a:rPr>
              <a:t>NELLE FINANZIARIE “PRESTITI</a:t>
            </a:r>
            <a:r>
              <a:rPr lang="it-IT" baseline="0" dirty="0" smtClean="0">
                <a:latin typeface="Arial" charset="0"/>
              </a:rPr>
              <a:t> AL PERSONALE” = DIMINUISCE PER INCASSO RATE</a:t>
            </a:r>
            <a:endParaRPr lang="it-IT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153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t-IT">
                <a:latin typeface="Arial" charset="0"/>
              </a:rPr>
              <a:t>Club Alpino Italiano</a:t>
            </a:r>
          </a:p>
        </p:txBody>
      </p:sp>
      <p:sp>
        <p:nvSpPr>
          <p:cNvPr id="30723" name="Rectangle 4"/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t-IT">
                <a:latin typeface="Arial" charset="0"/>
              </a:rPr>
              <a:t>16/03/10</a:t>
            </a:r>
          </a:p>
        </p:txBody>
      </p:sp>
      <p:sp>
        <p:nvSpPr>
          <p:cNvPr id="3072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E8D5E75-0F01-4C4E-925E-791BE4D600BA}" type="slidenum">
              <a:rPr lang="it-IT">
                <a:latin typeface="Arial" charset="0"/>
              </a:rPr>
              <a:pPr/>
              <a:t>4</a:t>
            </a:fld>
            <a:endParaRPr lang="it-IT">
              <a:latin typeface="Arial" charset="0"/>
            </a:endParaRPr>
          </a:p>
        </p:txBody>
      </p:sp>
      <p:sp>
        <p:nvSpPr>
          <p:cNvPr id="30725" name="Text Box 2"/>
          <p:cNvSpPr txBox="1">
            <a:spLocks noChangeArrowheads="1"/>
          </p:cNvSpPr>
          <p:nvPr/>
        </p:nvSpPr>
        <p:spPr bwMode="auto">
          <a:xfrm>
            <a:off x="5621338" y="0"/>
            <a:ext cx="43053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822" tIns="45912" rIns="91822" bIns="45912"/>
          <a:lstStyle>
            <a:lvl1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r>
              <a:rPr lang="it-IT">
                <a:latin typeface="Arial" charset="0"/>
              </a:rPr>
              <a:t>16/03/10</a:t>
            </a:r>
          </a:p>
        </p:txBody>
      </p:sp>
      <p:sp>
        <p:nvSpPr>
          <p:cNvPr id="30726" name="Text Box 3"/>
          <p:cNvSpPr txBox="1">
            <a:spLocks noChangeArrowheads="1"/>
          </p:cNvSpPr>
          <p:nvPr/>
        </p:nvSpPr>
        <p:spPr bwMode="auto">
          <a:xfrm>
            <a:off x="5621338" y="6453188"/>
            <a:ext cx="430530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822" tIns="45912" rIns="91822" bIns="45912" anchor="b"/>
          <a:lstStyle>
            <a:lvl1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fld id="{A7E15B5B-4E9D-F34E-948D-ABAAD341DD0A}" type="slidenum">
              <a:rPr lang="it-IT">
                <a:latin typeface="Arial" charset="0"/>
              </a:rPr>
              <a:pPr algn="r" eaLnBrk="1" hangingPunct="1">
                <a:buSzPct val="100000"/>
                <a:buFont typeface="Times New Roman" charset="0"/>
                <a:buNone/>
              </a:pPr>
              <a:t>4</a:t>
            </a:fld>
            <a:endParaRPr lang="it-IT">
              <a:latin typeface="Arial" charset="0"/>
            </a:endParaRPr>
          </a:p>
        </p:txBody>
      </p:sp>
      <p:sp>
        <p:nvSpPr>
          <p:cNvPr id="30727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5488" y="509588"/>
            <a:ext cx="3397250" cy="2547937"/>
          </a:xfrm>
          <a:ln/>
        </p:spPr>
      </p:sp>
      <p:sp>
        <p:nvSpPr>
          <p:cNvPr id="30728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993775" y="3227388"/>
            <a:ext cx="7940675" cy="3059112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</a:pPr>
            <a:r>
              <a:rPr lang="it-IT" baseline="0" dirty="0" smtClean="0">
                <a:latin typeface="Arial" charset="0"/>
              </a:rPr>
              <a:t>NEL 12,18% = € 179.757 quota </a:t>
            </a:r>
            <a:r>
              <a:rPr lang="it-IT" baseline="0" dirty="0" err="1" smtClean="0">
                <a:latin typeface="Arial" charset="0"/>
              </a:rPr>
              <a:t>reciprocita’</a:t>
            </a:r>
            <a:r>
              <a:rPr lang="it-IT" baseline="0" dirty="0" smtClean="0">
                <a:latin typeface="Arial" charset="0"/>
              </a:rPr>
              <a:t> rifugi + Regione Lombardia € 1.321 </a:t>
            </a:r>
            <a:endParaRPr lang="it-IT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6937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t-IT">
                <a:latin typeface="Arial" charset="0"/>
              </a:rPr>
              <a:t>Club Alpino Italiano</a:t>
            </a:r>
          </a:p>
        </p:txBody>
      </p:sp>
      <p:sp>
        <p:nvSpPr>
          <p:cNvPr id="31747" name="Rectangle 4"/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t-IT">
                <a:latin typeface="Arial" charset="0"/>
              </a:rPr>
              <a:t>16/03/10</a:t>
            </a:r>
          </a:p>
        </p:txBody>
      </p:sp>
      <p:sp>
        <p:nvSpPr>
          <p:cNvPr id="3174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0AE4C2A-0B4C-E74A-A6F3-D57566D403B4}" type="slidenum">
              <a:rPr lang="it-IT">
                <a:latin typeface="Arial" charset="0"/>
              </a:rPr>
              <a:pPr/>
              <a:t>5</a:t>
            </a:fld>
            <a:endParaRPr lang="it-IT">
              <a:latin typeface="Arial" charset="0"/>
            </a:endParaRPr>
          </a:p>
        </p:txBody>
      </p:sp>
      <p:sp>
        <p:nvSpPr>
          <p:cNvPr id="31749" name="Text Box 1"/>
          <p:cNvSpPr txBox="1">
            <a:spLocks noChangeArrowheads="1"/>
          </p:cNvSpPr>
          <p:nvPr/>
        </p:nvSpPr>
        <p:spPr bwMode="auto">
          <a:xfrm>
            <a:off x="5621338" y="0"/>
            <a:ext cx="43053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822" tIns="45912" rIns="91822" bIns="45912"/>
          <a:lstStyle>
            <a:lvl1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r>
              <a:rPr lang="it-IT">
                <a:latin typeface="Arial" charset="0"/>
              </a:rPr>
              <a:t>16/03/10</a:t>
            </a:r>
          </a:p>
        </p:txBody>
      </p:sp>
      <p:sp>
        <p:nvSpPr>
          <p:cNvPr id="31750" name="Text Box 2"/>
          <p:cNvSpPr txBox="1">
            <a:spLocks noChangeArrowheads="1"/>
          </p:cNvSpPr>
          <p:nvPr/>
        </p:nvSpPr>
        <p:spPr bwMode="auto">
          <a:xfrm>
            <a:off x="5621338" y="6453188"/>
            <a:ext cx="430530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822" tIns="45912" rIns="91822" bIns="45912" anchor="b"/>
          <a:lstStyle>
            <a:lvl1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fld id="{7727A155-B236-6846-AD64-517DF0E7F7E1}" type="slidenum">
              <a:rPr lang="it-IT">
                <a:latin typeface="Arial" charset="0"/>
              </a:rPr>
              <a:pPr algn="r" eaLnBrk="1" hangingPunct="1">
                <a:buSzPct val="100000"/>
                <a:buFont typeface="Times New Roman" charset="0"/>
                <a:buNone/>
              </a:pPr>
              <a:t>5</a:t>
            </a:fld>
            <a:endParaRPr lang="it-IT">
              <a:latin typeface="Arial" charset="0"/>
            </a:endParaRPr>
          </a:p>
        </p:txBody>
      </p:sp>
      <p:sp>
        <p:nvSpPr>
          <p:cNvPr id="3175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5488" y="509588"/>
            <a:ext cx="3397250" cy="2547937"/>
          </a:xfrm>
          <a:solidFill>
            <a:srgbClr val="FFFFFF"/>
          </a:solidFill>
          <a:ln/>
        </p:spPr>
      </p:sp>
      <p:sp>
        <p:nvSpPr>
          <p:cNvPr id="3175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93775" y="3227388"/>
            <a:ext cx="7940675" cy="3059112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875"/>
              </a:spcBef>
              <a:buSzPct val="100000"/>
              <a:buFont typeface="Wingdings" charset="0"/>
              <a:buChar char="v"/>
            </a:pPr>
            <a:r>
              <a:rPr lang="it-IT" sz="1200" dirty="0" smtClean="0">
                <a:solidFill>
                  <a:schemeClr val="tx1"/>
                </a:solidFill>
              </a:rPr>
              <a:t>COMPLESSIVI CREDITI SEZIONI € 1.192.599 ORA SONO € 857.513 </a:t>
            </a:r>
          </a:p>
          <a:p>
            <a:pPr eaLnBrk="1" hangingPunct="1">
              <a:spcBef>
                <a:spcPts val="875"/>
              </a:spcBef>
              <a:buSzPct val="100000"/>
              <a:buFont typeface="Wingdings" charset="0"/>
              <a:buChar char="v"/>
            </a:pPr>
            <a:r>
              <a:rPr lang="it-IT" sz="1200" dirty="0" smtClean="0">
                <a:solidFill>
                  <a:schemeClr val="tx1"/>
                </a:solidFill>
              </a:rPr>
              <a:t>€   </a:t>
            </a:r>
            <a:r>
              <a:rPr lang="it-IT" sz="1200" dirty="0" smtClean="0">
                <a:solidFill>
                  <a:schemeClr val="tx1"/>
                </a:solidFill>
              </a:rPr>
              <a:t>56.395  anticipo alle sezioni che hanno aderito al bando per l’</a:t>
            </a:r>
            <a:r>
              <a:rPr lang="it-IT" sz="1200" dirty="0" err="1" smtClean="0">
                <a:solidFill>
                  <a:schemeClr val="tx1"/>
                </a:solidFill>
              </a:rPr>
              <a:t>efficientamento</a:t>
            </a:r>
            <a:r>
              <a:rPr lang="it-IT" sz="1200" dirty="0" smtClean="0">
                <a:solidFill>
                  <a:schemeClr val="tx1"/>
                </a:solidFill>
              </a:rPr>
              <a:t> energetico dei </a:t>
            </a:r>
            <a:r>
              <a:rPr lang="it-IT" sz="1200" dirty="0" smtClean="0">
                <a:solidFill>
                  <a:schemeClr val="tx1"/>
                </a:solidFill>
              </a:rPr>
              <a:t>Rifugi </a:t>
            </a:r>
            <a:r>
              <a:rPr lang="it-IT" sz="1200" dirty="0" smtClean="0">
                <a:solidFill>
                  <a:schemeClr val="tx1"/>
                </a:solidFill>
              </a:rPr>
              <a:t>Alpini (D.M. 2 agosto 2012)</a:t>
            </a:r>
          </a:p>
          <a:p>
            <a:pPr eaLnBrk="1" hangingPunct="1">
              <a:spcBef>
                <a:spcPts val="875"/>
              </a:spcBef>
              <a:buSzPct val="100000"/>
              <a:buFont typeface="Wingdings" charset="0"/>
              <a:buChar char="v"/>
            </a:pPr>
            <a:r>
              <a:rPr lang="it-IT" sz="1200" dirty="0" smtClean="0">
                <a:solidFill>
                  <a:schemeClr val="tx1"/>
                </a:solidFill>
              </a:rPr>
              <a:t>  €  324.698  credito verso SAT</a:t>
            </a:r>
          </a:p>
          <a:p>
            <a:pPr eaLnBrk="1" hangingPunct="1">
              <a:spcBef>
                <a:spcPts val="875"/>
              </a:spcBef>
              <a:buSzPct val="100000"/>
              <a:buFont typeface="Wingdings" charset="0"/>
              <a:buChar char="v"/>
            </a:pPr>
            <a:r>
              <a:rPr lang="it-IT" sz="1200" dirty="0" smtClean="0">
                <a:solidFill>
                  <a:schemeClr val="tx1"/>
                </a:solidFill>
              </a:rPr>
              <a:t>  €  333.206  </a:t>
            </a:r>
            <a:r>
              <a:rPr lang="it-IT" sz="1200" dirty="0" smtClean="0">
                <a:solidFill>
                  <a:schemeClr val="tx1"/>
                </a:solidFill>
              </a:rPr>
              <a:t>altre sezioni (con </a:t>
            </a:r>
            <a:r>
              <a:rPr lang="it-IT" sz="1200" dirty="0" smtClean="0">
                <a:solidFill>
                  <a:schemeClr val="tx1"/>
                </a:solidFill>
              </a:rPr>
              <a:t>rateizzazione del </a:t>
            </a:r>
            <a:r>
              <a:rPr lang="it-IT" sz="1200" dirty="0" smtClean="0">
                <a:solidFill>
                  <a:schemeClr val="tx1"/>
                </a:solidFill>
              </a:rPr>
              <a:t>debito)</a:t>
            </a:r>
            <a:endParaRPr lang="it-IT" sz="1200" dirty="0" smtClean="0">
              <a:solidFill>
                <a:schemeClr val="tx1"/>
              </a:solidFill>
            </a:endParaRPr>
          </a:p>
          <a:p>
            <a:pPr eaLnBrk="1" hangingPunct="1">
              <a:spcBef>
                <a:spcPts val="450"/>
              </a:spcBef>
              <a:buClrTx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</a:pPr>
            <a:endParaRPr lang="it-IT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102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t-IT">
                <a:latin typeface="Arial" charset="0"/>
              </a:rPr>
              <a:t>Club Alpino Italiano</a:t>
            </a:r>
          </a:p>
        </p:txBody>
      </p:sp>
      <p:sp>
        <p:nvSpPr>
          <p:cNvPr id="32771" name="Rectangle 4"/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t-IT">
                <a:latin typeface="Arial" charset="0"/>
              </a:rPr>
              <a:t>16/03/10</a:t>
            </a:r>
          </a:p>
        </p:txBody>
      </p:sp>
      <p:sp>
        <p:nvSpPr>
          <p:cNvPr id="3277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8EF4498-548A-D844-8AC7-53569DC86D56}" type="slidenum">
              <a:rPr lang="it-IT">
                <a:latin typeface="Arial" charset="0"/>
              </a:rPr>
              <a:pPr/>
              <a:t>6</a:t>
            </a:fld>
            <a:endParaRPr lang="it-IT">
              <a:latin typeface="Arial" charset="0"/>
            </a:endParaRPr>
          </a:p>
        </p:txBody>
      </p:sp>
      <p:sp>
        <p:nvSpPr>
          <p:cNvPr id="32773" name="Text Box 1"/>
          <p:cNvSpPr txBox="1">
            <a:spLocks noChangeArrowheads="1"/>
          </p:cNvSpPr>
          <p:nvPr/>
        </p:nvSpPr>
        <p:spPr bwMode="auto">
          <a:xfrm>
            <a:off x="5621338" y="0"/>
            <a:ext cx="43053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822" tIns="45912" rIns="91822" bIns="45912"/>
          <a:lstStyle>
            <a:lvl1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r>
              <a:rPr lang="it-IT">
                <a:latin typeface="Arial" charset="0"/>
              </a:rPr>
              <a:t>16/03/10</a:t>
            </a:r>
          </a:p>
        </p:txBody>
      </p:sp>
      <p:sp>
        <p:nvSpPr>
          <p:cNvPr id="32774" name="Text Box 2"/>
          <p:cNvSpPr txBox="1">
            <a:spLocks noChangeArrowheads="1"/>
          </p:cNvSpPr>
          <p:nvPr/>
        </p:nvSpPr>
        <p:spPr bwMode="auto">
          <a:xfrm>
            <a:off x="5621338" y="6453188"/>
            <a:ext cx="430530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822" tIns="45912" rIns="91822" bIns="45912" anchor="b"/>
          <a:lstStyle>
            <a:lvl1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fld id="{BBF9F6E3-3045-8C43-91FE-EB762A85F411}" type="slidenum">
              <a:rPr lang="it-IT">
                <a:latin typeface="Arial" charset="0"/>
              </a:rPr>
              <a:pPr algn="r" eaLnBrk="1" hangingPunct="1">
                <a:buSzPct val="100000"/>
                <a:buFont typeface="Times New Roman" charset="0"/>
                <a:buNone/>
              </a:pPr>
              <a:t>6</a:t>
            </a:fld>
            <a:endParaRPr lang="it-IT">
              <a:latin typeface="Arial" charset="0"/>
            </a:endParaRPr>
          </a:p>
        </p:txBody>
      </p:sp>
      <p:sp>
        <p:nvSpPr>
          <p:cNvPr id="3277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5488" y="509588"/>
            <a:ext cx="3397250" cy="2547937"/>
          </a:xfrm>
          <a:solidFill>
            <a:srgbClr val="FFFFFF"/>
          </a:solidFill>
          <a:ln/>
        </p:spPr>
      </p:sp>
      <p:sp>
        <p:nvSpPr>
          <p:cNvPr id="3277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93775" y="3227388"/>
            <a:ext cx="7940675" cy="3059112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875"/>
              </a:spcBef>
              <a:buSzPct val="100000"/>
              <a:buFont typeface="Wingdings" charset="0"/>
              <a:buChar char="v"/>
            </a:pPr>
            <a:r>
              <a:rPr lang="it-IT" dirty="0" smtClean="0">
                <a:latin typeface="Arial" charset="0"/>
              </a:rPr>
              <a:t>INCASSATO TUTTO CONTRIBUTO MA NON SPESO QUINDI IN BANKIT</a:t>
            </a:r>
          </a:p>
          <a:p>
            <a:pPr eaLnBrk="1" hangingPunct="1">
              <a:spcBef>
                <a:spcPts val="875"/>
              </a:spcBef>
              <a:buSzPct val="100000"/>
              <a:buFont typeface="Wingdings" charset="0"/>
              <a:buChar char="v"/>
            </a:pPr>
            <a:r>
              <a:rPr lang="it-IT" sz="1400" dirty="0" smtClean="0">
                <a:solidFill>
                  <a:schemeClr val="tx1"/>
                </a:solidFill>
                <a:cs typeface="Arial" charset="0"/>
              </a:rPr>
              <a:t>Deposito Bancario «CAI per il Nepal»    € 155.862</a:t>
            </a:r>
          </a:p>
          <a:p>
            <a:pPr lvl="1" eaLnBrk="1" hangingPunct="1">
              <a:spcBef>
                <a:spcPts val="875"/>
              </a:spcBef>
              <a:buSzPct val="100000"/>
              <a:buFont typeface="Wingdings" charset="0"/>
              <a:buChar char="v"/>
            </a:pPr>
            <a:r>
              <a:rPr lang="it-IT" sz="1400" dirty="0" smtClean="0">
                <a:solidFill>
                  <a:schemeClr val="tx1"/>
                </a:solidFill>
                <a:cs typeface="Arial" charset="0"/>
              </a:rPr>
              <a:t>   Deposito Bancario «CAI per il Sisma Italia Centrale»    € 172.324</a:t>
            </a:r>
          </a:p>
          <a:p>
            <a:pPr eaLnBrk="1" hangingPunct="1">
              <a:spcBef>
                <a:spcPts val="450"/>
              </a:spcBef>
              <a:buClrTx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</a:pPr>
            <a:endParaRPr lang="it-IT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77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t-IT">
                <a:latin typeface="Arial" charset="0"/>
              </a:rPr>
              <a:t>Club Alpino Italiano</a:t>
            </a:r>
          </a:p>
        </p:txBody>
      </p:sp>
      <p:sp>
        <p:nvSpPr>
          <p:cNvPr id="33795" name="Rectangle 4"/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t-IT">
                <a:latin typeface="Arial" charset="0"/>
              </a:rPr>
              <a:t>16/03/10</a:t>
            </a:r>
          </a:p>
        </p:txBody>
      </p:sp>
      <p:sp>
        <p:nvSpPr>
          <p:cNvPr id="3379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5D556DB-549A-3E40-9226-AC8CA73ADC02}" type="slidenum">
              <a:rPr lang="it-IT">
                <a:latin typeface="Arial" charset="0"/>
              </a:rPr>
              <a:pPr/>
              <a:t>7</a:t>
            </a:fld>
            <a:endParaRPr lang="it-IT">
              <a:latin typeface="Arial" charset="0"/>
            </a:endParaRPr>
          </a:p>
        </p:txBody>
      </p:sp>
      <p:sp>
        <p:nvSpPr>
          <p:cNvPr id="33797" name="Text Box 1"/>
          <p:cNvSpPr txBox="1">
            <a:spLocks noChangeArrowheads="1"/>
          </p:cNvSpPr>
          <p:nvPr/>
        </p:nvSpPr>
        <p:spPr bwMode="auto">
          <a:xfrm>
            <a:off x="5621338" y="0"/>
            <a:ext cx="43053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822" tIns="45912" rIns="91822" bIns="45912"/>
          <a:lstStyle>
            <a:lvl1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r>
              <a:rPr lang="it-IT">
                <a:latin typeface="Arial" charset="0"/>
              </a:rPr>
              <a:t>16/03/10</a:t>
            </a:r>
          </a:p>
        </p:txBody>
      </p:sp>
      <p:sp>
        <p:nvSpPr>
          <p:cNvPr id="33798" name="Text Box 2"/>
          <p:cNvSpPr txBox="1">
            <a:spLocks noChangeArrowheads="1"/>
          </p:cNvSpPr>
          <p:nvPr/>
        </p:nvSpPr>
        <p:spPr bwMode="auto">
          <a:xfrm>
            <a:off x="5621338" y="6453188"/>
            <a:ext cx="430530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822" tIns="45912" rIns="91822" bIns="45912" anchor="b"/>
          <a:lstStyle>
            <a:lvl1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fld id="{46F10069-C072-9240-AFEB-4BB2F8EC7348}" type="slidenum">
              <a:rPr lang="it-IT">
                <a:latin typeface="Arial" charset="0"/>
              </a:rPr>
              <a:pPr algn="r" eaLnBrk="1" hangingPunct="1">
                <a:buSzPct val="100000"/>
                <a:buFont typeface="Times New Roman" charset="0"/>
                <a:buNone/>
              </a:pPr>
              <a:t>7</a:t>
            </a:fld>
            <a:endParaRPr lang="it-IT">
              <a:latin typeface="Arial" charset="0"/>
            </a:endParaRPr>
          </a:p>
        </p:txBody>
      </p:sp>
      <p:sp>
        <p:nvSpPr>
          <p:cNvPr id="3379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5488" y="509588"/>
            <a:ext cx="3397250" cy="2547937"/>
          </a:xfrm>
          <a:solidFill>
            <a:srgbClr val="FFFFFF"/>
          </a:solidFill>
          <a:ln/>
        </p:spPr>
      </p:sp>
      <p:sp>
        <p:nvSpPr>
          <p:cNvPr id="3380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93775" y="3227388"/>
            <a:ext cx="7940675" cy="3059112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875"/>
              </a:spcBef>
              <a:buSzPct val="100000"/>
              <a:buFont typeface="Wingdings" charset="0"/>
              <a:buChar char="v"/>
            </a:pPr>
            <a:r>
              <a:rPr lang="it-IT" sz="1200" dirty="0" smtClean="0">
                <a:solidFill>
                  <a:schemeClr val="tx1"/>
                </a:solidFill>
                <a:cs typeface="Arial" charset="0"/>
              </a:rPr>
              <a:t>   Debito  «Il CAI per il Sisma dell’Italia Centrale»    € 300.000</a:t>
            </a:r>
          </a:p>
          <a:p>
            <a:pPr eaLnBrk="1" hangingPunct="1">
              <a:spcBef>
                <a:spcPts val="875"/>
              </a:spcBef>
              <a:buSzPct val="100000"/>
              <a:buFont typeface="Wingdings" charset="0"/>
              <a:buChar char="v"/>
            </a:pPr>
            <a:r>
              <a:rPr lang="it-IT" sz="1200" dirty="0" smtClean="0">
                <a:solidFill>
                  <a:schemeClr val="tx1"/>
                </a:solidFill>
                <a:cs typeface="Arial" charset="0"/>
              </a:rPr>
              <a:t>   Debito «Emergenza per il Sisma dell’Italia Centrale»    € 166.702</a:t>
            </a:r>
          </a:p>
          <a:p>
            <a:pPr eaLnBrk="1" hangingPunct="1">
              <a:spcBef>
                <a:spcPts val="875"/>
              </a:spcBef>
              <a:buSzPct val="100000"/>
              <a:buFont typeface="Wingdings" charset="0"/>
              <a:buChar char="v"/>
            </a:pPr>
            <a:r>
              <a:rPr lang="it-IT" sz="1200" dirty="0" smtClean="0">
                <a:solidFill>
                  <a:schemeClr val="tx1"/>
                </a:solidFill>
                <a:cs typeface="Arial" charset="0"/>
              </a:rPr>
              <a:t>   Debito per «Garanzia rivalsa rifugi ex MDE»   € 90.000</a:t>
            </a:r>
          </a:p>
          <a:p>
            <a:pPr eaLnBrk="1" hangingPunct="1">
              <a:spcBef>
                <a:spcPts val="450"/>
              </a:spcBef>
              <a:buClrTx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</a:pPr>
            <a:endParaRPr lang="it-IT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661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t-IT">
                <a:latin typeface="Arial" charset="0"/>
              </a:rPr>
              <a:t>Club Alpino Italiano</a:t>
            </a:r>
          </a:p>
        </p:txBody>
      </p:sp>
      <p:sp>
        <p:nvSpPr>
          <p:cNvPr id="34819" name="Rectangle 4"/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t-IT">
                <a:latin typeface="Arial" charset="0"/>
              </a:rPr>
              <a:t>16/03/10</a:t>
            </a:r>
          </a:p>
        </p:txBody>
      </p:sp>
      <p:sp>
        <p:nvSpPr>
          <p:cNvPr id="3482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C84530B-6415-684E-871E-4A2FC83BCF36}" type="slidenum">
              <a:rPr lang="it-IT">
                <a:latin typeface="Arial" charset="0"/>
              </a:rPr>
              <a:pPr/>
              <a:t>8</a:t>
            </a:fld>
            <a:endParaRPr lang="it-IT">
              <a:latin typeface="Arial" charset="0"/>
            </a:endParaRPr>
          </a:p>
        </p:txBody>
      </p:sp>
      <p:sp>
        <p:nvSpPr>
          <p:cNvPr id="34821" name="Text Box 1"/>
          <p:cNvSpPr txBox="1">
            <a:spLocks noChangeArrowheads="1"/>
          </p:cNvSpPr>
          <p:nvPr/>
        </p:nvSpPr>
        <p:spPr bwMode="auto">
          <a:xfrm>
            <a:off x="5621338" y="0"/>
            <a:ext cx="43053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822" tIns="45912" rIns="91822" bIns="45912"/>
          <a:lstStyle>
            <a:lvl1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r>
              <a:rPr lang="it-IT">
                <a:latin typeface="Arial" charset="0"/>
              </a:rPr>
              <a:t>16/03/10</a:t>
            </a:r>
          </a:p>
        </p:txBody>
      </p:sp>
      <p:sp>
        <p:nvSpPr>
          <p:cNvPr id="34822" name="Text Box 2"/>
          <p:cNvSpPr txBox="1">
            <a:spLocks noChangeArrowheads="1"/>
          </p:cNvSpPr>
          <p:nvPr/>
        </p:nvSpPr>
        <p:spPr bwMode="auto">
          <a:xfrm>
            <a:off x="5621338" y="6453188"/>
            <a:ext cx="430530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822" tIns="45912" rIns="91822" bIns="45912" anchor="b"/>
          <a:lstStyle>
            <a:lvl1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fld id="{88BF677E-DE10-744A-B990-D26F93990828}" type="slidenum">
              <a:rPr lang="it-IT">
                <a:latin typeface="Arial" charset="0"/>
              </a:rPr>
              <a:pPr algn="r" eaLnBrk="1" hangingPunct="1">
                <a:buSzPct val="100000"/>
                <a:buFont typeface="Times New Roman" charset="0"/>
                <a:buNone/>
              </a:pPr>
              <a:t>8</a:t>
            </a:fld>
            <a:endParaRPr lang="it-IT">
              <a:latin typeface="Arial" charset="0"/>
            </a:endParaRPr>
          </a:p>
        </p:txBody>
      </p:sp>
      <p:sp>
        <p:nvSpPr>
          <p:cNvPr id="3482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5488" y="509588"/>
            <a:ext cx="3397250" cy="2547937"/>
          </a:xfrm>
          <a:solidFill>
            <a:srgbClr val="FFFFFF"/>
          </a:solidFill>
          <a:ln/>
        </p:spPr>
      </p:sp>
      <p:sp>
        <p:nvSpPr>
          <p:cNvPr id="348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93775" y="3227388"/>
            <a:ext cx="7940675" cy="305911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875"/>
              </a:spcBef>
              <a:buClrTx/>
            </a:pPr>
            <a:r>
              <a:rPr lang="it-IT" dirty="0" smtClean="0">
                <a:solidFill>
                  <a:schemeClr val="tx1"/>
                </a:solidFill>
                <a:latin typeface="Times New Roman" charset="0"/>
                <a:cs typeface="Arial" charset="0"/>
              </a:rPr>
              <a:t>2016</a:t>
            </a:r>
            <a:endParaRPr lang="it-IT" dirty="0">
              <a:solidFill>
                <a:schemeClr val="tx1"/>
              </a:solidFill>
              <a:latin typeface="Times New Roman" charset="0"/>
              <a:cs typeface="Arial" charset="0"/>
            </a:endParaRPr>
          </a:p>
          <a:p>
            <a:pPr eaLnBrk="1" hangingPunct="1">
              <a:spcBef>
                <a:spcPts val="875"/>
              </a:spcBef>
              <a:buClrTx/>
              <a:buFont typeface="Wingdings" charset="0"/>
              <a:buChar char="v"/>
            </a:pPr>
            <a:r>
              <a:rPr lang="it-IT" dirty="0">
                <a:solidFill>
                  <a:schemeClr val="tx1"/>
                </a:solidFill>
                <a:latin typeface="Times New Roman" charset="0"/>
                <a:cs typeface="Arial" charset="0"/>
              </a:rPr>
              <a:t>   giallo: Debito  «Il CAI per il Sisma dell’Italia Centrale»    € 300.000</a:t>
            </a:r>
          </a:p>
          <a:p>
            <a:pPr eaLnBrk="1" hangingPunct="1">
              <a:spcBef>
                <a:spcPts val="875"/>
              </a:spcBef>
              <a:buClrTx/>
              <a:buFont typeface="Wingdings" charset="0"/>
              <a:buChar char="v"/>
            </a:pPr>
            <a:r>
              <a:rPr lang="it-IT" dirty="0">
                <a:solidFill>
                  <a:schemeClr val="tx1"/>
                </a:solidFill>
                <a:latin typeface="Times New Roman" charset="0"/>
                <a:cs typeface="Arial" charset="0"/>
              </a:rPr>
              <a:t>   </a:t>
            </a:r>
            <a:r>
              <a:rPr lang="it-IT" dirty="0" smtClean="0">
                <a:solidFill>
                  <a:schemeClr val="tx1"/>
                </a:solidFill>
                <a:latin typeface="Times New Roman" charset="0"/>
                <a:cs typeface="Arial" charset="0"/>
              </a:rPr>
              <a:t>grigio: </a:t>
            </a:r>
            <a:r>
              <a:rPr lang="it-IT" dirty="0">
                <a:solidFill>
                  <a:schemeClr val="tx1"/>
                </a:solidFill>
                <a:latin typeface="Times New Roman" charset="0"/>
                <a:cs typeface="Arial" charset="0"/>
              </a:rPr>
              <a:t>Debito «Emergenza per il Sisma dell’Italia Centrale»    € 166.702</a:t>
            </a:r>
          </a:p>
          <a:p>
            <a:pPr eaLnBrk="1" hangingPunct="1">
              <a:spcBef>
                <a:spcPts val="875"/>
              </a:spcBef>
              <a:buClrTx/>
              <a:buFont typeface="Wingdings" charset="0"/>
              <a:buChar char="v"/>
            </a:pPr>
            <a:r>
              <a:rPr lang="it-IT" dirty="0">
                <a:solidFill>
                  <a:schemeClr val="tx1"/>
                </a:solidFill>
                <a:latin typeface="Times New Roman" charset="0"/>
                <a:cs typeface="Arial" charset="0"/>
              </a:rPr>
              <a:t>   arancio: Debito per «Garanzia rivalsa rifugi ex MDE»   € 90.000</a:t>
            </a:r>
          </a:p>
          <a:p>
            <a:pPr eaLnBrk="1" hangingPunct="1">
              <a:spcBef>
                <a:spcPts val="875"/>
              </a:spcBef>
              <a:buClrTx/>
              <a:buFont typeface="Wingdings" charset="0"/>
              <a:buChar char="v"/>
            </a:pPr>
            <a:r>
              <a:rPr lang="it-IT" dirty="0">
                <a:solidFill>
                  <a:schemeClr val="tx1"/>
                </a:solidFill>
                <a:latin typeface="Times New Roman" charset="0"/>
                <a:cs typeface="Arial" charset="0"/>
              </a:rPr>
              <a:t>   verde:  Incremento </a:t>
            </a:r>
            <a:r>
              <a:rPr lang="it-IT" dirty="0" err="1">
                <a:solidFill>
                  <a:schemeClr val="tx1"/>
                </a:solidFill>
                <a:latin typeface="Times New Roman" charset="0"/>
                <a:cs typeface="Arial" charset="0"/>
              </a:rPr>
              <a:t>f.do</a:t>
            </a:r>
            <a:r>
              <a:rPr lang="it-IT" dirty="0">
                <a:solidFill>
                  <a:schemeClr val="tx1"/>
                </a:solidFill>
                <a:latin typeface="Times New Roman" charset="0"/>
                <a:cs typeface="Arial" charset="0"/>
              </a:rPr>
              <a:t> stabile pro rifugi</a:t>
            </a:r>
          </a:p>
          <a:p>
            <a:pPr eaLnBrk="1" hangingPunct="1">
              <a:spcBef>
                <a:spcPts val="875"/>
              </a:spcBef>
              <a:buClrTx/>
              <a:buFont typeface="Wingdings" charset="0"/>
              <a:buChar char="v"/>
            </a:pPr>
            <a:r>
              <a:rPr lang="it-IT" dirty="0">
                <a:solidFill>
                  <a:schemeClr val="tx1"/>
                </a:solidFill>
                <a:latin typeface="Times New Roman" charset="0"/>
                <a:cs typeface="Arial" charset="0"/>
              </a:rPr>
              <a:t>   </a:t>
            </a:r>
            <a:r>
              <a:rPr lang="it-IT" dirty="0" smtClean="0">
                <a:solidFill>
                  <a:schemeClr val="tx1"/>
                </a:solidFill>
                <a:latin typeface="Times New Roman" charset="0"/>
                <a:cs typeface="Arial" charset="0"/>
              </a:rPr>
              <a:t>viola</a:t>
            </a:r>
            <a:r>
              <a:rPr lang="it-IT" dirty="0">
                <a:solidFill>
                  <a:schemeClr val="tx1"/>
                </a:solidFill>
                <a:latin typeface="Times New Roman" charset="0"/>
                <a:cs typeface="Arial" charset="0"/>
              </a:rPr>
              <a:t>:</a:t>
            </a:r>
            <a:r>
              <a:rPr lang="it-IT" dirty="0" smtClean="0">
                <a:solidFill>
                  <a:schemeClr val="tx1"/>
                </a:solidFill>
                <a:latin typeface="Times New Roman" charset="0"/>
                <a:cs typeface="Arial" charset="0"/>
              </a:rPr>
              <a:t> </a:t>
            </a:r>
            <a:r>
              <a:rPr lang="it-IT" dirty="0">
                <a:solidFill>
                  <a:schemeClr val="tx1"/>
                </a:solidFill>
                <a:latin typeface="Times New Roman" charset="0"/>
                <a:cs typeface="Arial" charset="0"/>
              </a:rPr>
              <a:t>Debito «Il </a:t>
            </a:r>
            <a:r>
              <a:rPr lang="it-IT" dirty="0" err="1">
                <a:solidFill>
                  <a:schemeClr val="tx1"/>
                </a:solidFill>
                <a:latin typeface="Times New Roman" charset="0"/>
                <a:cs typeface="Arial" charset="0"/>
              </a:rPr>
              <a:t>Cai</a:t>
            </a:r>
            <a:r>
              <a:rPr lang="it-IT" dirty="0">
                <a:solidFill>
                  <a:schemeClr val="tx1"/>
                </a:solidFill>
                <a:latin typeface="Times New Roman" charset="0"/>
                <a:cs typeface="Arial" charset="0"/>
              </a:rPr>
              <a:t> per il Nepal»</a:t>
            </a:r>
          </a:p>
        </p:txBody>
      </p:sp>
    </p:spTree>
    <p:extLst>
      <p:ext uri="{BB962C8B-B14F-4D97-AF65-F5344CB8AC3E}">
        <p14:creationId xmlns:p14="http://schemas.microsoft.com/office/powerpoint/2010/main" val="1875113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t-IT">
                <a:latin typeface="Arial" charset="0"/>
              </a:rPr>
              <a:t>Club Alpino Italiano</a:t>
            </a:r>
          </a:p>
        </p:txBody>
      </p:sp>
      <p:sp>
        <p:nvSpPr>
          <p:cNvPr id="35843" name="Rectangle 4"/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t-IT">
                <a:latin typeface="Arial" charset="0"/>
              </a:rPr>
              <a:t>16/03/10</a:t>
            </a:r>
          </a:p>
        </p:txBody>
      </p:sp>
      <p:sp>
        <p:nvSpPr>
          <p:cNvPr id="3584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029DACB-EFF8-4142-AC0E-11224C2915E6}" type="slidenum">
              <a:rPr lang="it-IT">
                <a:latin typeface="Arial" charset="0"/>
              </a:rPr>
              <a:pPr/>
              <a:t>9</a:t>
            </a:fld>
            <a:endParaRPr lang="it-IT">
              <a:latin typeface="Arial" charset="0"/>
            </a:endParaRPr>
          </a:p>
        </p:txBody>
      </p:sp>
      <p:sp>
        <p:nvSpPr>
          <p:cNvPr id="35845" name="Text Box 1"/>
          <p:cNvSpPr txBox="1">
            <a:spLocks noChangeArrowheads="1"/>
          </p:cNvSpPr>
          <p:nvPr/>
        </p:nvSpPr>
        <p:spPr bwMode="auto">
          <a:xfrm>
            <a:off x="5621338" y="0"/>
            <a:ext cx="43053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822" tIns="45912" rIns="91822" bIns="45912"/>
          <a:lstStyle>
            <a:lvl1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r>
              <a:rPr lang="it-IT">
                <a:latin typeface="Arial" charset="0"/>
              </a:rPr>
              <a:t>16/03/10</a:t>
            </a:r>
          </a:p>
        </p:txBody>
      </p:sp>
      <p:sp>
        <p:nvSpPr>
          <p:cNvPr id="35846" name="Text Box 2"/>
          <p:cNvSpPr txBox="1">
            <a:spLocks noChangeArrowheads="1"/>
          </p:cNvSpPr>
          <p:nvPr/>
        </p:nvSpPr>
        <p:spPr bwMode="auto">
          <a:xfrm>
            <a:off x="5621338" y="6453188"/>
            <a:ext cx="430530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822" tIns="45912" rIns="91822" bIns="45912" anchor="b"/>
          <a:lstStyle>
            <a:lvl1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fld id="{6349E52C-CF2C-D346-A48C-30CA1AD9FD24}" type="slidenum">
              <a:rPr lang="it-IT">
                <a:latin typeface="Arial" charset="0"/>
              </a:rPr>
              <a:pPr algn="r" eaLnBrk="1" hangingPunct="1">
                <a:buSzPct val="100000"/>
                <a:buFont typeface="Times New Roman" charset="0"/>
                <a:buNone/>
              </a:pPr>
              <a:t>9</a:t>
            </a:fld>
            <a:endParaRPr lang="it-IT">
              <a:latin typeface="Arial" charset="0"/>
            </a:endParaRPr>
          </a:p>
        </p:txBody>
      </p:sp>
      <p:sp>
        <p:nvSpPr>
          <p:cNvPr id="3584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5488" y="509588"/>
            <a:ext cx="3397250" cy="2547937"/>
          </a:xfrm>
          <a:solidFill>
            <a:srgbClr val="FFFFFF"/>
          </a:solidFill>
          <a:ln/>
        </p:spPr>
      </p:sp>
      <p:sp>
        <p:nvSpPr>
          <p:cNvPr id="3584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93775" y="3227388"/>
            <a:ext cx="7940675" cy="3059112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tabLst>
                <a:tab pos="0" algn="l"/>
                <a:tab pos="439738" algn="l"/>
                <a:tab pos="890588" algn="l"/>
                <a:tab pos="1339850" algn="l"/>
                <a:tab pos="1793875" algn="l"/>
                <a:tab pos="2246313" algn="l"/>
                <a:tab pos="2693988" algn="l"/>
                <a:tab pos="3149600" algn="l"/>
                <a:tab pos="3598863" algn="l"/>
                <a:tab pos="4049713" algn="l"/>
                <a:tab pos="4502150" algn="l"/>
                <a:tab pos="4949825" algn="l"/>
                <a:tab pos="5403850" algn="l"/>
                <a:tab pos="5854700" algn="l"/>
                <a:tab pos="6302375" algn="l"/>
                <a:tab pos="6757988" algn="l"/>
                <a:tab pos="7208838" algn="l"/>
                <a:tab pos="7656513" algn="l"/>
                <a:tab pos="8113713" algn="l"/>
                <a:tab pos="8559800" algn="l"/>
                <a:tab pos="9012238" algn="l"/>
              </a:tabLst>
            </a:pPr>
            <a:endParaRPr lang="it-IT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847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3736125"/>
      </p:ext>
    </p:extLst>
  </p:cSld>
  <p:clrMapOvr>
    <a:masterClrMapping/>
  </p:clrMapOvr>
  <p:transition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2192237"/>
      </p:ext>
    </p:extLst>
  </p:cSld>
  <p:clrMapOvr>
    <a:masterClrMapping/>
  </p:clrMapOvr>
  <p:transition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7813" y="128588"/>
            <a:ext cx="2055812" cy="5994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8213" cy="5994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8884682"/>
      </p:ext>
    </p:extLst>
  </p:cSld>
  <p:clrMapOvr>
    <a:masterClrMapping/>
  </p:clrMapOvr>
  <p:transition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9308295"/>
      </p:ext>
    </p:extLst>
  </p:cSld>
  <p:clrMapOvr>
    <a:masterClrMapping/>
  </p:clrMapOvr>
  <p:transition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763262982"/>
      </p:ext>
    </p:extLst>
  </p:cSld>
  <p:clrMapOvr>
    <a:masterClrMapping/>
  </p:clrMapOvr>
  <p:transition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2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7012" cy="4522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2026193"/>
      </p:ext>
    </p:extLst>
  </p:cSld>
  <p:clrMapOvr>
    <a:masterClrMapping/>
  </p:clrMapOvr>
  <p:transition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0753563"/>
      </p:ext>
    </p:extLst>
  </p:cSld>
  <p:clrMapOvr>
    <a:masterClrMapping/>
  </p:clrMapOvr>
  <p:transition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6058628"/>
      </p:ext>
    </p:extLst>
  </p:cSld>
  <p:clrMapOvr>
    <a:masterClrMapping/>
  </p:clrMapOvr>
  <p:transition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994571"/>
      </p:ext>
    </p:extLst>
  </p:cSld>
  <p:clrMapOvr>
    <a:masterClrMapping/>
  </p:clrMapOvr>
  <p:transition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60980854"/>
      </p:ext>
    </p:extLst>
  </p:cSld>
  <p:clrMapOvr>
    <a:masterClrMapping/>
  </p:clrMapOvr>
  <p:transition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929171386"/>
      </p:ext>
    </p:extLst>
  </p:cSld>
  <p:clrMapOvr>
    <a:masterClrMapping/>
  </p:clrMapOvr>
  <p:transition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>
            <a:alpha val="2588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6425" cy="143351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Cliccate per modificare il formato del testo del titolo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6425" cy="45227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Cliccate per modificare il formato del testo della struttura</a:t>
            </a:r>
          </a:p>
          <a:p>
            <a:pPr lvl="1"/>
            <a:r>
              <a:rPr lang="en-GB"/>
              <a:t>Secondo livello struttura</a:t>
            </a:r>
          </a:p>
          <a:p>
            <a:pPr lvl="2"/>
            <a:r>
              <a:rPr lang="en-GB"/>
              <a:t>Terzo livello struttura</a:t>
            </a:r>
          </a:p>
          <a:p>
            <a:pPr lvl="3"/>
            <a:r>
              <a:rPr lang="en-GB"/>
              <a:t>Quarto livello struttura</a:t>
            </a:r>
          </a:p>
          <a:p>
            <a:pPr lvl="4"/>
            <a:r>
              <a:rPr lang="en-GB"/>
              <a:t>Quinto livello struttura</a:t>
            </a:r>
          </a:p>
          <a:p>
            <a:pPr lvl="4"/>
            <a:r>
              <a:rPr lang="en-GB"/>
              <a:t>Sesto livello struttura</a:t>
            </a:r>
          </a:p>
          <a:p>
            <a:pPr lvl="4"/>
            <a:r>
              <a:rPr lang="en-GB"/>
              <a:t>Settimo livello struttura</a:t>
            </a:r>
          </a:p>
          <a:p>
            <a:pPr lvl="4"/>
            <a:r>
              <a:rPr lang="en-GB"/>
              <a:t>Ottavo livello struttura</a:t>
            </a:r>
          </a:p>
          <a:p>
            <a:pPr lvl="4"/>
            <a:r>
              <a:rPr lang="en-GB"/>
              <a:t>Nono livello struttura</a:t>
            </a: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468313" y="6237288"/>
            <a:ext cx="82073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split orient="vert"/>
  </p:transition>
  <p:hf sldNum="0" hd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ＭＳ Ｐゴシック" charset="0"/>
          <a:cs typeface="ＭＳ Ｐゴシック" charset="0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•"/>
        <a:defRPr sz="3200">
          <a:solidFill>
            <a:srgbClr val="000000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–"/>
        <a:defRPr sz="2800">
          <a:solidFill>
            <a:srgbClr val="000000"/>
          </a:solidFill>
          <a:latin typeface="+mn-lt"/>
          <a:ea typeface="ＭＳ Ｐゴシック" charset="0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•"/>
        <a:defRPr sz="2400">
          <a:solidFill>
            <a:srgbClr val="000000"/>
          </a:solidFill>
          <a:latin typeface="+mn-lt"/>
          <a:ea typeface="ＭＳ Ｐゴシック" charset="0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–"/>
        <a:defRPr sz="2000">
          <a:solidFill>
            <a:srgbClr val="000000"/>
          </a:solidFill>
          <a:latin typeface="+mn-lt"/>
          <a:ea typeface="ＭＳ Ｐゴシック" charset="0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rgbClr val="000000"/>
          </a:solidFill>
          <a:latin typeface="+mn-lt"/>
          <a:ea typeface="ＭＳ Ｐゴシック" charset="0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3.png"/><Relationship Id="rId5" Type="http://schemas.openxmlformats.org/officeDocument/2006/relationships/oleObject" Target="../embeddings/Foglio_di_lavoro_di_Microsoft_Excel_97_-_20044.xls"/><Relationship Id="rId6" Type="http://schemas.openxmlformats.org/officeDocument/2006/relationships/image" Target="../media/image7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3.png"/><Relationship Id="rId5" Type="http://schemas.openxmlformats.org/officeDocument/2006/relationships/oleObject" Target="../embeddings/Foglio_di_lavoro_di_Microsoft_Excel_97_-_20045.xls"/><Relationship Id="rId6" Type="http://schemas.openxmlformats.org/officeDocument/2006/relationships/image" Target="../media/image8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3.png"/><Relationship Id="rId5" Type="http://schemas.openxmlformats.org/officeDocument/2006/relationships/oleObject" Target="../embeddings/Foglio_di_lavoro_di_Microsoft_Excel_97_-_20046.xls"/><Relationship Id="rId6" Type="http://schemas.openxmlformats.org/officeDocument/2006/relationships/image" Target="../media/image9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oleObject" Target="../embeddings/Foglio_di_lavoro_di_Microsoft_Excel_97_-_20047.xls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3.png"/><Relationship Id="rId5" Type="http://schemas.openxmlformats.org/officeDocument/2006/relationships/oleObject" Target="../embeddings/Foglio_di_lavoro_di_Microsoft_Excel_97_-_20048.xls"/><Relationship Id="rId6" Type="http://schemas.openxmlformats.org/officeDocument/2006/relationships/image" Target="../media/image11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3.png"/><Relationship Id="rId5" Type="http://schemas.openxmlformats.org/officeDocument/2006/relationships/oleObject" Target="../embeddings/Foglio_di_lavoro_di_Microsoft_Excel_97_-_20049.xls"/><Relationship Id="rId6" Type="http://schemas.openxmlformats.org/officeDocument/2006/relationships/image" Target="../media/image12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chart" Target="../charts/chart5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chart" Target="../charts/chart6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3.png"/><Relationship Id="rId5" Type="http://schemas.openxmlformats.org/officeDocument/2006/relationships/oleObject" Target="../embeddings/Foglio_di_lavoro_di_Microsoft_Excel_97_-_200410.xls"/><Relationship Id="rId6" Type="http://schemas.openxmlformats.org/officeDocument/2006/relationships/image" Target="../media/image21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oleObject" Target="../embeddings/Foglio_di_lavoro_di_Microsoft_Excel_97_-_200411.xls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3.png"/><Relationship Id="rId5" Type="http://schemas.openxmlformats.org/officeDocument/2006/relationships/oleObject" Target="../embeddings/Foglio_di_lavoro_di_Microsoft_Excel_97_-_20041.xls"/><Relationship Id="rId6" Type="http://schemas.openxmlformats.org/officeDocument/2006/relationships/image" Target="../media/image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3.png"/><Relationship Id="rId5" Type="http://schemas.openxmlformats.org/officeDocument/2006/relationships/oleObject" Target="../embeddings/Foglio_di_lavoro_di_Microsoft_Excel_97_-_20042.xls"/><Relationship Id="rId6" Type="http://schemas.openxmlformats.org/officeDocument/2006/relationships/image" Target="../media/image5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3.png"/><Relationship Id="rId5" Type="http://schemas.openxmlformats.org/officeDocument/2006/relationships/oleObject" Target="../embeddings/Foglio_di_lavoro_di_Microsoft_Excel_97_-_20043.xls"/><Relationship Id="rId6" Type="http://schemas.openxmlformats.org/officeDocument/2006/relationships/image" Target="../media/image6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1"/>
          <p:cNvSpPr txBox="1">
            <a:spLocks noChangeArrowheads="1"/>
          </p:cNvSpPr>
          <p:nvPr/>
        </p:nvSpPr>
        <p:spPr bwMode="auto">
          <a:xfrm>
            <a:off x="814388" y="3141663"/>
            <a:ext cx="7561262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SzPct val="100000"/>
            </a:pPr>
            <a:r>
              <a:rPr lang="it-IT" sz="4800" b="1" dirty="0">
                <a:solidFill>
                  <a:srgbClr val="FFFF00"/>
                </a:solidFill>
              </a:rPr>
              <a:t>Bilancio d’esercizio </a:t>
            </a:r>
          </a:p>
          <a:p>
            <a:pPr algn="ctr" eaLnBrk="1" hangingPunct="1">
              <a:buSzPct val="100000"/>
            </a:pPr>
            <a:r>
              <a:rPr lang="it-IT" sz="4800" b="1" dirty="0">
                <a:solidFill>
                  <a:srgbClr val="FFFF00"/>
                </a:solidFill>
              </a:rPr>
              <a:t>2016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219" y="31512"/>
            <a:ext cx="2087562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052" name="Text Box 2"/>
          <p:cNvSpPr txBox="1">
            <a:spLocks noChangeArrowheads="1"/>
          </p:cNvSpPr>
          <p:nvPr/>
        </p:nvSpPr>
        <p:spPr bwMode="auto">
          <a:xfrm>
            <a:off x="1620838" y="6048375"/>
            <a:ext cx="59023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875"/>
              </a:spcBef>
            </a:pPr>
            <a:r>
              <a:rPr lang="it-IT" sz="1400" b="1" dirty="0">
                <a:solidFill>
                  <a:schemeClr val="bg1"/>
                </a:solidFill>
                <a:cs typeface="Arial" charset="0"/>
              </a:rPr>
              <a:t>COMITATO CENTRALE DI INDIRIZZO E DI CONTROLLO</a:t>
            </a:r>
          </a:p>
          <a:p>
            <a:pPr algn="ctr" eaLnBrk="1" hangingPunct="1">
              <a:spcBef>
                <a:spcPts val="875"/>
              </a:spcBef>
            </a:pPr>
            <a:r>
              <a:rPr lang="it-IT" sz="1400" b="1" dirty="0">
                <a:solidFill>
                  <a:schemeClr val="bg1"/>
                </a:solidFill>
                <a:cs typeface="Arial" charset="0"/>
              </a:rPr>
              <a:t>25  marzo 2017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8" y="180975"/>
            <a:ext cx="5746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051050" y="933450"/>
            <a:ext cx="5616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/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1547813" y="331788"/>
            <a:ext cx="59769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marL="87313" indent="-84138" algn="ctr" eaLnBrk="1" hangingPunct="1">
              <a:spcBef>
                <a:spcPts val="1125"/>
              </a:spcBef>
              <a:buSzPct val="100000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it-IT" sz="1800" b="1">
                <a:solidFill>
                  <a:srgbClr val="FF0000"/>
                </a:solidFill>
                <a:cs typeface="Arial" charset="0"/>
              </a:rPr>
              <a:t>VALORE DELLA PRODUZIONE</a:t>
            </a:r>
          </a:p>
        </p:txBody>
      </p:sp>
      <p:sp>
        <p:nvSpPr>
          <p:cNvPr id="11274" name="Rectangle 7"/>
          <p:cNvSpPr>
            <a:spLocks noChangeArrowheads="1"/>
          </p:cNvSpPr>
          <p:nvPr/>
        </p:nvSpPr>
        <p:spPr bwMode="auto">
          <a:xfrm>
            <a:off x="842963" y="920750"/>
            <a:ext cx="8159750" cy="99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eaLnBrk="1" hangingPunct="1">
              <a:spcBef>
                <a:spcPts val="900"/>
              </a:spcBef>
              <a:spcAft>
                <a:spcPts val="45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200" dirty="0">
                <a:solidFill>
                  <a:schemeClr val="tx1"/>
                </a:solidFill>
              </a:rPr>
              <a:t>Ricavi delle vendite e delle prestazioni  </a:t>
            </a:r>
            <a:endParaRPr lang="it-IT" sz="1200" dirty="0" smtClean="0">
              <a:solidFill>
                <a:schemeClr val="tx1"/>
              </a:solidFill>
            </a:endParaRPr>
          </a:p>
          <a:p>
            <a:pPr eaLnBrk="1" hangingPunct="1">
              <a:spcBef>
                <a:spcPts val="900"/>
              </a:spcBef>
              <a:spcAft>
                <a:spcPts val="45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200" dirty="0" smtClean="0">
                <a:solidFill>
                  <a:schemeClr val="tx1"/>
                </a:solidFill>
              </a:rPr>
              <a:t>Altri </a:t>
            </a:r>
            <a:r>
              <a:rPr lang="it-IT" sz="1200" dirty="0">
                <a:solidFill>
                  <a:schemeClr val="tx1"/>
                </a:solidFill>
              </a:rPr>
              <a:t>ricavi e proventi </a:t>
            </a:r>
          </a:p>
          <a:p>
            <a:pPr eaLnBrk="1" hangingPunct="1">
              <a:spcBef>
                <a:spcPts val="900"/>
              </a:spcBef>
              <a:spcAft>
                <a:spcPts val="45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200" dirty="0">
                <a:solidFill>
                  <a:schemeClr val="tx1"/>
                </a:solidFill>
              </a:rPr>
              <a:t>Contributi in conto </a:t>
            </a:r>
            <a:r>
              <a:rPr lang="it-IT" sz="1200" dirty="0" smtClean="0">
                <a:solidFill>
                  <a:schemeClr val="tx1"/>
                </a:solidFill>
              </a:rPr>
              <a:t>esercizio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11275" name="AutoShape 8"/>
          <p:cNvSpPr>
            <a:spLocks noChangeArrowheads="1"/>
          </p:cNvSpPr>
          <p:nvPr/>
        </p:nvSpPr>
        <p:spPr bwMode="auto">
          <a:xfrm>
            <a:off x="654013" y="885331"/>
            <a:ext cx="188950" cy="287069"/>
          </a:xfrm>
          <a:prstGeom prst="upArrow">
            <a:avLst>
              <a:gd name="adj1" fmla="val 50000"/>
              <a:gd name="adj2" fmla="val 38025"/>
            </a:avLst>
          </a:prstGeom>
          <a:solidFill>
            <a:srgbClr val="92D050"/>
          </a:solidFill>
          <a:ln w="9360">
            <a:solidFill>
              <a:srgbClr val="78B832"/>
            </a:solidFill>
            <a:miter lim="800000"/>
            <a:headEnd/>
            <a:tailEnd/>
          </a:ln>
          <a:scene3d>
            <a:camera prst="orthographicFront">
              <a:rot lat="10800000" lon="0" rev="0"/>
            </a:camera>
            <a:lightRig rig="threePt" dir="t"/>
          </a:scene3d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it-IT" altLang="it-IT">
              <a:ea typeface="ＭＳ Ｐゴシック" pitchFamily="34" charset="-128"/>
              <a:cs typeface="+mn-cs"/>
            </a:endParaRPr>
          </a:p>
        </p:txBody>
      </p:sp>
      <p:sp>
        <p:nvSpPr>
          <p:cNvPr id="12300" name="AutoShape 11"/>
          <p:cNvSpPr>
            <a:spLocks noChangeArrowheads="1"/>
          </p:cNvSpPr>
          <p:nvPr/>
        </p:nvSpPr>
        <p:spPr bwMode="auto">
          <a:xfrm flipV="1">
            <a:off x="654013" y="1282432"/>
            <a:ext cx="188950" cy="287069"/>
          </a:xfrm>
          <a:prstGeom prst="upArrow">
            <a:avLst>
              <a:gd name="adj1" fmla="val 50000"/>
              <a:gd name="adj2" fmla="val 38025"/>
            </a:avLst>
          </a:prstGeom>
          <a:solidFill>
            <a:srgbClr val="FFCC00"/>
          </a:solidFill>
          <a:ln>
            <a:noFill/>
          </a:ln>
          <a:scene3d>
            <a:camera prst="orthographicFront">
              <a:rot lat="10800000" lon="10800000" rev="21594000"/>
            </a:camera>
            <a:lightRig rig="threePt" dir="t"/>
          </a:scene3d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it-IT">
              <a:ea typeface="ＭＳ Ｐゴシック" pitchFamily="34" charset="-128"/>
              <a:cs typeface="+mn-cs"/>
            </a:endParaRPr>
          </a:p>
        </p:txBody>
      </p:sp>
      <p:graphicFrame>
        <p:nvGraphicFramePr>
          <p:cNvPr id="11272" name="Grafico 12"/>
          <p:cNvGraphicFramePr>
            <a:graphicFrameLocks/>
          </p:cNvGraphicFramePr>
          <p:nvPr/>
        </p:nvGraphicFramePr>
        <p:xfrm>
          <a:off x="417513" y="2225675"/>
          <a:ext cx="8143875" cy="391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8" r:id="rId5" imgW="8144962" imgH="3913971" progId="Excel.Chart.8">
                  <p:embed/>
                </p:oleObj>
              </mc:Choice>
              <mc:Fallback>
                <p:oleObj r:id="rId5" imgW="8144962" imgH="3913971" progId="Excel.Chart.8">
                  <p:embed/>
                  <p:pic>
                    <p:nvPicPr>
                      <p:cNvPr id="0" name="Grafico 12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513" y="2225675"/>
                        <a:ext cx="8143875" cy="3914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AutoShape 11"/>
          <p:cNvSpPr>
            <a:spLocks noChangeArrowheads="1"/>
          </p:cNvSpPr>
          <p:nvPr/>
        </p:nvSpPr>
        <p:spPr bwMode="auto">
          <a:xfrm flipV="1">
            <a:off x="654013" y="1674652"/>
            <a:ext cx="188916" cy="287226"/>
          </a:xfrm>
          <a:prstGeom prst="upArrow">
            <a:avLst>
              <a:gd name="adj1" fmla="val 50000"/>
              <a:gd name="adj2" fmla="val 38025"/>
            </a:avLst>
          </a:prstGeom>
          <a:solidFill>
            <a:srgbClr val="9A34B6"/>
          </a:solidFill>
          <a:ln>
            <a:noFill/>
          </a:ln>
          <a:scene3d>
            <a:camera prst="orthographicFront">
              <a:rot lat="0" lon="0" rev="10800000"/>
            </a:camera>
            <a:lightRig rig="threePt" dir="t"/>
          </a:scene3d>
          <a:ex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it-IT">
              <a:ea typeface="ＭＳ Ｐゴシック" pitchFamily="34" charset="-128"/>
              <a:cs typeface="+mn-cs"/>
            </a:endParaRPr>
          </a:p>
        </p:txBody>
      </p:sp>
      <p:sp>
        <p:nvSpPr>
          <p:cNvPr id="2" name="Rettangolo 2"/>
          <p:cNvSpPr>
            <a:spLocks noChangeArrowheads="1"/>
          </p:cNvSpPr>
          <p:nvPr/>
        </p:nvSpPr>
        <p:spPr bwMode="auto">
          <a:xfrm>
            <a:off x="842963" y="6143625"/>
            <a:ext cx="7489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it-IT" b="1" dirty="0">
                <a:solidFill>
                  <a:srgbClr val="FF0000"/>
                </a:solidFill>
              </a:rPr>
              <a:t>Tasso di autonomia finanziaria pari al 92,64 % (100% nel 2014 e nel 2015)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8" y="180975"/>
            <a:ext cx="5746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1571625" y="850900"/>
            <a:ext cx="5978525" cy="609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marL="87313" indent="-84138" algn="ctr" eaLnBrk="1" hangingPunct="1">
              <a:spcBef>
                <a:spcPts val="1000"/>
              </a:spcBef>
              <a:buSzPct val="100000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/>
            </a:pPr>
            <a:r>
              <a:rPr lang="it-IT" sz="1600" b="1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QUOTE ASSOCIATIVE</a:t>
            </a:r>
          </a:p>
          <a:p>
            <a:pPr marL="36000" indent="-84138" algn="ctr" eaLnBrk="1" hangingPunct="1">
              <a:spcBef>
                <a:spcPts val="0"/>
              </a:spcBef>
              <a:buSzPct val="100000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/>
            </a:pPr>
            <a:r>
              <a:rPr lang="it-IT" sz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(Compreso recupero quote anni precedenti)</a:t>
            </a:r>
          </a:p>
        </p:txBody>
      </p:sp>
      <p:sp>
        <p:nvSpPr>
          <p:cNvPr id="12292" name="Text Box 6"/>
          <p:cNvSpPr txBox="1">
            <a:spLocks noChangeArrowheads="1"/>
          </p:cNvSpPr>
          <p:nvPr/>
        </p:nvSpPr>
        <p:spPr bwMode="auto">
          <a:xfrm>
            <a:off x="285750" y="214313"/>
            <a:ext cx="407193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25"/>
              </a:spcBef>
              <a:buSzPct val="100000"/>
            </a:pPr>
            <a:r>
              <a:rPr lang="it-IT" sz="1000">
                <a:solidFill>
                  <a:schemeClr val="tx1"/>
                </a:solidFill>
              </a:rPr>
              <a:t>Bilancio 2016 - RICAVI - </a:t>
            </a:r>
            <a:r>
              <a:rPr lang="it-IT" sz="1000" i="1" u="sng">
                <a:solidFill>
                  <a:schemeClr val="tx1"/>
                </a:solidFill>
              </a:rPr>
              <a:t>Ricavi  delle vendite e delle prestazioni</a:t>
            </a:r>
          </a:p>
        </p:txBody>
      </p:sp>
      <p:graphicFrame>
        <p:nvGraphicFramePr>
          <p:cNvPr id="12293" name="Gra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6335337"/>
              </p:ext>
            </p:extLst>
          </p:nvPr>
        </p:nvGraphicFramePr>
        <p:xfrm>
          <a:off x="928688" y="1591221"/>
          <a:ext cx="7285037" cy="3709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7" name="Foglio di lavoro" r:id="rId5" imgW="7289800" imgH="3708400" progId="Excel.Sheet.8">
                  <p:embed/>
                </p:oleObj>
              </mc:Choice>
              <mc:Fallback>
                <p:oleObj name="Foglio di lavoro" r:id="rId5" imgW="7289800" imgH="3708400" progId="Excel.Sheet.8">
                  <p:embed/>
                  <p:pic>
                    <p:nvPicPr>
                      <p:cNvPr id="0" name="Grafico 8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1591221"/>
                        <a:ext cx="7285037" cy="3709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4" name="Rettangolo 10"/>
          <p:cNvSpPr>
            <a:spLocks noChangeArrowheads="1"/>
          </p:cNvSpPr>
          <p:nvPr/>
        </p:nvSpPr>
        <p:spPr bwMode="auto">
          <a:xfrm>
            <a:off x="642938" y="5229225"/>
            <a:ext cx="8359775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49263" indent="-449263" eaLnBrk="1" hangingPunct="1">
              <a:lnSpc>
                <a:spcPct val="150000"/>
              </a:lnSpc>
              <a:buFont typeface="Wingdings" charset="0"/>
              <a:buChar char="v"/>
            </a:pPr>
            <a:r>
              <a:rPr lang="it-IT" dirty="0">
                <a:solidFill>
                  <a:schemeClr val="tx1"/>
                </a:solidFill>
              </a:rPr>
              <a:t>+ 4.070 </a:t>
            </a:r>
            <a:r>
              <a:rPr lang="it-IT" dirty="0" smtClean="0">
                <a:solidFill>
                  <a:schemeClr val="tx1"/>
                </a:solidFill>
              </a:rPr>
              <a:t>Soci </a:t>
            </a:r>
            <a:r>
              <a:rPr lang="it-IT" dirty="0">
                <a:solidFill>
                  <a:schemeClr val="tx1"/>
                </a:solidFill>
              </a:rPr>
              <a:t>rispetto al 2015  </a:t>
            </a:r>
            <a:endParaRPr lang="it-IT" dirty="0" smtClean="0">
              <a:solidFill>
                <a:schemeClr val="tx1"/>
              </a:solidFill>
            </a:endParaRPr>
          </a:p>
          <a:p>
            <a:pPr marL="449263" indent="-449263" eaLnBrk="1" hangingPunct="1">
              <a:lnSpc>
                <a:spcPct val="150000"/>
              </a:lnSpc>
              <a:buFont typeface="Wingdings" charset="0"/>
              <a:buChar char="v"/>
            </a:pPr>
            <a:r>
              <a:rPr lang="it-IT" dirty="0" smtClean="0">
                <a:solidFill>
                  <a:schemeClr val="tx1"/>
                </a:solidFill>
              </a:rPr>
              <a:t>Minor </a:t>
            </a:r>
            <a:r>
              <a:rPr lang="it-IT" dirty="0">
                <a:solidFill>
                  <a:schemeClr val="tx1"/>
                </a:solidFill>
              </a:rPr>
              <a:t>ricavi per € 35.952 per agevolazione </a:t>
            </a:r>
            <a:r>
              <a:rPr lang="it-IT" dirty="0" smtClean="0">
                <a:solidFill>
                  <a:schemeClr val="tx1"/>
                </a:solidFill>
              </a:rPr>
              <a:t>Soci giovani </a:t>
            </a:r>
            <a:endParaRPr lang="it-IT" dirty="0" smtClean="0">
              <a:solidFill>
                <a:schemeClr val="tx1"/>
              </a:solidFill>
            </a:endParaRPr>
          </a:p>
          <a:p>
            <a:pPr marL="449263" indent="-449263" eaLnBrk="1" hangingPunct="1">
              <a:lnSpc>
                <a:spcPct val="150000"/>
              </a:lnSpc>
              <a:buFont typeface="Wingdings" charset="0"/>
              <a:buChar char="v"/>
            </a:pPr>
            <a:r>
              <a:rPr lang="it-IT" dirty="0" smtClean="0">
                <a:solidFill>
                  <a:schemeClr val="tx1"/>
                </a:solidFill>
              </a:rPr>
              <a:t>Minor </a:t>
            </a:r>
            <a:r>
              <a:rPr lang="it-IT" dirty="0">
                <a:solidFill>
                  <a:schemeClr val="tx1"/>
                </a:solidFill>
              </a:rPr>
              <a:t>ricavi </a:t>
            </a:r>
            <a:r>
              <a:rPr lang="it-IT" dirty="0" smtClean="0">
                <a:solidFill>
                  <a:schemeClr val="tx1"/>
                </a:solidFill>
              </a:rPr>
              <a:t>per </a:t>
            </a:r>
            <a:r>
              <a:rPr lang="it-IT" dirty="0">
                <a:solidFill>
                  <a:schemeClr val="tx1"/>
                </a:solidFill>
              </a:rPr>
              <a:t>€ 10.162 per </a:t>
            </a:r>
            <a:r>
              <a:rPr lang="it-IT" dirty="0" smtClean="0">
                <a:solidFill>
                  <a:schemeClr val="tx1"/>
                </a:solidFill>
              </a:rPr>
              <a:t>agevolazione Soci </a:t>
            </a:r>
            <a:r>
              <a:rPr lang="it-IT" dirty="0">
                <a:solidFill>
                  <a:schemeClr val="tx1"/>
                </a:solidFill>
              </a:rPr>
              <a:t>ordinari </a:t>
            </a:r>
            <a:r>
              <a:rPr lang="it-IT" dirty="0" smtClean="0">
                <a:solidFill>
                  <a:schemeClr val="tx1"/>
                </a:solidFill>
              </a:rPr>
              <a:t>juniores</a:t>
            </a:r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strips dir="rd"/>
      </p:transition>
    </mc:Choice>
    <mc:Fallback xmlns="">
      <p:transition xmlns:p14="http://schemas.microsoft.com/office/powerpoint/2010/main" spd="slow">
        <p:strips dir="rd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llout con freccia a destra 4"/>
          <p:cNvSpPr/>
          <p:nvPr/>
        </p:nvSpPr>
        <p:spPr bwMode="auto">
          <a:xfrm rot="5400000">
            <a:off x="7850981" y="1669530"/>
            <a:ext cx="873125" cy="1655762"/>
          </a:xfrm>
          <a:prstGeom prst="rightArrowCallout">
            <a:avLst/>
          </a:prstGeom>
          <a:solidFill>
            <a:schemeClr val="accent3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it-IT">
              <a:ea typeface="ＭＳ Ｐゴシック" pitchFamily="34" charset="-128"/>
              <a:cs typeface="+mn-cs"/>
            </a:endParaRPr>
          </a:p>
        </p:txBody>
      </p:sp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1511300" y="908050"/>
            <a:ext cx="6121400" cy="555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eaLnBrk="1" hangingPunct="1">
              <a:spcBef>
                <a:spcPts val="625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sz="1800" b="1" dirty="0">
                <a:solidFill>
                  <a:schemeClr val="tx1"/>
                </a:solidFill>
                <a:ea typeface="+mn-ea"/>
                <a:cs typeface="+mn-cs"/>
              </a:rPr>
              <a:t>Trend Tesseramento</a:t>
            </a:r>
          </a:p>
          <a:p>
            <a:pPr algn="ctr"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(comprensivo dei </a:t>
            </a:r>
            <a:r>
              <a:rPr lang="it-IT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Soci </a:t>
            </a:r>
            <a:r>
              <a:rPr lang="it-IT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benemeriti ed onorari)</a:t>
            </a:r>
            <a:endParaRPr lang="it-IT" sz="1200" baseline="66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8" y="180975"/>
            <a:ext cx="5746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317" name="Text Box 4"/>
          <p:cNvSpPr txBox="1">
            <a:spLocks noChangeArrowheads="1"/>
          </p:cNvSpPr>
          <p:nvPr/>
        </p:nvSpPr>
        <p:spPr bwMode="auto">
          <a:xfrm>
            <a:off x="6300788" y="2924175"/>
            <a:ext cx="1584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/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285750" y="214313"/>
            <a:ext cx="407193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25"/>
              </a:spcBef>
              <a:buSzPct val="100000"/>
            </a:pPr>
            <a:r>
              <a:rPr lang="it-IT" sz="1000">
                <a:solidFill>
                  <a:schemeClr val="tx1"/>
                </a:solidFill>
              </a:rPr>
              <a:t>Bilancio 2016 - RICAVI - </a:t>
            </a:r>
            <a:r>
              <a:rPr lang="it-IT" sz="1000" i="1" u="sng">
                <a:solidFill>
                  <a:schemeClr val="tx1"/>
                </a:solidFill>
              </a:rPr>
              <a:t>Ricavi  delle vendite e delle prestazioni</a:t>
            </a:r>
          </a:p>
        </p:txBody>
      </p:sp>
      <p:graphicFrame>
        <p:nvGraphicFramePr>
          <p:cNvPr id="12" name="Grafico 11"/>
          <p:cNvGraphicFramePr>
            <a:graphicFrameLocks/>
          </p:cNvGraphicFramePr>
          <p:nvPr/>
        </p:nvGraphicFramePr>
        <p:xfrm>
          <a:off x="285750" y="1556792"/>
          <a:ext cx="8535168" cy="4512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CasellaDiTesto 1"/>
          <p:cNvSpPr txBox="1"/>
          <p:nvPr/>
        </p:nvSpPr>
        <p:spPr>
          <a:xfrm>
            <a:off x="7524328" y="2179638"/>
            <a:ext cx="1512167" cy="33855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it-IT" sz="1600" b="1" dirty="0">
                <a:ea typeface="ＭＳ Ｐゴシック" pitchFamily="34" charset="-128"/>
                <a:cs typeface="+mn-cs"/>
              </a:rPr>
              <a:t>+ </a:t>
            </a:r>
            <a:r>
              <a:rPr lang="it-IT" sz="1600" b="1" dirty="0" smtClean="0">
                <a:ea typeface="ＭＳ Ｐゴシック" pitchFamily="34" charset="-128"/>
                <a:cs typeface="+mn-cs"/>
              </a:rPr>
              <a:t>4.070 Soci</a:t>
            </a:r>
            <a:endParaRPr lang="it-IT" sz="1600" b="1" dirty="0">
              <a:ea typeface="ＭＳ Ｐゴシック" pitchFamily="34" charset="-128"/>
              <a:cs typeface="+mn-cs"/>
            </a:endParaRPr>
          </a:p>
        </p:txBody>
      </p:sp>
      <p:sp>
        <p:nvSpPr>
          <p:cNvPr id="13321" name="Text Box 2"/>
          <p:cNvSpPr txBox="1">
            <a:spLocks noChangeArrowheads="1"/>
          </p:cNvSpPr>
          <p:nvPr/>
        </p:nvSpPr>
        <p:spPr bwMode="auto">
          <a:xfrm>
            <a:off x="1620838" y="6454775"/>
            <a:ext cx="59023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000">
                <a:solidFill>
                  <a:schemeClr val="tx1"/>
                </a:solidFill>
                <a:cs typeface="Arial" charset="0"/>
              </a:rPr>
              <a:t>COMITATO CENTRALE DI INDIRIZZO E DI CONTROLLO - 25  marzo 2017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wheel spokes="1"/>
      </p:transition>
    </mc:Choice>
    <mc:Fallback xmlns="">
      <p:transition xmlns:p14="http://schemas.microsoft.com/office/powerpoint/2010/main"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8" y="180975"/>
            <a:ext cx="5746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827088" y="1427163"/>
            <a:ext cx="48244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/>
          </a:p>
        </p:txBody>
      </p:sp>
      <p:sp>
        <p:nvSpPr>
          <p:cNvPr id="14340" name="Rectangle 3"/>
          <p:cNvSpPr>
            <a:spLocks noChangeArrowheads="1"/>
          </p:cNvSpPr>
          <p:nvPr/>
        </p:nvSpPr>
        <p:spPr bwMode="auto">
          <a:xfrm>
            <a:off x="1582738" y="746125"/>
            <a:ext cx="5978525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marL="87313" indent="-84138" algn="ctr" eaLnBrk="1" hangingPunct="1">
              <a:spcBef>
                <a:spcPts val="1000"/>
              </a:spcBef>
              <a:buSzPct val="100000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it-IT" sz="1600" b="1">
                <a:solidFill>
                  <a:schemeClr val="tx1"/>
                </a:solidFill>
              </a:rPr>
              <a:t>RICAVI DA PUBBLICAZIONI e DA ATTIVITA’ DI PROMOZIONE</a:t>
            </a:r>
          </a:p>
        </p:txBody>
      </p:sp>
      <p:sp>
        <p:nvSpPr>
          <p:cNvPr id="14341" name="Text Box 6"/>
          <p:cNvSpPr txBox="1">
            <a:spLocks noChangeArrowheads="1"/>
          </p:cNvSpPr>
          <p:nvPr/>
        </p:nvSpPr>
        <p:spPr bwMode="auto">
          <a:xfrm>
            <a:off x="285750" y="214313"/>
            <a:ext cx="407193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25"/>
              </a:spcBef>
              <a:buSzPct val="100000"/>
            </a:pPr>
            <a:r>
              <a:rPr lang="it-IT" sz="1000">
                <a:solidFill>
                  <a:schemeClr val="tx1"/>
                </a:solidFill>
              </a:rPr>
              <a:t>Bilancio 2016 - RICAVI - </a:t>
            </a:r>
            <a:r>
              <a:rPr lang="it-IT" sz="1000" i="1" u="sng">
                <a:solidFill>
                  <a:schemeClr val="tx1"/>
                </a:solidFill>
              </a:rPr>
              <a:t>Ricavi  delle vendite e delle prestazioni</a:t>
            </a:r>
          </a:p>
        </p:txBody>
      </p:sp>
      <p:graphicFrame>
        <p:nvGraphicFramePr>
          <p:cNvPr id="14342" name="Grafico 7"/>
          <p:cNvGraphicFramePr>
            <a:graphicFrameLocks/>
          </p:cNvGraphicFramePr>
          <p:nvPr/>
        </p:nvGraphicFramePr>
        <p:xfrm>
          <a:off x="552450" y="1714500"/>
          <a:ext cx="8501063" cy="435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7" r:id="rId5" imgW="8498561" imgH="4359018" progId="Excel.Chart.8">
                  <p:embed/>
                </p:oleObj>
              </mc:Choice>
              <mc:Fallback>
                <p:oleObj r:id="rId5" imgW="8498561" imgH="4359018" progId="Excel.Chart.8">
                  <p:embed/>
                  <p:pic>
                    <p:nvPicPr>
                      <p:cNvPr id="0" name="Grafico 7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450" y="1714500"/>
                        <a:ext cx="8501063" cy="4357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3" name="AutoShape 9"/>
          <p:cNvSpPr>
            <a:spLocks noChangeArrowheads="1"/>
          </p:cNvSpPr>
          <p:nvPr/>
        </p:nvSpPr>
        <p:spPr bwMode="auto">
          <a:xfrm>
            <a:off x="6986588" y="4797425"/>
            <a:ext cx="2016125" cy="869950"/>
          </a:xfrm>
          <a:prstGeom prst="irregularSeal1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b="1"/>
              <a:t>- 17,6 %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push dir="u"/>
      </p:transition>
    </mc:Choice>
    <mc:Fallback xmlns="">
      <p:transition xmlns:p14="http://schemas.microsoft.com/office/powerpoint/2010/main"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6713898"/>
              </p:ext>
            </p:extLst>
          </p:nvPr>
        </p:nvGraphicFramePr>
        <p:xfrm>
          <a:off x="611560" y="1124744"/>
          <a:ext cx="8194675" cy="5040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1" r:id="rId4" imgW="8193734" imgH="4206605" progId="Excel.Chart.8">
                  <p:embed/>
                </p:oleObj>
              </mc:Choice>
              <mc:Fallback>
                <p:oleObj r:id="rId4" imgW="8193734" imgH="4206605" progId="Excel.Chart.8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1124744"/>
                        <a:ext cx="8194675" cy="50405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63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8" y="180975"/>
            <a:ext cx="5746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222" name="Rectangle 4"/>
          <p:cNvSpPr>
            <a:spLocks noChangeArrowheads="1"/>
          </p:cNvSpPr>
          <p:nvPr/>
        </p:nvSpPr>
        <p:spPr bwMode="auto">
          <a:xfrm>
            <a:off x="1214438" y="642938"/>
            <a:ext cx="5976937" cy="252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marL="87313" indent="-84138" algn="ctr" eaLnBrk="1" hangingPunct="1">
              <a:spcBef>
                <a:spcPts val="1000"/>
              </a:spcBef>
              <a:buSzPct val="100000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/>
            </a:pPr>
            <a:r>
              <a:rPr lang="it-IT" sz="1600" b="1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ALTRI RICAVI E PROVENTI</a:t>
            </a:r>
          </a:p>
        </p:txBody>
      </p:sp>
      <p:sp>
        <p:nvSpPr>
          <p:cNvPr id="15365" name="Text Box 6"/>
          <p:cNvSpPr txBox="1">
            <a:spLocks noChangeArrowheads="1"/>
          </p:cNvSpPr>
          <p:nvPr/>
        </p:nvSpPr>
        <p:spPr bwMode="auto">
          <a:xfrm>
            <a:off x="285750" y="214313"/>
            <a:ext cx="407193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25"/>
              </a:spcBef>
              <a:buSzPct val="100000"/>
            </a:pPr>
            <a:r>
              <a:rPr lang="it-IT" sz="1000">
                <a:solidFill>
                  <a:schemeClr val="tx1"/>
                </a:solidFill>
              </a:rPr>
              <a:t>Bilancio 2016 - RICAVI – </a:t>
            </a:r>
            <a:r>
              <a:rPr lang="it-IT" sz="1000" i="1" u="sng">
                <a:solidFill>
                  <a:schemeClr val="tx1"/>
                </a:solidFill>
              </a:rPr>
              <a:t>Altri ricavi e proventi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8" y="180975"/>
            <a:ext cx="5746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6387" name="Rectangle 2"/>
          <p:cNvSpPr>
            <a:spLocks noChangeArrowheads="1"/>
          </p:cNvSpPr>
          <p:nvPr/>
        </p:nvSpPr>
        <p:spPr bwMode="auto">
          <a:xfrm>
            <a:off x="1500188" y="579438"/>
            <a:ext cx="5834062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algn="ctr" eaLnBrk="1" hangingPunct="1">
              <a:buSzPct val="100000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it-IT" sz="1600" b="1">
                <a:solidFill>
                  <a:schemeClr val="tx1"/>
                </a:solidFill>
                <a:cs typeface="Arial" charset="0"/>
              </a:rPr>
              <a:t>COSTI DELLA PRODUZIONE </a:t>
            </a:r>
          </a:p>
          <a:p>
            <a:pPr algn="ctr" eaLnBrk="1" hangingPunct="1">
              <a:buSzPct val="100000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it-IT" sz="1600" b="1">
                <a:solidFill>
                  <a:schemeClr val="tx1"/>
                </a:solidFill>
              </a:rPr>
              <a:t>€  12.179.540</a:t>
            </a:r>
          </a:p>
        </p:txBody>
      </p:sp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285750" y="214313"/>
            <a:ext cx="25717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25"/>
              </a:spcBef>
              <a:buSzPct val="100000"/>
            </a:pPr>
            <a:r>
              <a:rPr lang="it-IT" sz="1000">
                <a:solidFill>
                  <a:schemeClr val="tx1"/>
                </a:solidFill>
              </a:rPr>
              <a:t>Bilancio 2016 – COSTI </a:t>
            </a:r>
            <a:endParaRPr lang="it-IT" sz="1000" i="1" u="sng">
              <a:solidFill>
                <a:schemeClr val="tx1"/>
              </a:solidFill>
            </a:endParaRPr>
          </a:p>
        </p:txBody>
      </p:sp>
      <p:graphicFrame>
        <p:nvGraphicFramePr>
          <p:cNvPr id="7" name="Grafico 6"/>
          <p:cNvGraphicFramePr>
            <a:graphicFrameLocks/>
          </p:cNvGraphicFramePr>
          <p:nvPr/>
        </p:nvGraphicFramePr>
        <p:xfrm>
          <a:off x="755576" y="1412776"/>
          <a:ext cx="7799809" cy="5014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390" name="Text Box 2"/>
          <p:cNvSpPr txBox="1">
            <a:spLocks noChangeArrowheads="1"/>
          </p:cNvSpPr>
          <p:nvPr/>
        </p:nvSpPr>
        <p:spPr bwMode="auto">
          <a:xfrm>
            <a:off x="1620838" y="6454775"/>
            <a:ext cx="59023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000">
                <a:solidFill>
                  <a:schemeClr val="tx1"/>
                </a:solidFill>
                <a:cs typeface="Arial" charset="0"/>
              </a:rPr>
              <a:t>COMITATO CENTRALE DI INDIRIZZO E DI CONTROLLO - 25  marzo 2017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a 4"/>
          <p:cNvGraphicFramePr>
            <a:graphicFrameLocks noGrp="1"/>
          </p:cNvGraphicFramePr>
          <p:nvPr/>
        </p:nvGraphicFramePr>
        <p:xfrm>
          <a:off x="352425" y="681038"/>
          <a:ext cx="8320088" cy="5765808"/>
        </p:xfrm>
        <a:graphic>
          <a:graphicData uri="http://schemas.openxmlformats.org/drawingml/2006/table">
            <a:tbl>
              <a:tblPr/>
              <a:tblGrid>
                <a:gridCol w="4741863"/>
                <a:gridCol w="1774825"/>
                <a:gridCol w="1803400"/>
              </a:tblGrid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 COSTI PER SERVIZI</a:t>
                      </a:r>
                      <a:endParaRPr kumimoji="0" 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68582" marR="68582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D2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2016</a:t>
                      </a:r>
                      <a:endParaRPr kumimoji="0" 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68582" marR="68582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2015</a:t>
                      </a:r>
                      <a:endParaRPr kumimoji="0" 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D2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Spese generali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68582" marR="68582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D2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B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663.614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68582" marR="68582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B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728.896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D2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B9">
                        <a:alpha val="20000"/>
                      </a:srgbClr>
                    </a:solidFill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Eventi istituzionali	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68582" marR="6858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76.761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68582" marR="68582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71.925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Spese collaborazioni /consulenze professionali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68582" marR="6858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B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77.627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68582" marR="68582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B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69.516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B9">
                        <a:alpha val="20000"/>
                      </a:srgbClr>
                    </a:solidFill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Stampa sociale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68582" marR="6858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1.326.614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68582" marR="68582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1.333.402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Assicurazioni 	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68582" marR="6858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B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4.096.826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68582" marR="68582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B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4.084.508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B9">
                        <a:alpha val="20000"/>
                      </a:srgbClr>
                    </a:solidFill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Costi per pubblicazioni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68582" marR="6858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127.380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68582" marR="68582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102.472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Coord. OTCO, Progetti MIUR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68582" marR="6858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B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11.988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68582" marR="68582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B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14.882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B9">
                        <a:alpha val="20000"/>
                      </a:srgbClr>
                    </a:solidFill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Attività OTCO e contributi OTTO 		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68582" marR="6858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744.653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68582" marR="68582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711.050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Attività di comunicazione 	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68582" marR="6858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B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244.084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68582" marR="68582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B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137.062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B9">
                        <a:alpha val="20000"/>
                      </a:srgbClr>
                    </a:solidFill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Corpo Nazionale Soccorso Alpino e Speleologico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68582" marR="6858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2.439.939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68582" marR="68582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2.439.939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Contributi attività istituzionali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68582" marR="6858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B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1.120.860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68582" marR="68582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B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562.756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B9">
                        <a:alpha val="20000"/>
                      </a:srgbClr>
                    </a:solidFill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Immobili e rifugi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68582" marR="6858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822.856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68582" marR="68582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835.758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Altre spese istituzionali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68582" marR="6858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B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384.338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68582" marR="68582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B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B9">
                        <a:alpha val="20000"/>
                      </a:srgbClr>
                    </a:solidFill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Altri costi per il personale 	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68582" marR="6858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42.000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68582" marR="68582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37.800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Totale 	</a:t>
                      </a:r>
                      <a:endParaRPr kumimoji="0" 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68582" marR="6858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2D2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B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12.179.540</a:t>
                      </a:r>
                      <a:endParaRPr kumimoji="0" 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68582" marR="68582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2D2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B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11.129.966</a:t>
                      </a:r>
                      <a:endParaRPr kumimoji="0" 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2D2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B9">
                        <a:alpha val="2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174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8" y="180975"/>
            <a:ext cx="5746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7464" name="Text Box 6"/>
          <p:cNvSpPr txBox="1">
            <a:spLocks noChangeArrowheads="1"/>
          </p:cNvSpPr>
          <p:nvPr/>
        </p:nvSpPr>
        <p:spPr bwMode="auto">
          <a:xfrm>
            <a:off x="428625" y="214313"/>
            <a:ext cx="34290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25"/>
              </a:spcBef>
              <a:buSzPct val="100000"/>
            </a:pPr>
            <a:r>
              <a:rPr lang="it-IT" sz="1000">
                <a:solidFill>
                  <a:schemeClr val="tx1"/>
                </a:solidFill>
              </a:rPr>
              <a:t>Bilancio 2016 - COSTI  - </a:t>
            </a:r>
            <a:r>
              <a:rPr lang="it-IT" sz="1000" i="1" u="sng">
                <a:solidFill>
                  <a:schemeClr val="tx1"/>
                </a:solidFill>
              </a:rPr>
              <a:t>Costi per  servizi</a:t>
            </a:r>
            <a:endParaRPr lang="it-IT" sz="1000" i="1" u="sng">
              <a:solidFill>
                <a:schemeClr val="tx1"/>
              </a:solidFill>
              <a:latin typeface="Verdana" charset="0"/>
            </a:endParaRPr>
          </a:p>
        </p:txBody>
      </p:sp>
      <p:sp>
        <p:nvSpPr>
          <p:cNvPr id="17465" name="Oval 52"/>
          <p:cNvSpPr>
            <a:spLocks noChangeArrowheads="1"/>
          </p:cNvSpPr>
          <p:nvPr/>
        </p:nvSpPr>
        <p:spPr bwMode="auto">
          <a:xfrm>
            <a:off x="5681663" y="4646613"/>
            <a:ext cx="1311275" cy="333375"/>
          </a:xfrm>
          <a:prstGeom prst="ellipse">
            <a:avLst/>
          </a:prstGeom>
          <a:noFill/>
          <a:ln w="31623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/>
          </a:p>
        </p:txBody>
      </p:sp>
      <p:sp>
        <p:nvSpPr>
          <p:cNvPr id="17466" name="Oval 52"/>
          <p:cNvSpPr>
            <a:spLocks noChangeArrowheads="1"/>
          </p:cNvSpPr>
          <p:nvPr/>
        </p:nvSpPr>
        <p:spPr bwMode="auto">
          <a:xfrm>
            <a:off x="5771356" y="2852936"/>
            <a:ext cx="1131888" cy="431800"/>
          </a:xfrm>
          <a:prstGeom prst="ellipse">
            <a:avLst/>
          </a:prstGeom>
          <a:noFill/>
          <a:ln w="31623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17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17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174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800"/>
                                        <p:tgtEl>
                                          <p:spTgt spid="17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800" fill="hold"/>
                                        <p:tgtEl>
                                          <p:spTgt spid="17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fill="hold"/>
                                        <p:tgtEl>
                                          <p:spTgt spid="17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fill="hold"/>
                                        <p:tgtEl>
                                          <p:spTgt spid="174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800"/>
                                        <p:tgtEl>
                                          <p:spTgt spid="17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65" grpId="0" animBg="1"/>
      <p:bldP spid="1746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"/>
          <p:cNvSpPr txBox="1">
            <a:spLocks noChangeArrowheads="1"/>
          </p:cNvSpPr>
          <p:nvPr/>
        </p:nvSpPr>
        <p:spPr bwMode="auto">
          <a:xfrm>
            <a:off x="1079500" y="642938"/>
            <a:ext cx="698500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1000"/>
              </a:spcBef>
              <a:buSzPct val="100000"/>
            </a:pPr>
            <a:r>
              <a:rPr lang="it-IT" sz="1600" b="1">
                <a:solidFill>
                  <a:schemeClr val="tx1"/>
                </a:solidFill>
              </a:rPr>
              <a:t>STAMPA SOCIALE</a:t>
            </a: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8" y="180975"/>
            <a:ext cx="5746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aphicFrame>
        <p:nvGraphicFramePr>
          <p:cNvPr id="18436" name="Object 6"/>
          <p:cNvGraphicFramePr>
            <a:graphicFrameLocks noChangeAspect="1"/>
          </p:cNvGraphicFramePr>
          <p:nvPr/>
        </p:nvGraphicFramePr>
        <p:xfrm>
          <a:off x="306388" y="1146175"/>
          <a:ext cx="9117012" cy="456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2" r:id="rId5" imgW="9120406" imgH="4566300" progId="Excel.Chart.8">
                  <p:embed/>
                </p:oleObj>
              </mc:Choice>
              <mc:Fallback>
                <p:oleObj r:id="rId5" imgW="9120406" imgH="4566300" progId="Excel.Chart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388" y="1146175"/>
                        <a:ext cx="9117012" cy="456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7" name="Rectangle 9"/>
          <p:cNvSpPr>
            <a:spLocks noChangeArrowheads="1"/>
          </p:cNvSpPr>
          <p:nvPr/>
        </p:nvSpPr>
        <p:spPr bwMode="auto">
          <a:xfrm>
            <a:off x="815975" y="6024563"/>
            <a:ext cx="7918450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marL="266700" indent="-263525" eaLnBrk="1" hangingPunct="1">
              <a:spcBef>
                <a:spcPts val="750"/>
              </a:spcBef>
              <a:buSzPct val="100000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</a:pPr>
            <a:r>
              <a:rPr lang="it-IT">
                <a:solidFill>
                  <a:schemeClr val="tx1"/>
                </a:solidFill>
                <a:cs typeface="Arial" charset="0"/>
              </a:rPr>
              <a:t>A partire dal 2015  diminuzione dei costi a seguito gara d’appalto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357188" y="214313"/>
            <a:ext cx="34290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25"/>
              </a:spcBef>
              <a:buSzPct val="100000"/>
            </a:pPr>
            <a:r>
              <a:rPr lang="it-IT" sz="1000">
                <a:solidFill>
                  <a:schemeClr val="tx1"/>
                </a:solidFill>
              </a:rPr>
              <a:t>Bilancio 2016  – COSTI – </a:t>
            </a:r>
            <a:r>
              <a:rPr lang="it-IT" sz="1000" i="1" u="sng">
                <a:solidFill>
                  <a:schemeClr val="tx1"/>
                </a:solidFill>
              </a:rPr>
              <a:t>Costi per Servizi</a:t>
            </a:r>
            <a:endParaRPr lang="it-IT" sz="1000" i="1" u="sng">
              <a:solidFill>
                <a:schemeClr val="tx1"/>
              </a:solidFill>
              <a:latin typeface="Verdana" charset="0"/>
            </a:endParaRPr>
          </a:p>
        </p:txBody>
      </p:sp>
      <p:sp>
        <p:nvSpPr>
          <p:cNvPr id="18439" name="Rettangolo 10"/>
          <p:cNvSpPr>
            <a:spLocks noChangeArrowheads="1"/>
          </p:cNvSpPr>
          <p:nvPr/>
        </p:nvSpPr>
        <p:spPr bwMode="auto">
          <a:xfrm>
            <a:off x="533400" y="6113463"/>
            <a:ext cx="144463" cy="153987"/>
          </a:xfrm>
          <a:prstGeom prst="rect">
            <a:avLst/>
          </a:prstGeom>
          <a:solidFill>
            <a:srgbClr val="E2562A"/>
          </a:solidFill>
          <a:ln w="9525">
            <a:solidFill>
              <a:srgbClr val="E2562A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8" y="180975"/>
            <a:ext cx="5746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9459" name="Text Box 6"/>
          <p:cNvSpPr txBox="1">
            <a:spLocks noChangeArrowheads="1"/>
          </p:cNvSpPr>
          <p:nvPr/>
        </p:nvSpPr>
        <p:spPr bwMode="auto">
          <a:xfrm>
            <a:off x="357188" y="214313"/>
            <a:ext cx="34290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25"/>
              </a:spcBef>
              <a:buSzPct val="100000"/>
            </a:pPr>
            <a:r>
              <a:rPr lang="it-IT" sz="1000">
                <a:solidFill>
                  <a:schemeClr val="tx1"/>
                </a:solidFill>
              </a:rPr>
              <a:t>Bilancio 2016 – COSTI – </a:t>
            </a:r>
            <a:r>
              <a:rPr lang="it-IT" sz="1000" i="1" u="sng">
                <a:solidFill>
                  <a:schemeClr val="tx1"/>
                </a:solidFill>
              </a:rPr>
              <a:t>Costi per Servizi</a:t>
            </a:r>
            <a:endParaRPr lang="it-IT" sz="1000" i="1" u="sng">
              <a:solidFill>
                <a:schemeClr val="tx1"/>
              </a:solidFill>
              <a:latin typeface="Verdana" charset="0"/>
            </a:endParaRPr>
          </a:p>
        </p:txBody>
      </p:sp>
      <p:sp>
        <p:nvSpPr>
          <p:cNvPr id="19460" name="Rectangle 9"/>
          <p:cNvSpPr>
            <a:spLocks noChangeArrowheads="1"/>
          </p:cNvSpPr>
          <p:nvPr/>
        </p:nvSpPr>
        <p:spPr bwMode="auto">
          <a:xfrm>
            <a:off x="1785938" y="785813"/>
            <a:ext cx="5954712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marL="266700" indent="-263525" algn="ctr" eaLnBrk="1" hangingPunct="1">
              <a:spcBef>
                <a:spcPts val="750"/>
              </a:spcBef>
              <a:buSzPct val="100000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</a:pPr>
            <a:r>
              <a:rPr lang="it-IT" sz="1600" b="1">
                <a:solidFill>
                  <a:schemeClr val="tx1"/>
                </a:solidFill>
                <a:cs typeface="Arial" charset="0"/>
              </a:rPr>
              <a:t>COSTI  PER ASSICURAZIONI 2007 - 2016</a:t>
            </a:r>
          </a:p>
        </p:txBody>
      </p:sp>
      <p:graphicFrame>
        <p:nvGraphicFramePr>
          <p:cNvPr id="19461" name="Grafico 11"/>
          <p:cNvGraphicFramePr>
            <a:graphicFrameLocks/>
          </p:cNvGraphicFramePr>
          <p:nvPr/>
        </p:nvGraphicFramePr>
        <p:xfrm>
          <a:off x="381000" y="1362075"/>
          <a:ext cx="8385175" cy="4926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5" r:id="rId5" imgW="8382727" imgH="4925995" progId="Excel.Chart.8">
                  <p:embed/>
                </p:oleObj>
              </mc:Choice>
              <mc:Fallback>
                <p:oleObj r:id="rId5" imgW="8382727" imgH="4925995" progId="Excel.Chart.8">
                  <p:embed/>
                  <p:pic>
                    <p:nvPicPr>
                      <p:cNvPr id="0" name="Grafico 11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362075"/>
                        <a:ext cx="8385175" cy="4926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8" y="180975"/>
            <a:ext cx="5746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0483" name="Text Box 6"/>
          <p:cNvSpPr txBox="1">
            <a:spLocks noChangeArrowheads="1"/>
          </p:cNvSpPr>
          <p:nvPr/>
        </p:nvSpPr>
        <p:spPr bwMode="auto">
          <a:xfrm>
            <a:off x="357188" y="214313"/>
            <a:ext cx="27146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25"/>
              </a:spcBef>
              <a:buSzPct val="100000"/>
            </a:pPr>
            <a:r>
              <a:rPr lang="it-IT" sz="1000">
                <a:solidFill>
                  <a:schemeClr val="tx1"/>
                </a:solidFill>
              </a:rPr>
              <a:t>Bilancio 2016 -  COSTI – </a:t>
            </a:r>
            <a:r>
              <a:rPr lang="it-IT" sz="1000" i="1" u="sng">
                <a:solidFill>
                  <a:schemeClr val="tx1"/>
                </a:solidFill>
              </a:rPr>
              <a:t>Costi per Servizi</a:t>
            </a:r>
            <a:endParaRPr lang="it-IT" sz="1000" i="1" u="sng">
              <a:solidFill>
                <a:schemeClr val="tx1"/>
              </a:solidFill>
              <a:latin typeface="Verdana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971550" y="681038"/>
            <a:ext cx="6985000" cy="3413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eaLnBrk="1" hangingPunct="1">
              <a:spcBef>
                <a:spcPts val="10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sz="16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TREND DEI COSTI DELLE PRINCIPALI POLIZZE</a:t>
            </a:r>
          </a:p>
        </p:txBody>
      </p:sp>
      <p:sp>
        <p:nvSpPr>
          <p:cNvPr id="20485" name="Rectangle 9"/>
          <p:cNvSpPr>
            <a:spLocks noChangeArrowheads="1"/>
          </p:cNvSpPr>
          <p:nvPr/>
        </p:nvSpPr>
        <p:spPr bwMode="auto">
          <a:xfrm>
            <a:off x="758825" y="5724525"/>
            <a:ext cx="7918450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indent="3175" eaLnBrk="1" hangingPunct="1">
              <a:spcBef>
                <a:spcPts val="750"/>
              </a:spcBef>
              <a:buSzPct val="100000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</a:pPr>
            <a:r>
              <a:rPr lang="it-IT" dirty="0">
                <a:solidFill>
                  <a:schemeClr val="tx1"/>
                </a:solidFill>
                <a:cs typeface="Arial" charset="0"/>
              </a:rPr>
              <a:t>La polizza infortuni soci include € 147.742  per attivazione di n. 1.124  coperture infortuni in attività individuale </a:t>
            </a:r>
            <a:r>
              <a:rPr lang="it-IT" dirty="0" err="1">
                <a:solidFill>
                  <a:schemeClr val="tx1"/>
                </a:solidFill>
                <a:cs typeface="Arial" charset="0"/>
              </a:rPr>
              <a:t>Comb</a:t>
            </a:r>
            <a:r>
              <a:rPr lang="it-IT" dirty="0">
                <a:solidFill>
                  <a:schemeClr val="tx1"/>
                </a:solidFill>
                <a:cs typeface="Arial" charset="0"/>
              </a:rPr>
              <a:t>. A e n. 236 coperture in </a:t>
            </a:r>
            <a:r>
              <a:rPr lang="it-IT" dirty="0" err="1">
                <a:solidFill>
                  <a:schemeClr val="tx1"/>
                </a:solidFill>
                <a:cs typeface="Arial" charset="0"/>
              </a:rPr>
              <a:t>Comb</a:t>
            </a:r>
            <a:r>
              <a:rPr lang="it-IT" dirty="0">
                <a:solidFill>
                  <a:schemeClr val="tx1"/>
                </a:solidFill>
                <a:cs typeface="Arial" charset="0"/>
              </a:rPr>
              <a:t>. B</a:t>
            </a:r>
          </a:p>
        </p:txBody>
      </p:sp>
      <p:sp>
        <p:nvSpPr>
          <p:cNvPr id="20486" name="Rettangolo 4"/>
          <p:cNvSpPr>
            <a:spLocks noChangeArrowheads="1"/>
          </p:cNvSpPr>
          <p:nvPr/>
        </p:nvSpPr>
        <p:spPr bwMode="auto">
          <a:xfrm>
            <a:off x="500063" y="5872163"/>
            <a:ext cx="127000" cy="115887"/>
          </a:xfrm>
          <a:prstGeom prst="rect">
            <a:avLst/>
          </a:prstGeom>
          <a:solidFill>
            <a:schemeClr val="accent2"/>
          </a:solidFill>
          <a:ln w="9525">
            <a:solidFill>
              <a:srgbClr val="0066CC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/>
          </a:p>
        </p:txBody>
      </p:sp>
      <p:graphicFrame>
        <p:nvGraphicFramePr>
          <p:cNvPr id="10" name="Grafico 9"/>
          <p:cNvGraphicFramePr>
            <a:graphicFrameLocks/>
          </p:cNvGraphicFramePr>
          <p:nvPr/>
        </p:nvGraphicFramePr>
        <p:xfrm>
          <a:off x="251521" y="1022350"/>
          <a:ext cx="8751192" cy="44948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488" name="Rectangle 9"/>
          <p:cNvSpPr>
            <a:spLocks noChangeArrowheads="1"/>
          </p:cNvSpPr>
          <p:nvPr/>
        </p:nvSpPr>
        <p:spPr bwMode="auto">
          <a:xfrm>
            <a:off x="758825" y="6261100"/>
            <a:ext cx="8061325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indent="3175" eaLnBrk="1" hangingPunct="1">
              <a:spcBef>
                <a:spcPts val="750"/>
              </a:spcBef>
              <a:buSzPct val="100000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</a:pPr>
            <a:r>
              <a:rPr lang="it-IT">
                <a:solidFill>
                  <a:schemeClr val="tx1"/>
                </a:solidFill>
                <a:cs typeface="Arial" charset="0"/>
              </a:rPr>
              <a:t>La polizza RC sezioni include € 10.185 per attivazione di n. 485  coperture RC in attività individuale</a:t>
            </a:r>
          </a:p>
        </p:txBody>
      </p:sp>
      <p:sp>
        <p:nvSpPr>
          <p:cNvPr id="20489" name="Rettangolo 4"/>
          <p:cNvSpPr>
            <a:spLocks noChangeArrowheads="1"/>
          </p:cNvSpPr>
          <p:nvPr/>
        </p:nvSpPr>
        <p:spPr bwMode="auto">
          <a:xfrm>
            <a:off x="488950" y="6357938"/>
            <a:ext cx="127000" cy="115887"/>
          </a:xfrm>
          <a:prstGeom prst="rect">
            <a:avLst/>
          </a:prstGeom>
          <a:solidFill>
            <a:srgbClr val="00B0F0"/>
          </a:solidFill>
          <a:ln w="9525">
            <a:solidFill>
              <a:srgbClr val="00A7EA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strips dir="ld"/>
      </p:transition>
    </mc:Choice>
    <mc:Fallback xmlns="">
      <p:transition xmlns:p14="http://schemas.microsoft.com/office/powerpoint/2010/main" spd="slow">
        <p:strips dir="ld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/>
          <p:cNvSpPr txBox="1">
            <a:spLocks noChangeArrowheads="1"/>
          </p:cNvSpPr>
          <p:nvPr/>
        </p:nvSpPr>
        <p:spPr bwMode="auto">
          <a:xfrm>
            <a:off x="971550" y="1773238"/>
            <a:ext cx="2663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/>
          </a:p>
        </p:txBody>
      </p:sp>
      <p:graphicFrame>
        <p:nvGraphicFramePr>
          <p:cNvPr id="4571" name="Group 475"/>
          <p:cNvGraphicFramePr>
            <a:graphicFrameLocks noGrp="1"/>
          </p:cNvGraphicFramePr>
          <p:nvPr/>
        </p:nvGraphicFramePr>
        <p:xfrm>
          <a:off x="357188" y="1341438"/>
          <a:ext cx="8358187" cy="4023578"/>
        </p:xfrm>
        <a:graphic>
          <a:graphicData uri="http://schemas.openxmlformats.org/drawingml/2006/table">
            <a:tbl>
              <a:tblPr/>
              <a:tblGrid>
                <a:gridCol w="1614487"/>
                <a:gridCol w="1287463"/>
                <a:gridCol w="1241425"/>
                <a:gridCol w="1808162"/>
                <a:gridCol w="1257300"/>
                <a:gridCol w="1149350"/>
              </a:tblGrid>
              <a:tr h="395288">
                <a:tc gridSpan="3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ATTIVO </a:t>
                      </a:r>
                    </a:p>
                  </a:txBody>
                  <a:tcPr marL="90000" marR="90000" marT="46779" marB="46779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PASSIVO</a:t>
                      </a:r>
                    </a:p>
                  </a:txBody>
                  <a:tcPr marL="90000" marR="90000" marT="46779" marB="4677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311150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0000" marR="90000" marT="46779" marB="46779" anchor="ctr" horzOverflow="overflow">
                    <a:lnL>
                      <a:noFill/>
                    </a:lnL>
                    <a:lnR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2016</a:t>
                      </a:r>
                    </a:p>
                  </a:txBody>
                  <a:tcPr marL="90000" marR="90000" marT="46779" marB="46779" anchor="ctr" horzOverflow="overflow">
                    <a:lnL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2015</a:t>
                      </a:r>
                    </a:p>
                  </a:txBody>
                  <a:tcPr marL="90000" marR="90000" marT="46779" marB="4677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90000" marR="90000" marT="46779" marB="467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2016</a:t>
                      </a:r>
                    </a:p>
                  </a:txBody>
                  <a:tcPr marL="90000" marR="90000" marT="46779" marB="46779" anchor="ctr" horzOverflow="overflow">
                    <a:lnL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2015</a:t>
                      </a:r>
                    </a:p>
                  </a:txBody>
                  <a:tcPr marL="90000" marR="90000" marT="46779" marB="4677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5988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Crediti v/soci per versamenti ancora dovuti</a:t>
                      </a:r>
                    </a:p>
                  </a:txBody>
                  <a:tcPr marL="90000" marR="90000" marT="46779" marB="46779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</a:t>
                      </a:r>
                    </a:p>
                  </a:txBody>
                  <a:tcPr marL="90000" marR="90000" marT="46779" marB="4677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</a:t>
                      </a:r>
                    </a:p>
                  </a:txBody>
                  <a:tcPr marL="90000" marR="90000" marT="46779" marB="4677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Patrimonio netto</a:t>
                      </a:r>
                    </a:p>
                  </a:txBody>
                  <a:tcPr marL="90000" marR="90000" marT="46779" marB="467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5.576.536</a:t>
                      </a:r>
                    </a:p>
                  </a:txBody>
                  <a:tcPr marL="90000" marR="90000" marT="46779" marB="467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5.562.126</a:t>
                      </a:r>
                    </a:p>
                  </a:txBody>
                  <a:tcPr marL="90000" marR="90000" marT="46779" marB="4677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8638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Immobilizzazioni</a:t>
                      </a:r>
                    </a:p>
                  </a:txBody>
                  <a:tcPr marL="90000" marR="90000" marT="46779" marB="46779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3.118.108</a:t>
                      </a:r>
                    </a:p>
                  </a:txBody>
                  <a:tcPr marL="90000" marR="90000" marT="46779" marB="467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3.312.639</a:t>
                      </a:r>
                    </a:p>
                  </a:txBody>
                  <a:tcPr marL="90000" marR="90000" marT="46779" marB="467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Fondo per rischi ed oneri</a:t>
                      </a:r>
                    </a:p>
                  </a:txBody>
                  <a:tcPr marL="90000" marR="90000" marT="46779" marB="467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1.667.815</a:t>
                      </a:r>
                    </a:p>
                  </a:txBody>
                  <a:tcPr marL="90000" marR="90000" marT="46779" marB="467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1.687.051</a:t>
                      </a:r>
                    </a:p>
                  </a:txBody>
                  <a:tcPr marL="90000" marR="90000" marT="46779" marB="467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8638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Attivo circolante</a:t>
                      </a:r>
                    </a:p>
                  </a:txBody>
                  <a:tcPr marL="90000" marR="90000" marT="46779" marB="46779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8.407.257</a:t>
                      </a:r>
                    </a:p>
                  </a:txBody>
                  <a:tcPr marL="90000" marR="90000" marT="46779" marB="467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8.330.624</a:t>
                      </a:r>
                    </a:p>
                  </a:txBody>
                  <a:tcPr marL="90000" marR="90000" marT="46779" marB="467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Tfr di lavoro subordinato</a:t>
                      </a:r>
                    </a:p>
                  </a:txBody>
                  <a:tcPr marL="90000" marR="90000" marT="46779" marB="467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576.630</a:t>
                      </a:r>
                    </a:p>
                  </a:txBody>
                  <a:tcPr marL="90000" marR="90000" marT="46779" marB="46779" anchor="ctr" horzOverflow="overflow">
                    <a:lnL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553.338</a:t>
                      </a:r>
                    </a:p>
                  </a:txBody>
                  <a:tcPr marL="90000" marR="90000" marT="46779" marB="467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675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Ratei e risconti</a:t>
                      </a:r>
                    </a:p>
                  </a:txBody>
                  <a:tcPr marL="90000" marR="90000" marT="46779" marB="46779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36.404</a:t>
                      </a:r>
                    </a:p>
                  </a:txBody>
                  <a:tcPr marL="90000" marR="90000" marT="46779" marB="467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23.035</a:t>
                      </a:r>
                    </a:p>
                  </a:txBody>
                  <a:tcPr marL="90000" marR="90000" marT="46779" marB="467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Debiti</a:t>
                      </a:r>
                    </a:p>
                  </a:txBody>
                  <a:tcPr marL="90000" marR="90000" marT="46779" marB="467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4.708.003</a:t>
                      </a:r>
                    </a:p>
                  </a:txBody>
                  <a:tcPr marL="90000" marR="90000" marT="46779" marB="467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3.831.165</a:t>
                      </a:r>
                    </a:p>
                  </a:txBody>
                  <a:tcPr marL="90000" marR="90000" marT="46779" marB="467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9575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90000" marR="90000" marT="46779" marB="46779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0000" marR="90000" marT="46779" marB="467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0000" marR="90000" marT="46779" marB="467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Ratei e risconti</a:t>
                      </a:r>
                    </a:p>
                  </a:txBody>
                  <a:tcPr marL="90000" marR="90000" marT="46779" marB="467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32.785</a:t>
                      </a:r>
                    </a:p>
                  </a:txBody>
                  <a:tcPr marL="90000" marR="90000" marT="46779" marB="467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32.618</a:t>
                      </a:r>
                    </a:p>
                  </a:txBody>
                  <a:tcPr marL="90000" marR="90000" marT="46779" marB="467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5775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Totale Attivo</a:t>
                      </a:r>
                    </a:p>
                  </a:txBody>
                  <a:tcPr marL="90000" marR="90000" marT="46779" marB="46779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12.561.769</a:t>
                      </a:r>
                    </a:p>
                  </a:txBody>
                  <a:tcPr marL="90000" marR="90000" marT="46779" marB="467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11.666.298</a:t>
                      </a:r>
                    </a:p>
                  </a:txBody>
                  <a:tcPr marL="90000" marR="90000" marT="46779" marB="467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Totale Passivo</a:t>
                      </a:r>
                    </a:p>
                  </a:txBody>
                  <a:tcPr marL="90000" marR="90000" marT="46779" marB="467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12.561.769</a:t>
                      </a:r>
                    </a:p>
                  </a:txBody>
                  <a:tcPr marL="90000" marR="90000" marT="46779" marB="467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11.666.298</a:t>
                      </a:r>
                    </a:p>
                  </a:txBody>
                  <a:tcPr marL="90000" marR="90000" marT="46779" marB="467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135" name="Rectangle 47"/>
          <p:cNvSpPr>
            <a:spLocks noChangeArrowheads="1"/>
          </p:cNvSpPr>
          <p:nvPr/>
        </p:nvSpPr>
        <p:spPr bwMode="auto">
          <a:xfrm>
            <a:off x="1547813" y="681038"/>
            <a:ext cx="597693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marL="87313" indent="-84138" algn="ctr" eaLnBrk="1" hangingPunct="1">
              <a:spcBef>
                <a:spcPts val="1250"/>
              </a:spcBef>
              <a:buSzPct val="100000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it-IT" sz="2000" b="1">
                <a:solidFill>
                  <a:schemeClr val="tx1"/>
                </a:solidFill>
              </a:rPr>
              <a:t>STATO PATRIMONIALE</a:t>
            </a:r>
          </a:p>
        </p:txBody>
      </p:sp>
      <p:pic>
        <p:nvPicPr>
          <p:cNvPr id="3136" name="Picture 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8" y="180975"/>
            <a:ext cx="5746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137" name="Text Box 41"/>
          <p:cNvSpPr txBox="1">
            <a:spLocks noChangeArrowheads="1"/>
          </p:cNvSpPr>
          <p:nvPr/>
        </p:nvSpPr>
        <p:spPr bwMode="auto">
          <a:xfrm>
            <a:off x="612775" y="5686425"/>
            <a:ext cx="450215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266700" indent="-263525"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>
              <a:buFont typeface="Times New Roman" charset="0"/>
              <a:buChar char="»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>
              <a:buFont typeface="Times New Roman" charset="0"/>
              <a:buChar char="»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>
              <a:buFont typeface="Times New Roman" charset="0"/>
              <a:buChar char="»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>
              <a:buFont typeface="Times New Roman" charset="0"/>
              <a:buChar char="»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875"/>
              </a:spcBef>
              <a:buSzPct val="100000"/>
            </a:pPr>
            <a:r>
              <a:rPr lang="it-IT" sz="1400" dirty="0">
                <a:solidFill>
                  <a:schemeClr val="tx1"/>
                </a:solidFill>
              </a:rPr>
              <a:t> </a:t>
            </a:r>
            <a:r>
              <a:rPr lang="it-IT" sz="1400" b="1" dirty="0">
                <a:solidFill>
                  <a:schemeClr val="tx1"/>
                </a:solidFill>
              </a:rPr>
              <a:t>Patrimonio Netto </a:t>
            </a:r>
            <a:r>
              <a:rPr lang="it-IT" sz="1400" dirty="0">
                <a:solidFill>
                  <a:schemeClr val="tx1"/>
                </a:solidFill>
              </a:rPr>
              <a:t>€ 14.410  avanzo di esercizio </a:t>
            </a:r>
          </a:p>
        </p:txBody>
      </p:sp>
      <p:sp>
        <p:nvSpPr>
          <p:cNvPr id="12" name="Freccia in giù 11"/>
          <p:cNvSpPr/>
          <p:nvPr/>
        </p:nvSpPr>
        <p:spPr bwMode="auto">
          <a:xfrm rot="10800000">
            <a:off x="428625" y="5635625"/>
            <a:ext cx="179388" cy="360363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it-IT" dirty="0">
              <a:ln>
                <a:solidFill>
                  <a:schemeClr val="tx1"/>
                </a:solidFill>
              </a:ln>
              <a:solidFill>
                <a:srgbClr val="FF0000"/>
              </a:solidFill>
              <a:ea typeface="+mn-ea"/>
              <a:cs typeface="+mn-cs"/>
            </a:endParaRPr>
          </a:p>
        </p:txBody>
      </p:sp>
      <p:sp>
        <p:nvSpPr>
          <p:cNvPr id="3139" name="Oval 52"/>
          <p:cNvSpPr>
            <a:spLocks noChangeArrowheads="1"/>
          </p:cNvSpPr>
          <p:nvPr/>
        </p:nvSpPr>
        <p:spPr bwMode="auto">
          <a:xfrm>
            <a:off x="6450013" y="2184400"/>
            <a:ext cx="1096962" cy="546100"/>
          </a:xfrm>
          <a:prstGeom prst="ellipse">
            <a:avLst/>
          </a:prstGeom>
          <a:noFill/>
          <a:ln w="31623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/>
          </a:p>
        </p:txBody>
      </p:sp>
      <p:sp>
        <p:nvSpPr>
          <p:cNvPr id="3140" name="Oval 52"/>
          <p:cNvSpPr>
            <a:spLocks noChangeArrowheads="1"/>
          </p:cNvSpPr>
          <p:nvPr/>
        </p:nvSpPr>
        <p:spPr bwMode="auto">
          <a:xfrm>
            <a:off x="6502400" y="4005263"/>
            <a:ext cx="1096963" cy="546100"/>
          </a:xfrm>
          <a:prstGeom prst="ellipse">
            <a:avLst/>
          </a:prstGeom>
          <a:noFill/>
          <a:ln w="31623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/>
          </a:p>
        </p:txBody>
      </p:sp>
      <p:sp>
        <p:nvSpPr>
          <p:cNvPr id="3141" name="Text Box 2"/>
          <p:cNvSpPr txBox="1">
            <a:spLocks noChangeArrowheads="1"/>
          </p:cNvSpPr>
          <p:nvPr/>
        </p:nvSpPr>
        <p:spPr bwMode="auto">
          <a:xfrm>
            <a:off x="1620838" y="6454775"/>
            <a:ext cx="59023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000">
                <a:solidFill>
                  <a:schemeClr val="tx1"/>
                </a:solidFill>
                <a:cs typeface="Arial" charset="0"/>
              </a:rPr>
              <a:t>COMITATO CENTRALE DI INDIRIZZO E DI CONTROLLO - 25  marzo 2017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7" grpId="0"/>
      <p:bldP spid="12" grpId="0" animBg="1"/>
      <p:bldP spid="3139" grpId="0" animBg="1"/>
      <p:bldP spid="314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8" y="180975"/>
            <a:ext cx="5746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1258888" y="714375"/>
            <a:ext cx="69850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1000"/>
              </a:spcBef>
              <a:buSzPct val="100000"/>
            </a:pPr>
            <a:r>
              <a:rPr lang="it-IT" sz="1600" b="1">
                <a:solidFill>
                  <a:schemeClr val="tx1"/>
                </a:solidFill>
              </a:rPr>
              <a:t>SPESE PER RIFUGI</a:t>
            </a:r>
          </a:p>
        </p:txBody>
      </p:sp>
      <p:sp>
        <p:nvSpPr>
          <p:cNvPr id="21508" name="Text Box 6"/>
          <p:cNvSpPr txBox="1">
            <a:spLocks noChangeArrowheads="1"/>
          </p:cNvSpPr>
          <p:nvPr/>
        </p:nvSpPr>
        <p:spPr bwMode="auto">
          <a:xfrm>
            <a:off x="357188" y="214313"/>
            <a:ext cx="27146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25"/>
              </a:spcBef>
              <a:buSzPct val="100000"/>
            </a:pPr>
            <a:r>
              <a:rPr lang="it-IT" sz="1000">
                <a:solidFill>
                  <a:schemeClr val="tx1"/>
                </a:solidFill>
              </a:rPr>
              <a:t>Bilancio 2016 – COSTI – </a:t>
            </a:r>
            <a:r>
              <a:rPr lang="it-IT" sz="1000" i="1" u="sng">
                <a:solidFill>
                  <a:schemeClr val="tx1"/>
                </a:solidFill>
              </a:rPr>
              <a:t>Costi per Servizi</a:t>
            </a:r>
            <a:endParaRPr lang="it-IT" sz="1000" i="1" u="sng">
              <a:solidFill>
                <a:schemeClr val="tx1"/>
              </a:solidFill>
              <a:latin typeface="Verdana" charset="0"/>
            </a:endParaRPr>
          </a:p>
        </p:txBody>
      </p:sp>
      <p:graphicFrame>
        <p:nvGraphicFramePr>
          <p:cNvPr id="6" name="Grafico 5"/>
          <p:cNvGraphicFramePr>
            <a:graphicFrameLocks/>
          </p:cNvGraphicFramePr>
          <p:nvPr/>
        </p:nvGraphicFramePr>
        <p:xfrm>
          <a:off x="699765" y="1196752"/>
          <a:ext cx="7744470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push dir="u"/>
      </p:transition>
    </mc:Choice>
    <mc:Fallback xmlns="">
      <p:transition xmlns:p14="http://schemas.microsoft.com/office/powerpoint/2010/main"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"/>
          <p:cNvSpPr txBox="1">
            <a:spLocks noChangeArrowheads="1"/>
          </p:cNvSpPr>
          <p:nvPr/>
        </p:nvSpPr>
        <p:spPr bwMode="auto">
          <a:xfrm>
            <a:off x="200025" y="6432550"/>
            <a:ext cx="160020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8" y="180975"/>
            <a:ext cx="5746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4582" name="Rectangle 74"/>
          <p:cNvSpPr>
            <a:spLocks noChangeArrowheads="1"/>
          </p:cNvSpPr>
          <p:nvPr/>
        </p:nvSpPr>
        <p:spPr bwMode="auto">
          <a:xfrm>
            <a:off x="1582738" y="779463"/>
            <a:ext cx="5976937" cy="252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marL="87313" indent="-84138" algn="ctr" eaLnBrk="1" hangingPunct="1">
              <a:spcBef>
                <a:spcPts val="1000"/>
              </a:spcBef>
              <a:buSzPct val="100000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/>
            </a:pPr>
            <a:r>
              <a:rPr lang="it-IT" sz="16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PIANO EDITORIALE</a:t>
            </a:r>
          </a:p>
        </p:txBody>
      </p:sp>
      <p:sp>
        <p:nvSpPr>
          <p:cNvPr id="22533" name="Text Box 6"/>
          <p:cNvSpPr txBox="1">
            <a:spLocks noChangeArrowheads="1"/>
          </p:cNvSpPr>
          <p:nvPr/>
        </p:nvSpPr>
        <p:spPr bwMode="auto">
          <a:xfrm>
            <a:off x="357188" y="214313"/>
            <a:ext cx="27146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25"/>
              </a:spcBef>
              <a:buSzPct val="100000"/>
            </a:pPr>
            <a:r>
              <a:rPr lang="it-IT" sz="1000">
                <a:solidFill>
                  <a:schemeClr val="tx1"/>
                </a:solidFill>
              </a:rPr>
              <a:t>Bilancio 2016 – COSTI – </a:t>
            </a:r>
            <a:r>
              <a:rPr lang="it-IT" sz="1000" i="1" u="sng">
                <a:solidFill>
                  <a:schemeClr val="tx1"/>
                </a:solidFill>
              </a:rPr>
              <a:t>Costi per Servizi</a:t>
            </a:r>
            <a:endParaRPr lang="it-IT" sz="1000" i="1" u="sng">
              <a:solidFill>
                <a:schemeClr val="tx1"/>
              </a:solidFill>
              <a:latin typeface="Verdana" charset="0"/>
            </a:endParaRPr>
          </a:p>
        </p:txBody>
      </p:sp>
      <p:sp>
        <p:nvSpPr>
          <p:cNvPr id="22534" name="Rectangle 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it-IT"/>
          </a:p>
        </p:txBody>
      </p:sp>
      <p:sp>
        <p:nvSpPr>
          <p:cNvPr id="22535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it-IT"/>
          </a:p>
        </p:txBody>
      </p:sp>
      <p:pic>
        <p:nvPicPr>
          <p:cNvPr id="22536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95425"/>
            <a:ext cx="17272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538" y="1462088"/>
            <a:ext cx="1616075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Immagin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9" t="32986" r="63278" b="15768"/>
          <a:stretch>
            <a:fillRect/>
          </a:stretch>
        </p:blipFill>
        <p:spPr bwMode="auto">
          <a:xfrm>
            <a:off x="7134225" y="1663700"/>
            <a:ext cx="111918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1663700"/>
            <a:ext cx="11176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2540" name="CasellaDiTesto 1"/>
          <p:cNvSpPr txBox="1">
            <a:spLocks noChangeArrowheads="1"/>
          </p:cNvSpPr>
          <p:nvPr/>
        </p:nvSpPr>
        <p:spPr bwMode="auto">
          <a:xfrm>
            <a:off x="5233988" y="1187450"/>
            <a:ext cx="3168650" cy="307975"/>
          </a:xfrm>
          <a:prstGeom prst="rect">
            <a:avLst/>
          </a:prstGeom>
          <a:solidFill>
            <a:srgbClr val="F76DD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it-IT" b="1"/>
              <a:t>Collaborazione con RCS</a:t>
            </a:r>
          </a:p>
        </p:txBody>
      </p:sp>
      <p:sp>
        <p:nvSpPr>
          <p:cNvPr id="22541" name="CasellaDiTesto 19"/>
          <p:cNvSpPr txBox="1">
            <a:spLocks noChangeArrowheads="1"/>
          </p:cNvSpPr>
          <p:nvPr/>
        </p:nvSpPr>
        <p:spPr bwMode="auto">
          <a:xfrm>
            <a:off x="539750" y="3832225"/>
            <a:ext cx="4032250" cy="307975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it-IT" b="1"/>
              <a:t>Collaborazione con Franco Angeli Editore</a:t>
            </a:r>
          </a:p>
        </p:txBody>
      </p:sp>
      <p:pic>
        <p:nvPicPr>
          <p:cNvPr id="22542" name="Picture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302125"/>
            <a:ext cx="12954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3" name="Picture 2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4302125"/>
            <a:ext cx="12192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4" name="Text Box 2"/>
          <p:cNvSpPr txBox="1">
            <a:spLocks noChangeArrowheads="1"/>
          </p:cNvSpPr>
          <p:nvPr/>
        </p:nvSpPr>
        <p:spPr bwMode="auto">
          <a:xfrm>
            <a:off x="1620838" y="6454775"/>
            <a:ext cx="59023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000">
                <a:solidFill>
                  <a:schemeClr val="tx1"/>
                </a:solidFill>
                <a:cs typeface="Arial" charset="0"/>
              </a:rPr>
              <a:t>COMITATO CENTRALE DI INDIRIZZO E DI CONTROLLO - 25  marzo 2017</a:t>
            </a:r>
          </a:p>
        </p:txBody>
      </p:sp>
      <p:sp>
        <p:nvSpPr>
          <p:cNvPr id="22545" name="CasellaDiTesto 1"/>
          <p:cNvSpPr txBox="1">
            <a:spLocks noChangeArrowheads="1"/>
          </p:cNvSpPr>
          <p:nvPr/>
        </p:nvSpPr>
        <p:spPr bwMode="auto">
          <a:xfrm>
            <a:off x="5259388" y="3862388"/>
            <a:ext cx="3168650" cy="3079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it-IT" b="1"/>
              <a:t>Altre Collaborazioni</a:t>
            </a:r>
          </a:p>
        </p:txBody>
      </p:sp>
      <p:pic>
        <p:nvPicPr>
          <p:cNvPr id="22546" name="Immagine 1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163" y="4543425"/>
            <a:ext cx="1439862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7" name="Immagine 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330700"/>
            <a:ext cx="1216025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xmlns:p14="http://schemas.microsoft.com/office/powerpoint/2010/main"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8" y="180975"/>
            <a:ext cx="5746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3555" name="Text Box 6"/>
          <p:cNvSpPr txBox="1">
            <a:spLocks noChangeArrowheads="1"/>
          </p:cNvSpPr>
          <p:nvPr/>
        </p:nvSpPr>
        <p:spPr bwMode="auto">
          <a:xfrm>
            <a:off x="357188" y="214313"/>
            <a:ext cx="27146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25"/>
              </a:spcBef>
              <a:buSzPct val="100000"/>
            </a:pPr>
            <a:r>
              <a:rPr lang="it-IT" sz="1000">
                <a:solidFill>
                  <a:schemeClr val="tx1"/>
                </a:solidFill>
              </a:rPr>
              <a:t>Bilancio 2016 – COSTI – </a:t>
            </a:r>
            <a:r>
              <a:rPr lang="it-IT" sz="1000" i="1" u="sng">
                <a:solidFill>
                  <a:schemeClr val="tx1"/>
                </a:solidFill>
              </a:rPr>
              <a:t>Costi per Servizi</a:t>
            </a:r>
            <a:endParaRPr lang="it-IT" sz="1000" i="1" u="sng">
              <a:solidFill>
                <a:schemeClr val="tx1"/>
              </a:solidFill>
              <a:latin typeface="Verdana" charset="0"/>
            </a:endParaRPr>
          </a:p>
        </p:txBody>
      </p:sp>
      <p:graphicFrame>
        <p:nvGraphicFramePr>
          <p:cNvPr id="14" name="Group 119"/>
          <p:cNvGraphicFramePr>
            <a:graphicFrameLocks noGrp="1"/>
          </p:cNvGraphicFramePr>
          <p:nvPr/>
        </p:nvGraphicFramePr>
        <p:xfrm>
          <a:off x="250825" y="650875"/>
          <a:ext cx="8464550" cy="5900738"/>
        </p:xfrm>
        <a:graphic>
          <a:graphicData uri="http://schemas.openxmlformats.org/drawingml/2006/table">
            <a:tbl>
              <a:tblPr/>
              <a:tblGrid>
                <a:gridCol w="3816350"/>
                <a:gridCol w="1584325"/>
                <a:gridCol w="1368425"/>
                <a:gridCol w="1695450"/>
              </a:tblGrid>
              <a:tr h="5159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 BUDGET OTCO/S.O.</a:t>
                      </a:r>
                    </a:p>
                  </a:txBody>
                  <a:tcPr marL="9529" marR="9529" marT="9525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Preventivo  2016</a:t>
                      </a:r>
                    </a:p>
                  </a:txBody>
                  <a:tcPr marL="9529" marR="9529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Consuntivo 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costi 2016</a:t>
                      </a:r>
                    </a:p>
                  </a:txBody>
                  <a:tcPr marL="9529" marR="9529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Consuntivo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costi - ricavi  2016</a:t>
                      </a:r>
                    </a:p>
                  </a:txBody>
                  <a:tcPr marL="9529" marR="9529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C.C. ALPINISMO GIOVANILE </a:t>
                      </a:r>
                    </a:p>
                  </a:txBody>
                  <a:tcPr marL="108021" marR="108021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51.700</a:t>
                      </a:r>
                    </a:p>
                  </a:txBody>
                  <a:tcPr marL="10801" marR="90012" marT="10799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83.964</a:t>
                      </a:r>
                    </a:p>
                  </a:txBody>
                  <a:tcPr marL="108021" marR="10802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54.888</a:t>
                      </a:r>
                    </a:p>
                  </a:txBody>
                  <a:tcPr marL="108021" marR="10802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S.O. BIBLIOTECA NAZIONALE </a:t>
                      </a:r>
                    </a:p>
                  </a:txBody>
                  <a:tcPr marL="108021" marR="108021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27.657</a:t>
                      </a:r>
                    </a:p>
                  </a:txBody>
                  <a:tcPr marL="10801" marR="90012" marT="10799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50.247</a:t>
                      </a:r>
                    </a:p>
                  </a:txBody>
                  <a:tcPr marL="108021" marR="10802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50.247</a:t>
                      </a:r>
                    </a:p>
                  </a:txBody>
                  <a:tcPr marL="108021" marR="10802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CENTRO DI CINEM. E CINETECA</a:t>
                      </a:r>
                    </a:p>
                  </a:txBody>
                  <a:tcPr marL="108021" marR="108021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30.000</a:t>
                      </a:r>
                    </a:p>
                  </a:txBody>
                  <a:tcPr marL="10801" marR="90012" marT="10799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15.216</a:t>
                      </a:r>
                    </a:p>
                  </a:txBody>
                  <a:tcPr marL="108021" marR="10802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15.216</a:t>
                      </a:r>
                    </a:p>
                  </a:txBody>
                  <a:tcPr marL="108021" marR="10802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C.C. CNSASA</a:t>
                      </a:r>
                    </a:p>
                  </a:txBody>
                  <a:tcPr marL="108021" marR="108021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163.150</a:t>
                      </a:r>
                    </a:p>
                  </a:txBody>
                  <a:tcPr marL="10801" marR="90012" marT="10799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177.423</a:t>
                      </a:r>
                    </a:p>
                  </a:txBody>
                  <a:tcPr marL="108021" marR="10802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173.663</a:t>
                      </a:r>
                    </a:p>
                  </a:txBody>
                  <a:tcPr marL="108021" marR="10802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C.C. ESCURSIONISMO </a:t>
                      </a:r>
                    </a:p>
                  </a:txBody>
                  <a:tcPr marL="108021" marR="108021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42.950</a:t>
                      </a:r>
                    </a:p>
                  </a:txBody>
                  <a:tcPr marL="10801" marR="90012" marT="10799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42.478</a:t>
                      </a:r>
                    </a:p>
                  </a:txBody>
                  <a:tcPr marL="108021" marR="10802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42.478</a:t>
                      </a:r>
                    </a:p>
                  </a:txBody>
                  <a:tcPr marL="108021" marR="10802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CSMT</a:t>
                      </a:r>
                    </a:p>
                  </a:txBody>
                  <a:tcPr marL="108021" marR="108021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65.930</a:t>
                      </a:r>
                    </a:p>
                  </a:txBody>
                  <a:tcPr marL="10801" marR="90012" marT="10799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66.177</a:t>
                      </a:r>
                    </a:p>
                  </a:txBody>
                  <a:tcPr marL="108021" marR="10802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54.973</a:t>
                      </a:r>
                    </a:p>
                  </a:txBody>
                  <a:tcPr marL="108021" marR="10802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C.C. MEDICA </a:t>
                      </a:r>
                    </a:p>
                  </a:txBody>
                  <a:tcPr marL="108021" marR="108021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10.000</a:t>
                      </a:r>
                    </a:p>
                  </a:txBody>
                  <a:tcPr marL="10801" marR="90012" marT="10799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7.845</a:t>
                      </a:r>
                    </a:p>
                  </a:txBody>
                  <a:tcPr marL="108021" marR="10802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7.845</a:t>
                      </a:r>
                    </a:p>
                  </a:txBody>
                  <a:tcPr marL="108021" marR="10802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S.O. EDITORIALE</a:t>
                      </a:r>
                    </a:p>
                  </a:txBody>
                  <a:tcPr marL="108021" marR="108021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4.000</a:t>
                      </a:r>
                    </a:p>
                  </a:txBody>
                  <a:tcPr marL="10801" marR="90012" marT="10799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1.168</a:t>
                      </a:r>
                    </a:p>
                  </a:txBody>
                  <a:tcPr marL="108021" marR="10802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1.168</a:t>
                      </a:r>
                    </a:p>
                  </a:txBody>
                  <a:tcPr marL="108021" marR="10802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C.C. RIFUGI </a:t>
                      </a:r>
                    </a:p>
                  </a:txBody>
                  <a:tcPr marL="108021" marR="108021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158.100</a:t>
                      </a:r>
                    </a:p>
                  </a:txBody>
                  <a:tcPr marL="10801" marR="90012" marT="10799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153.382</a:t>
                      </a:r>
                    </a:p>
                  </a:txBody>
                  <a:tcPr marL="108021" marR="10802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153.382</a:t>
                      </a:r>
                    </a:p>
                  </a:txBody>
                  <a:tcPr marL="108021" marR="10802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COMITATO SCIENTIFICO CENTRALE </a:t>
                      </a:r>
                    </a:p>
                  </a:txBody>
                  <a:tcPr marL="108021" marR="108021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52.700</a:t>
                      </a:r>
                    </a:p>
                  </a:txBody>
                  <a:tcPr marL="10801" marR="90012" marT="10799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45.850</a:t>
                      </a:r>
                    </a:p>
                  </a:txBody>
                  <a:tcPr marL="108021" marR="10802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45.850</a:t>
                      </a:r>
                    </a:p>
                  </a:txBody>
                  <a:tcPr marL="108021" marR="10802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C.C. SPELEOLOGIA </a:t>
                      </a:r>
                    </a:p>
                  </a:txBody>
                  <a:tcPr marL="108021" marR="108021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50.000</a:t>
                      </a:r>
                    </a:p>
                  </a:txBody>
                  <a:tcPr marL="10801" marR="90012" marT="10799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48.223</a:t>
                      </a:r>
                    </a:p>
                  </a:txBody>
                  <a:tcPr marL="108021" marR="10802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48.223</a:t>
                      </a:r>
                    </a:p>
                  </a:txBody>
                  <a:tcPr marL="108021" marR="10802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SVI </a:t>
                      </a:r>
                    </a:p>
                  </a:txBody>
                  <a:tcPr marL="108021" marR="108021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37.200</a:t>
                      </a:r>
                    </a:p>
                  </a:txBody>
                  <a:tcPr marL="10801" marR="90012" marT="10799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20.641</a:t>
                      </a:r>
                    </a:p>
                  </a:txBody>
                  <a:tcPr marL="108021" marR="10802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20.641</a:t>
                      </a:r>
                    </a:p>
                  </a:txBody>
                  <a:tcPr marL="108021" marR="10802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C.C. TAM </a:t>
                      </a:r>
                    </a:p>
                  </a:txBody>
                  <a:tcPr marL="108021" marR="108021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35.650</a:t>
                      </a:r>
                    </a:p>
                  </a:txBody>
                  <a:tcPr marL="10801" marR="90012" marT="10799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33.335</a:t>
                      </a:r>
                    </a:p>
                  </a:txBody>
                  <a:tcPr marL="108021" marR="10802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33.335</a:t>
                      </a:r>
                    </a:p>
                  </a:txBody>
                  <a:tcPr marL="108021" marR="10802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S.O. CORALITA’</a:t>
                      </a:r>
                    </a:p>
                  </a:txBody>
                  <a:tcPr marL="108021" marR="108021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12.900</a:t>
                      </a:r>
                    </a:p>
                  </a:txBody>
                  <a:tcPr marL="10801" marR="90012" marT="10799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11.832</a:t>
                      </a:r>
                    </a:p>
                  </a:txBody>
                  <a:tcPr marL="108021" marR="10802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11.832</a:t>
                      </a:r>
                    </a:p>
                  </a:txBody>
                  <a:tcPr marL="108021" marR="10802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S.O. SENTIERI E CARTOGRAFIA</a:t>
                      </a:r>
                    </a:p>
                  </a:txBody>
                  <a:tcPr marL="108021" marR="108021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34.540</a:t>
                      </a:r>
                    </a:p>
                  </a:txBody>
                  <a:tcPr marL="10801" marR="90012" marT="10799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17.498</a:t>
                      </a:r>
                    </a:p>
                  </a:txBody>
                  <a:tcPr marL="108021" marR="10802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17.498</a:t>
                      </a:r>
                    </a:p>
                  </a:txBody>
                  <a:tcPr marL="108021" marR="10802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TOTALE  </a:t>
                      </a:r>
                    </a:p>
                  </a:txBody>
                  <a:tcPr marL="108021" marR="108021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776.477</a:t>
                      </a:r>
                    </a:p>
                  </a:txBody>
                  <a:tcPr marL="10801" marR="144013" marT="1080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775.279</a:t>
                      </a:r>
                    </a:p>
                  </a:txBody>
                  <a:tcPr marL="108021" marR="10802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731.239</a:t>
                      </a:r>
                    </a:p>
                  </a:txBody>
                  <a:tcPr marL="108021" marR="10802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1079500" y="642938"/>
            <a:ext cx="698500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1000"/>
              </a:spcBef>
              <a:buSzPct val="100000"/>
            </a:pPr>
            <a:r>
              <a:rPr lang="it-IT" sz="1600" b="1">
                <a:solidFill>
                  <a:schemeClr val="tx1"/>
                </a:solidFill>
              </a:rPr>
              <a:t>CONTRIBUTI ATTIVITA’ ISTITUZIONALE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8" y="180975"/>
            <a:ext cx="5746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57188" y="214313"/>
            <a:ext cx="34290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25"/>
              </a:spcBef>
              <a:buSzPct val="100000"/>
            </a:pPr>
            <a:r>
              <a:rPr lang="it-IT" sz="1000">
                <a:solidFill>
                  <a:schemeClr val="tx1"/>
                </a:solidFill>
              </a:rPr>
              <a:t>Bilancio 2016  – COSTI – </a:t>
            </a:r>
            <a:r>
              <a:rPr lang="it-IT" sz="1000" i="1" u="sng">
                <a:solidFill>
                  <a:schemeClr val="tx1"/>
                </a:solidFill>
              </a:rPr>
              <a:t>Costi per Servizi</a:t>
            </a:r>
            <a:endParaRPr lang="it-IT" sz="1000" i="1" u="sng">
              <a:solidFill>
                <a:schemeClr val="tx1"/>
              </a:solidFill>
              <a:latin typeface="Verdana" charset="0"/>
            </a:endParaRPr>
          </a:p>
        </p:txBody>
      </p:sp>
      <p:graphicFrame>
        <p:nvGraphicFramePr>
          <p:cNvPr id="5" name="Gra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965654"/>
              </p:ext>
            </p:extLst>
          </p:nvPr>
        </p:nvGraphicFramePr>
        <p:xfrm>
          <a:off x="309563" y="935038"/>
          <a:ext cx="8559800" cy="558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Grafico" r:id="rId5" imgW="8559800" imgH="5588000" progId="Excel.Chart.8">
                  <p:embed/>
                </p:oleObj>
              </mc:Choice>
              <mc:Fallback>
                <p:oleObj name="Grafico" r:id="rId5" imgW="8559800" imgH="558800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563" y="935038"/>
                        <a:ext cx="8559800" cy="5583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7049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"/>
          <p:cNvSpPr txBox="1">
            <a:spLocks noChangeArrowheads="1"/>
          </p:cNvSpPr>
          <p:nvPr/>
        </p:nvSpPr>
        <p:spPr bwMode="auto">
          <a:xfrm>
            <a:off x="971550" y="681038"/>
            <a:ext cx="698500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1000"/>
              </a:spcBef>
              <a:buSzPct val="100000"/>
            </a:pPr>
            <a:r>
              <a:rPr lang="it-IT" sz="1600" b="1">
                <a:solidFill>
                  <a:schemeClr val="tx1"/>
                </a:solidFill>
              </a:rPr>
              <a:t>COSTI PER IL PERSONALE 2012 - 2016</a:t>
            </a:r>
          </a:p>
        </p:txBody>
      </p:sp>
      <p:sp>
        <p:nvSpPr>
          <p:cNvPr id="24579" name="AutoShape 5"/>
          <p:cNvSpPr>
            <a:spLocks noChangeArrowheads="1"/>
          </p:cNvSpPr>
          <p:nvPr/>
        </p:nvSpPr>
        <p:spPr bwMode="auto">
          <a:xfrm>
            <a:off x="862013" y="5783263"/>
            <a:ext cx="7458075" cy="763587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algn="ctr" eaLnBrk="1" hangingPunct="1">
              <a:spcBef>
                <a:spcPts val="1125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600" b="1" dirty="0">
                <a:solidFill>
                  <a:srgbClr val="FF6600"/>
                </a:solidFill>
                <a:cs typeface="Arial" charset="0"/>
              </a:rPr>
              <a:t>Costi del personale pari al 5,17 % costi della produzione</a:t>
            </a:r>
          </a:p>
          <a:p>
            <a:pPr algn="ctr" eaLnBrk="1" hangingPunct="1">
              <a:spcBef>
                <a:spcPts val="7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600" b="1" dirty="0">
                <a:solidFill>
                  <a:srgbClr val="FF6600"/>
                </a:solidFill>
                <a:cs typeface="Arial" charset="0"/>
              </a:rPr>
              <a:t>(nel 2015  pari a 5,88 </a:t>
            </a:r>
            <a:r>
              <a:rPr lang="it-IT" sz="1600" b="1" dirty="0" smtClean="0">
                <a:solidFill>
                  <a:srgbClr val="FF6600"/>
                </a:solidFill>
                <a:cs typeface="Arial" charset="0"/>
              </a:rPr>
              <a:t>%)</a:t>
            </a:r>
            <a:endParaRPr lang="it-IT" sz="1600" b="1" dirty="0">
              <a:solidFill>
                <a:srgbClr val="FF6600"/>
              </a:solidFill>
              <a:cs typeface="Arial" charset="0"/>
            </a:endParaRPr>
          </a:p>
        </p:txBody>
      </p:sp>
      <p:sp>
        <p:nvSpPr>
          <p:cNvPr id="24580" name="Text Box 6"/>
          <p:cNvSpPr txBox="1">
            <a:spLocks noChangeArrowheads="1"/>
          </p:cNvSpPr>
          <p:nvPr/>
        </p:nvSpPr>
        <p:spPr bwMode="auto">
          <a:xfrm>
            <a:off x="357188" y="214313"/>
            <a:ext cx="27146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25"/>
              </a:spcBef>
              <a:buSzPct val="100000"/>
            </a:pPr>
            <a:r>
              <a:rPr lang="it-IT" sz="1000">
                <a:solidFill>
                  <a:schemeClr val="tx1"/>
                </a:solidFill>
              </a:rPr>
              <a:t>Bilancio 2016 -  COSTI – </a:t>
            </a:r>
            <a:r>
              <a:rPr lang="it-IT" sz="1000" i="1" u="sng">
                <a:solidFill>
                  <a:schemeClr val="tx1"/>
                </a:solidFill>
              </a:rPr>
              <a:t> Personale</a:t>
            </a:r>
            <a:endParaRPr lang="it-IT" sz="1000" i="1" u="sng">
              <a:solidFill>
                <a:schemeClr val="tx1"/>
              </a:solidFill>
              <a:latin typeface="Verdana" charset="0"/>
            </a:endParaRPr>
          </a:p>
        </p:txBody>
      </p:sp>
      <p:graphicFrame>
        <p:nvGraphicFramePr>
          <p:cNvPr id="24581" name="Grafico 4"/>
          <p:cNvGraphicFramePr>
            <a:graphicFrameLocks/>
          </p:cNvGraphicFramePr>
          <p:nvPr/>
        </p:nvGraphicFramePr>
        <p:xfrm>
          <a:off x="727075" y="1130300"/>
          <a:ext cx="7853363" cy="459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5" r:id="rId4" imgW="7858425" imgH="4602879" progId="Excel.Chart.8">
                  <p:embed/>
                </p:oleObj>
              </mc:Choice>
              <mc:Fallback>
                <p:oleObj r:id="rId4" imgW="7858425" imgH="4602879" progId="Excel.Chart.8">
                  <p:embed/>
                  <p:pic>
                    <p:nvPicPr>
                      <p:cNvPr id="0" name="Grafico 4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075" y="1130300"/>
                        <a:ext cx="7853363" cy="459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58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80975"/>
            <a:ext cx="573087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260350"/>
            <a:ext cx="1223963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620838" y="6048375"/>
            <a:ext cx="59023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875"/>
              </a:spcBef>
            </a:pPr>
            <a:r>
              <a:rPr lang="it-IT" sz="1400" b="1" dirty="0">
                <a:solidFill>
                  <a:schemeClr val="bg1"/>
                </a:solidFill>
                <a:cs typeface="Arial" charset="0"/>
              </a:rPr>
              <a:t>COMITATO CENTRALE DI INDIRIZZO E DI CONTROLLO</a:t>
            </a:r>
          </a:p>
          <a:p>
            <a:pPr algn="ctr" eaLnBrk="1" hangingPunct="1">
              <a:spcBef>
                <a:spcPts val="875"/>
              </a:spcBef>
            </a:pPr>
            <a:r>
              <a:rPr lang="it-IT" sz="1400" b="1" dirty="0">
                <a:solidFill>
                  <a:schemeClr val="bg1"/>
                </a:solidFill>
                <a:cs typeface="Arial" charset="0"/>
              </a:rPr>
              <a:t>25  marzo 2017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8" y="180975"/>
            <a:ext cx="5746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1500188" y="785813"/>
            <a:ext cx="59769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marL="87313" indent="-84138" algn="ctr" eaLnBrk="1" hangingPunct="1">
              <a:spcBef>
                <a:spcPts val="1125"/>
              </a:spcBef>
              <a:buSzPct val="100000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it-IT" sz="1800" b="1">
                <a:solidFill>
                  <a:schemeClr val="tx1"/>
                </a:solidFill>
              </a:rPr>
              <a:t>IMMOBILIZZAZIONI</a:t>
            </a:r>
          </a:p>
        </p:txBody>
      </p:sp>
      <p:graphicFrame>
        <p:nvGraphicFramePr>
          <p:cNvPr id="5268" name="Group 1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3459814"/>
              </p:ext>
            </p:extLst>
          </p:nvPr>
        </p:nvGraphicFramePr>
        <p:xfrm>
          <a:off x="2267744" y="2060848"/>
          <a:ext cx="4248150" cy="1219200"/>
        </p:xfrm>
        <a:graphic>
          <a:graphicData uri="http://schemas.openxmlformats.org/drawingml/2006/table">
            <a:tbl>
              <a:tblPr/>
              <a:tblGrid>
                <a:gridCol w="1416050">
                  <a:extLst>
                    <a:ext uri="{9D8B030D-6E8A-4147-A177-3AD203B41FA5}"/>
                  </a:extLst>
                </a:gridCol>
                <a:gridCol w="1416050">
                  <a:extLst>
                    <a:ext uri="{9D8B030D-6E8A-4147-A177-3AD203B41FA5}"/>
                  </a:extLst>
                </a:gridCol>
                <a:gridCol w="1416050">
                  <a:extLst>
                    <a:ext uri="{9D8B030D-6E8A-4147-A177-3AD203B41FA5}"/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Immateriali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318.349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393.784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Materiali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2.766.109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2.872.689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Finanziarie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33.650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46.166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4120" name="Text Box 6"/>
          <p:cNvSpPr txBox="1">
            <a:spLocks noChangeArrowheads="1"/>
          </p:cNvSpPr>
          <p:nvPr/>
        </p:nvSpPr>
        <p:spPr bwMode="auto">
          <a:xfrm>
            <a:off x="285750" y="214313"/>
            <a:ext cx="28575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25"/>
              </a:spcBef>
              <a:buSzPct val="100000"/>
            </a:pPr>
            <a:r>
              <a:rPr lang="it-IT" sz="1000">
                <a:solidFill>
                  <a:schemeClr val="tx1"/>
                </a:solidFill>
              </a:rPr>
              <a:t>Bilancio 2016 – ATTIVO –</a:t>
            </a:r>
            <a:r>
              <a:rPr lang="it-IT" sz="1000" u="sng">
                <a:solidFill>
                  <a:schemeClr val="tx1"/>
                </a:solidFill>
              </a:rPr>
              <a:t> </a:t>
            </a:r>
            <a:r>
              <a:rPr lang="it-IT" sz="1000" i="1" u="sng">
                <a:solidFill>
                  <a:schemeClr val="tx1"/>
                </a:solidFill>
              </a:rPr>
              <a:t>Immobilizzazioni</a:t>
            </a:r>
          </a:p>
        </p:txBody>
      </p:sp>
      <p:sp>
        <p:nvSpPr>
          <p:cNvPr id="4121" name="Text Box 2"/>
          <p:cNvSpPr txBox="1">
            <a:spLocks noChangeArrowheads="1"/>
          </p:cNvSpPr>
          <p:nvPr/>
        </p:nvSpPr>
        <p:spPr bwMode="auto">
          <a:xfrm>
            <a:off x="1620838" y="6454775"/>
            <a:ext cx="59023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000">
                <a:solidFill>
                  <a:schemeClr val="tx1"/>
                </a:solidFill>
                <a:cs typeface="Arial" charset="0"/>
              </a:rPr>
              <a:t>COMITATO CENTRALE DI INDIRIZZO E DI CONTROLLO - 25  marzo 2017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2916238" y="3141663"/>
            <a:ext cx="18716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8" y="180975"/>
            <a:ext cx="5746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124" name="Rectangle 5"/>
          <p:cNvSpPr>
            <a:spLocks noChangeArrowheads="1"/>
          </p:cNvSpPr>
          <p:nvPr/>
        </p:nvSpPr>
        <p:spPr bwMode="auto">
          <a:xfrm>
            <a:off x="1582738" y="785813"/>
            <a:ext cx="5976937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marL="87313" indent="-84138" algn="ctr" eaLnBrk="1" hangingPunct="1">
              <a:spcBef>
                <a:spcPts val="1125"/>
              </a:spcBef>
              <a:buSzPct val="100000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it-IT" sz="1800" b="1">
                <a:solidFill>
                  <a:schemeClr val="tx1"/>
                </a:solidFill>
              </a:rPr>
              <a:t>CREDITI</a:t>
            </a:r>
          </a:p>
        </p:txBody>
      </p:sp>
      <p:sp>
        <p:nvSpPr>
          <p:cNvPr id="5125" name="Text Box 6"/>
          <p:cNvSpPr txBox="1">
            <a:spLocks noChangeArrowheads="1"/>
          </p:cNvSpPr>
          <p:nvPr/>
        </p:nvSpPr>
        <p:spPr bwMode="auto">
          <a:xfrm>
            <a:off x="285750" y="214313"/>
            <a:ext cx="28575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25"/>
              </a:spcBef>
              <a:buSzPct val="100000"/>
            </a:pPr>
            <a:r>
              <a:rPr lang="it-IT" sz="1000">
                <a:solidFill>
                  <a:schemeClr val="tx1"/>
                </a:solidFill>
              </a:rPr>
              <a:t>Bilancio 2016 - ATTIVO –</a:t>
            </a:r>
            <a:r>
              <a:rPr lang="it-IT" sz="1000" u="sng">
                <a:solidFill>
                  <a:schemeClr val="tx1"/>
                </a:solidFill>
              </a:rPr>
              <a:t> </a:t>
            </a:r>
            <a:r>
              <a:rPr lang="it-IT" sz="1000" i="1" u="sng">
                <a:solidFill>
                  <a:schemeClr val="tx1"/>
                </a:solidFill>
              </a:rPr>
              <a:t>Attivo circolante </a:t>
            </a:r>
          </a:p>
        </p:txBody>
      </p:sp>
      <p:graphicFrame>
        <p:nvGraphicFramePr>
          <p:cNvPr id="5126" name="Grafico 8"/>
          <p:cNvGraphicFramePr>
            <a:graphicFrameLocks/>
          </p:cNvGraphicFramePr>
          <p:nvPr/>
        </p:nvGraphicFramePr>
        <p:xfrm>
          <a:off x="849313" y="1362075"/>
          <a:ext cx="7629525" cy="463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0" r:id="rId5" imgW="7632854" imgH="4639458" progId="Excel.Chart.8">
                  <p:embed/>
                </p:oleObj>
              </mc:Choice>
              <mc:Fallback>
                <p:oleObj r:id="rId5" imgW="7632854" imgH="4639458" progId="Excel.Chart.8">
                  <p:embed/>
                  <p:pic>
                    <p:nvPicPr>
                      <p:cNvPr id="0" name="Grafico 8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9313" y="1362075"/>
                        <a:ext cx="7629525" cy="4638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7" name="Text Box 2"/>
          <p:cNvSpPr txBox="1">
            <a:spLocks noChangeArrowheads="1"/>
          </p:cNvSpPr>
          <p:nvPr/>
        </p:nvSpPr>
        <p:spPr bwMode="auto">
          <a:xfrm>
            <a:off x="1620838" y="6454775"/>
            <a:ext cx="59023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000">
                <a:solidFill>
                  <a:schemeClr val="tx1"/>
                </a:solidFill>
                <a:cs typeface="Arial" charset="0"/>
              </a:rPr>
              <a:t>COMITATO CENTRALE DI INDIRIZZO E DI CONTROLLO - 25  marzo 2017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"/>
          <p:cNvSpPr txBox="1">
            <a:spLocks noChangeArrowheads="1"/>
          </p:cNvSpPr>
          <p:nvPr/>
        </p:nvSpPr>
        <p:spPr bwMode="auto">
          <a:xfrm>
            <a:off x="2916238" y="3141663"/>
            <a:ext cx="18716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/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8" y="180975"/>
            <a:ext cx="5746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1582738" y="642938"/>
            <a:ext cx="5976937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marL="87313" indent="-84138" algn="ctr" eaLnBrk="1" hangingPunct="1">
              <a:spcBef>
                <a:spcPts val="1125"/>
              </a:spcBef>
              <a:buSzPct val="100000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it-IT" sz="1800" b="1">
                <a:solidFill>
                  <a:schemeClr val="tx1"/>
                </a:solidFill>
              </a:rPr>
              <a:t>TREND CREDITI</a:t>
            </a:r>
          </a:p>
        </p:txBody>
      </p:sp>
      <p:sp>
        <p:nvSpPr>
          <p:cNvPr id="6149" name="Text Box 6"/>
          <p:cNvSpPr txBox="1">
            <a:spLocks noChangeArrowheads="1"/>
          </p:cNvSpPr>
          <p:nvPr/>
        </p:nvSpPr>
        <p:spPr bwMode="auto">
          <a:xfrm>
            <a:off x="285750" y="214313"/>
            <a:ext cx="28575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25"/>
              </a:spcBef>
              <a:buSzPct val="100000"/>
            </a:pPr>
            <a:r>
              <a:rPr lang="it-IT" sz="1000">
                <a:solidFill>
                  <a:schemeClr val="tx1"/>
                </a:solidFill>
              </a:rPr>
              <a:t>Bilancio 2016 -  ATTIVO –</a:t>
            </a:r>
            <a:r>
              <a:rPr lang="it-IT" sz="1000" u="sng">
                <a:solidFill>
                  <a:schemeClr val="tx1"/>
                </a:solidFill>
              </a:rPr>
              <a:t> </a:t>
            </a:r>
            <a:r>
              <a:rPr lang="it-IT" sz="1000" i="1" u="sng">
                <a:solidFill>
                  <a:schemeClr val="tx1"/>
                </a:solidFill>
              </a:rPr>
              <a:t>Attivo circolante </a:t>
            </a:r>
          </a:p>
        </p:txBody>
      </p:sp>
      <p:sp>
        <p:nvSpPr>
          <p:cNvPr id="6150" name="Text Box 41"/>
          <p:cNvSpPr txBox="1">
            <a:spLocks noChangeArrowheads="1"/>
          </p:cNvSpPr>
          <p:nvPr/>
        </p:nvSpPr>
        <p:spPr bwMode="auto">
          <a:xfrm>
            <a:off x="611187" y="5661248"/>
            <a:ext cx="2016597" cy="637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indent="3175"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>
              <a:buFont typeface="Times New Roman" charset="0"/>
              <a:buChar char="»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>
              <a:buFont typeface="Times New Roman" charset="0"/>
              <a:buChar char="»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>
              <a:buFont typeface="Times New Roman" charset="0"/>
              <a:buChar char="»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>
              <a:buFont typeface="Times New Roman" charset="0"/>
              <a:buChar char="»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875"/>
              </a:spcBef>
              <a:buSzPct val="100000"/>
            </a:pPr>
            <a:r>
              <a:rPr lang="it-IT" sz="1400" b="1" dirty="0">
                <a:solidFill>
                  <a:schemeClr val="tx1"/>
                </a:solidFill>
              </a:rPr>
              <a:t>Crediti Verso sezioni  </a:t>
            </a:r>
          </a:p>
          <a:p>
            <a:pPr indent="0" eaLnBrk="1" hangingPunct="1">
              <a:spcBef>
                <a:spcPts val="875"/>
              </a:spcBef>
              <a:buSzPct val="100000"/>
            </a:pPr>
            <a:endParaRPr lang="it-IT" sz="1400" dirty="0">
              <a:solidFill>
                <a:schemeClr val="tx1"/>
              </a:solidFill>
            </a:endParaRPr>
          </a:p>
        </p:txBody>
      </p:sp>
      <p:sp>
        <p:nvSpPr>
          <p:cNvPr id="11" name="Freccia in giù 10"/>
          <p:cNvSpPr/>
          <p:nvPr/>
        </p:nvSpPr>
        <p:spPr bwMode="auto">
          <a:xfrm rot="10800000">
            <a:off x="395536" y="5661248"/>
            <a:ext cx="203590" cy="359639"/>
          </a:xfrm>
          <a:prstGeom prst="downArrow">
            <a:avLst/>
          </a:prstGeom>
          <a:solidFill>
            <a:srgbClr val="78B832"/>
          </a:solidFill>
          <a:ln w="9525" cap="flat" cmpd="sng" algn="ctr">
            <a:solidFill>
              <a:srgbClr val="78B832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10800000"/>
            </a:camera>
            <a:lightRig rig="threePt" dir="t"/>
          </a:scene3d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it-IT" dirty="0">
              <a:ln>
                <a:solidFill>
                  <a:schemeClr val="tx1"/>
                </a:solidFill>
              </a:ln>
              <a:solidFill>
                <a:srgbClr val="FF0000"/>
              </a:solidFill>
              <a:ea typeface="+mn-ea"/>
              <a:cs typeface="+mn-cs"/>
            </a:endParaRPr>
          </a:p>
        </p:txBody>
      </p:sp>
      <p:graphicFrame>
        <p:nvGraphicFramePr>
          <p:cNvPr id="6152" name="Grafico 9"/>
          <p:cNvGraphicFramePr>
            <a:graphicFrameLocks/>
          </p:cNvGraphicFramePr>
          <p:nvPr/>
        </p:nvGraphicFramePr>
        <p:xfrm>
          <a:off x="614363" y="1001713"/>
          <a:ext cx="8002587" cy="4189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6" r:id="rId5" imgW="8004742" imgH="4194412" progId="Excel.Chart.8">
                  <p:embed/>
                </p:oleObj>
              </mc:Choice>
              <mc:Fallback>
                <p:oleObj r:id="rId5" imgW="8004742" imgH="4194412" progId="Excel.Chart.8">
                  <p:embed/>
                  <p:pic>
                    <p:nvPicPr>
                      <p:cNvPr id="0" name="Grafico 9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363" y="1001713"/>
                        <a:ext cx="8002587" cy="4189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strips dir="ld"/>
      </p:transition>
    </mc:Choice>
    <mc:Fallback xmlns="">
      <p:transition xmlns:p14="http://schemas.microsoft.com/office/powerpoint/2010/main" spd="slow">
        <p:strips dir="l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8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8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0" grpId="0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8" y="180975"/>
            <a:ext cx="5746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1571625" y="857250"/>
            <a:ext cx="5976938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marL="87313" indent="-84138" algn="ctr" eaLnBrk="1" hangingPunct="1">
              <a:spcBef>
                <a:spcPts val="1125"/>
              </a:spcBef>
              <a:buSzPct val="100000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it-IT" sz="1800" b="1">
                <a:solidFill>
                  <a:schemeClr val="tx1"/>
                </a:solidFill>
              </a:rPr>
              <a:t>DISPONIBILITA’ LIQUIDE</a:t>
            </a:r>
          </a:p>
        </p:txBody>
      </p:sp>
      <p:sp>
        <p:nvSpPr>
          <p:cNvPr id="7172" name="Text Box 6"/>
          <p:cNvSpPr txBox="1">
            <a:spLocks noChangeArrowheads="1"/>
          </p:cNvSpPr>
          <p:nvPr/>
        </p:nvSpPr>
        <p:spPr bwMode="auto">
          <a:xfrm>
            <a:off x="285750" y="214313"/>
            <a:ext cx="28575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25"/>
              </a:spcBef>
              <a:buSzPct val="100000"/>
            </a:pPr>
            <a:r>
              <a:rPr lang="it-IT" sz="1000">
                <a:solidFill>
                  <a:schemeClr val="tx1"/>
                </a:solidFill>
              </a:rPr>
              <a:t>Bilancio 2016 -  ATTIVO –</a:t>
            </a:r>
            <a:r>
              <a:rPr lang="it-IT" sz="1000" u="sng">
                <a:solidFill>
                  <a:schemeClr val="tx1"/>
                </a:solidFill>
              </a:rPr>
              <a:t> </a:t>
            </a:r>
            <a:r>
              <a:rPr lang="it-IT" sz="1000" i="1" u="sng">
                <a:solidFill>
                  <a:schemeClr val="tx1"/>
                </a:solidFill>
              </a:rPr>
              <a:t>Attivo circolante </a:t>
            </a:r>
          </a:p>
        </p:txBody>
      </p:sp>
      <p:graphicFrame>
        <p:nvGraphicFramePr>
          <p:cNvPr id="7174" name="Grafico 7"/>
          <p:cNvGraphicFramePr>
            <a:graphicFrameLocks/>
          </p:cNvGraphicFramePr>
          <p:nvPr/>
        </p:nvGraphicFramePr>
        <p:xfrm>
          <a:off x="776288" y="1287463"/>
          <a:ext cx="7843837" cy="428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7" r:id="rId5" imgW="7846232" imgH="4285859" progId="Excel.Chart.8">
                  <p:embed/>
                </p:oleObj>
              </mc:Choice>
              <mc:Fallback>
                <p:oleObj r:id="rId5" imgW="7846232" imgH="4285859" progId="Excel.Chart.8">
                  <p:embed/>
                  <p:pic>
                    <p:nvPicPr>
                      <p:cNvPr id="0" name="Grafico 7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6288" y="1287463"/>
                        <a:ext cx="7843837" cy="4283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push dir="u"/>
      </p:transition>
    </mc:Choice>
    <mc:Fallback xmlns="">
      <p:transition xmlns:p14="http://schemas.microsoft.com/office/powerpoint/2010/main"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ChangeArrowheads="1"/>
          </p:cNvSpPr>
          <p:nvPr/>
        </p:nvSpPr>
        <p:spPr bwMode="auto">
          <a:xfrm>
            <a:off x="1582738" y="571500"/>
            <a:ext cx="5976937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marL="87313" indent="-84138" algn="ctr" eaLnBrk="1" hangingPunct="1">
              <a:spcBef>
                <a:spcPts val="1125"/>
              </a:spcBef>
              <a:buSzPct val="100000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it-IT" sz="1800" b="1">
                <a:solidFill>
                  <a:schemeClr val="tx1"/>
                </a:solidFill>
              </a:rPr>
              <a:t>DEBITI</a:t>
            </a: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8" y="180975"/>
            <a:ext cx="5746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196" name="Text Box 6"/>
          <p:cNvSpPr txBox="1">
            <a:spLocks noChangeArrowheads="1"/>
          </p:cNvSpPr>
          <p:nvPr/>
        </p:nvSpPr>
        <p:spPr bwMode="auto">
          <a:xfrm>
            <a:off x="285750" y="214313"/>
            <a:ext cx="235743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25"/>
              </a:spcBef>
              <a:buSzPct val="100000"/>
            </a:pPr>
            <a:r>
              <a:rPr lang="it-IT" sz="1000">
                <a:solidFill>
                  <a:schemeClr val="tx1"/>
                </a:solidFill>
              </a:rPr>
              <a:t>Bilancio 2016 – PASSIVO - </a:t>
            </a:r>
            <a:r>
              <a:rPr lang="it-IT" sz="1000" i="1" u="sng">
                <a:solidFill>
                  <a:schemeClr val="tx1"/>
                </a:solidFill>
              </a:rPr>
              <a:t>Debiti</a:t>
            </a:r>
          </a:p>
        </p:txBody>
      </p:sp>
      <p:graphicFrame>
        <p:nvGraphicFramePr>
          <p:cNvPr id="9" name="Gra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9361676"/>
              </p:ext>
            </p:extLst>
          </p:nvPr>
        </p:nvGraphicFramePr>
        <p:xfrm>
          <a:off x="431539" y="980728"/>
          <a:ext cx="8280921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push dir="u"/>
      </p:transition>
    </mc:Choice>
    <mc:Fallback xmlns="">
      <p:transition xmlns:p14="http://schemas.microsoft.com/office/powerpoint/2010/main"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ChangeArrowheads="1"/>
          </p:cNvSpPr>
          <p:nvPr/>
        </p:nvSpPr>
        <p:spPr bwMode="auto">
          <a:xfrm>
            <a:off x="1582738" y="681038"/>
            <a:ext cx="5976937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marL="87313" indent="-84138" algn="ctr" eaLnBrk="1" hangingPunct="1">
              <a:spcBef>
                <a:spcPts val="1125"/>
              </a:spcBef>
              <a:buSzPct val="100000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it-IT" sz="1800" b="1">
                <a:solidFill>
                  <a:schemeClr val="tx1"/>
                </a:solidFill>
              </a:rPr>
              <a:t>TREND DEBITI</a:t>
            </a:r>
          </a:p>
        </p:txBody>
      </p: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8" y="180975"/>
            <a:ext cx="5746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285750" y="214313"/>
            <a:ext cx="28575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>
              <a:buFont typeface="Times New Roman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25"/>
              </a:spcBef>
              <a:buSzPct val="100000"/>
            </a:pPr>
            <a:r>
              <a:rPr lang="it-IT" sz="1000">
                <a:solidFill>
                  <a:schemeClr val="tx1"/>
                </a:solidFill>
              </a:rPr>
              <a:t>Bilancio 2016 – PASSIVO - </a:t>
            </a:r>
            <a:r>
              <a:rPr lang="it-IT" sz="1000" i="1" u="sng">
                <a:solidFill>
                  <a:schemeClr val="tx1"/>
                </a:solidFill>
              </a:rPr>
              <a:t>Debiti</a:t>
            </a:r>
          </a:p>
        </p:txBody>
      </p:sp>
      <p:sp>
        <p:nvSpPr>
          <p:cNvPr id="9221" name="Text Box 41"/>
          <p:cNvSpPr txBox="1">
            <a:spLocks noChangeArrowheads="1"/>
          </p:cNvSpPr>
          <p:nvPr/>
        </p:nvSpPr>
        <p:spPr bwMode="auto">
          <a:xfrm>
            <a:off x="684213" y="5786438"/>
            <a:ext cx="7161212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indent="3175"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>
              <a:buFont typeface="Times New Roman" charset="0"/>
              <a:buChar char="»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>
              <a:buFont typeface="Times New Roman" charset="0"/>
              <a:buChar char="»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>
              <a:buFont typeface="Times New Roman" charset="0"/>
              <a:buChar char="»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>
              <a:buFont typeface="Times New Roman" charset="0"/>
              <a:buChar char="»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spcBef>
                <a:spcPts val="875"/>
              </a:spcBef>
              <a:buSzPct val="100000"/>
            </a:pPr>
            <a:r>
              <a:rPr lang="it-IT" sz="1400" b="1">
                <a:solidFill>
                  <a:schemeClr val="tx1"/>
                </a:solidFill>
              </a:rPr>
              <a:t>Debito per F.do stabile pro- rifugi – </a:t>
            </a:r>
            <a:r>
              <a:rPr lang="it-IT" sz="1400">
                <a:solidFill>
                  <a:schemeClr val="tx1"/>
                </a:solidFill>
              </a:rPr>
              <a:t>Quota accantonata pari a € 784.402</a:t>
            </a:r>
          </a:p>
        </p:txBody>
      </p:sp>
      <p:sp>
        <p:nvSpPr>
          <p:cNvPr id="9222" name="Text Box 41"/>
          <p:cNvSpPr txBox="1">
            <a:spLocks noChangeArrowheads="1"/>
          </p:cNvSpPr>
          <p:nvPr/>
        </p:nvSpPr>
        <p:spPr bwMode="auto">
          <a:xfrm>
            <a:off x="666750" y="6238875"/>
            <a:ext cx="7985125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indent="3175"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>
              <a:buFont typeface="Times New Roman" charset="0"/>
              <a:buChar char="»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>
              <a:buFont typeface="Times New Roman" charset="0"/>
              <a:buChar char="»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>
              <a:buFont typeface="Times New Roman" charset="0"/>
              <a:buChar char="»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>
              <a:buFont typeface="Times New Roman" charset="0"/>
              <a:buChar char="»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875"/>
              </a:spcBef>
              <a:buSzPct val="100000"/>
            </a:pPr>
            <a:r>
              <a:rPr lang="it-IT" sz="1400" b="1">
                <a:solidFill>
                  <a:schemeClr val="tx1"/>
                </a:solidFill>
              </a:rPr>
              <a:t>Debiti verso fornitori: </a:t>
            </a:r>
            <a:r>
              <a:rPr lang="it-IT" sz="1400">
                <a:solidFill>
                  <a:schemeClr val="tx1"/>
                </a:solidFill>
              </a:rPr>
              <a:t>Assicurazioni per € 716.893  – S.do Contributo CNSAS per € 196.060</a:t>
            </a:r>
          </a:p>
        </p:txBody>
      </p:sp>
      <p:sp>
        <p:nvSpPr>
          <p:cNvPr id="9223" name="Rettangolo 1"/>
          <p:cNvSpPr>
            <a:spLocks noChangeArrowheads="1"/>
          </p:cNvSpPr>
          <p:nvPr/>
        </p:nvSpPr>
        <p:spPr bwMode="auto">
          <a:xfrm>
            <a:off x="285750" y="5846763"/>
            <a:ext cx="179388" cy="180975"/>
          </a:xfrm>
          <a:prstGeom prst="rect">
            <a:avLst/>
          </a:prstGeom>
          <a:solidFill>
            <a:srgbClr val="78B832"/>
          </a:solidFill>
          <a:ln w="9525">
            <a:solidFill>
              <a:srgbClr val="78B832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/>
          </a:p>
        </p:txBody>
      </p:sp>
      <p:sp>
        <p:nvSpPr>
          <p:cNvPr id="9224" name="Rettangolo 2"/>
          <p:cNvSpPr>
            <a:spLocks noChangeArrowheads="1"/>
          </p:cNvSpPr>
          <p:nvPr/>
        </p:nvSpPr>
        <p:spPr bwMode="auto">
          <a:xfrm>
            <a:off x="285750" y="6238875"/>
            <a:ext cx="179388" cy="179388"/>
          </a:xfrm>
          <a:prstGeom prst="rect">
            <a:avLst/>
          </a:prstGeom>
          <a:solidFill>
            <a:srgbClr val="0065B0"/>
          </a:solidFill>
          <a:ln w="9525">
            <a:solidFill>
              <a:srgbClr val="0066CC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/>
          </a:p>
        </p:txBody>
      </p:sp>
      <p:graphicFrame>
        <p:nvGraphicFramePr>
          <p:cNvPr id="13" name="Grafico 12"/>
          <p:cNvGraphicFramePr>
            <a:graphicFrameLocks/>
          </p:cNvGraphicFramePr>
          <p:nvPr/>
        </p:nvGraphicFramePr>
        <p:xfrm>
          <a:off x="465138" y="1196752"/>
          <a:ext cx="8537575" cy="44644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423" name="Group 111"/>
          <p:cNvGraphicFramePr>
            <a:graphicFrameLocks noGrp="1"/>
          </p:cNvGraphicFramePr>
          <p:nvPr/>
        </p:nvGraphicFramePr>
        <p:xfrm>
          <a:off x="466725" y="836613"/>
          <a:ext cx="8208963" cy="5324477"/>
        </p:xfrm>
        <a:graphic>
          <a:graphicData uri="http://schemas.openxmlformats.org/drawingml/2006/table">
            <a:tbl>
              <a:tblPr/>
              <a:tblGrid>
                <a:gridCol w="4667250"/>
                <a:gridCol w="1771650"/>
                <a:gridCol w="1770063"/>
              </a:tblGrid>
              <a:tr h="64770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2016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2015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A)  Valore della produzione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13.583.467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12.492.089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5938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B)  Costi della produzione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13.528.526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12.428.352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2925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Differenza tra valore e costi della produzione (A-B)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54.941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63.737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C)  Proventi e oneri finanziari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(6.202)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(4.680)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5938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D)  Rettifiche di valore di attività finanziarie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-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-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5938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E)  Proventi e oneri straordinari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-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-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Risultato prima delle imposte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48.739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59.057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Imposte sul reddito dell'esercizio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(34.329)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(35.842)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5938"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Risultato di esercizio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14.410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23.215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77" name="Picture 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8" y="180975"/>
            <a:ext cx="5746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278" name="Rectangle 42"/>
          <p:cNvSpPr>
            <a:spLocks noChangeArrowheads="1"/>
          </p:cNvSpPr>
          <p:nvPr/>
        </p:nvSpPr>
        <p:spPr bwMode="auto">
          <a:xfrm>
            <a:off x="1692275" y="333375"/>
            <a:ext cx="59769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marL="87313" indent="-84138" algn="ctr" eaLnBrk="1" hangingPunct="1">
              <a:spcBef>
                <a:spcPts val="1250"/>
              </a:spcBef>
              <a:buSzPct val="100000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it-IT" sz="2000" b="1">
                <a:solidFill>
                  <a:schemeClr val="tx1"/>
                </a:solidFill>
              </a:rPr>
              <a:t>CONTO ECONOMICO</a:t>
            </a:r>
          </a:p>
        </p:txBody>
      </p:sp>
      <p:sp>
        <p:nvSpPr>
          <p:cNvPr id="10279" name="Oval 52"/>
          <p:cNvSpPr>
            <a:spLocks noChangeArrowheads="1"/>
          </p:cNvSpPr>
          <p:nvPr/>
        </p:nvSpPr>
        <p:spPr bwMode="auto">
          <a:xfrm>
            <a:off x="5867400" y="5643563"/>
            <a:ext cx="1220788" cy="692150"/>
          </a:xfrm>
          <a:prstGeom prst="ellipse">
            <a:avLst/>
          </a:prstGeom>
          <a:noFill/>
          <a:ln w="31623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9" grpId="0" animBg="1"/>
    </p:bld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9A34B6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sz="1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17350</TotalTime>
  <Words>1818</Words>
  <Application>Microsoft Macintosh PowerPoint</Application>
  <PresentationFormat>Presentazione su schermo (4:3)</PresentationFormat>
  <Paragraphs>521</Paragraphs>
  <Slides>25</Slides>
  <Notes>25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3</vt:i4>
      </vt:variant>
      <vt:variant>
        <vt:lpstr>Titoli diapositive</vt:lpstr>
      </vt:variant>
      <vt:variant>
        <vt:i4>25</vt:i4>
      </vt:variant>
    </vt:vector>
  </HeadingPairs>
  <TitlesOfParts>
    <vt:vector size="34" baseType="lpstr">
      <vt:lpstr>ＭＳ Ｐゴシック</vt:lpstr>
      <vt:lpstr>Times New Roman</vt:lpstr>
      <vt:lpstr>Verdana</vt:lpstr>
      <vt:lpstr>Wingdings</vt:lpstr>
      <vt:lpstr>Arial</vt:lpstr>
      <vt:lpstr>Struttura predefinita</vt:lpstr>
      <vt:lpstr>Excel.Chart.8</vt:lpstr>
      <vt:lpstr>Grafico</vt:lpstr>
      <vt:lpstr>Foglio di lavoro di Microsoft Excel 97 - 2004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Amministrazione4</dc:creator>
  <cp:lastModifiedBy>Utente di Microsoft Office</cp:lastModifiedBy>
  <cp:revision>2009</cp:revision>
  <cp:lastPrinted>2017-03-20T16:18:52Z</cp:lastPrinted>
  <dcterms:created xsi:type="dcterms:W3CDTF">2004-05-17T07:19:49Z</dcterms:created>
  <dcterms:modified xsi:type="dcterms:W3CDTF">2017-03-24T18:57:59Z</dcterms:modified>
</cp:coreProperties>
</file>