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7" r:id="rId4"/>
    <p:sldId id="301" r:id="rId5"/>
    <p:sldId id="261" r:id="rId6"/>
    <p:sldId id="259" r:id="rId7"/>
    <p:sldId id="292" r:id="rId8"/>
    <p:sldId id="264" r:id="rId9"/>
    <p:sldId id="266" r:id="rId10"/>
    <p:sldId id="267" r:id="rId11"/>
    <p:sldId id="309" r:id="rId12"/>
    <p:sldId id="269" r:id="rId13"/>
    <p:sldId id="270" r:id="rId14"/>
    <p:sldId id="273" r:id="rId15"/>
    <p:sldId id="274" r:id="rId16"/>
    <p:sldId id="275" r:id="rId17"/>
    <p:sldId id="308" r:id="rId18"/>
    <p:sldId id="295" r:id="rId19"/>
    <p:sldId id="297" r:id="rId20"/>
    <p:sldId id="280" r:id="rId21"/>
    <p:sldId id="310" r:id="rId22"/>
    <p:sldId id="299" r:id="rId23"/>
    <p:sldId id="302" r:id="rId24"/>
    <p:sldId id="283" r:id="rId25"/>
    <p:sldId id="311" r:id="rId26"/>
    <p:sldId id="313" r:id="rId27"/>
    <p:sldId id="312" r:id="rId28"/>
  </p:sldIdLst>
  <p:sldSz cx="9144000" cy="6858000" type="screen4x3"/>
  <p:notesSz cx="9872663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BC5FF"/>
    <a:srgbClr val="FF6600"/>
    <a:srgbClr val="10DAD5"/>
    <a:srgbClr val="3364FF"/>
    <a:srgbClr val="FF66FF"/>
    <a:srgbClr val="114AFF"/>
    <a:srgbClr val="F62EEC"/>
    <a:srgbClr val="658AFF"/>
    <a:srgbClr val="B3D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9" autoAdjust="0"/>
    <p:restoredTop sz="60681" autoAdjust="0"/>
  </p:normalViewPr>
  <p:slideViewPr>
    <p:cSldViewPr>
      <p:cViewPr varScale="1">
        <p:scale>
          <a:sx n="69" d="100"/>
          <a:sy n="69" d="100"/>
        </p:scale>
        <p:origin x="248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38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71" d="100"/>
          <a:sy n="71" d="100"/>
        </p:scale>
        <p:origin x="-696" y="-102"/>
      </p:cViewPr>
      <p:guideLst>
        <p:guide orient="horz" pos="293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lattuada\Desktop\Grafici%20per%20presentazione%20CDC_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oglio_di_lavoro_di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oglio_di_lavoro_di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Crediti verso sezioni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9743870694126091E-3"/>
                  <c:y val="-9.0741772309337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8E-478B-912D-BF58621BAD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Foglio1!$B$1:$C$1</c:f>
              <c:strCache>
                <c:ptCount val="2"/>
                <c:pt idx="0">
                  <c:v>esigibili entro il 2023</c:v>
                </c:pt>
                <c:pt idx="1">
                  <c:v>esigibili oltre il 2023</c:v>
                </c:pt>
              </c:strCache>
            </c:strRef>
          </c:cat>
          <c:val>
            <c:numRef>
              <c:f>Foglio1!$B$2:$C$2</c:f>
              <c:numCache>
                <c:formatCode>#,##0\ "€"</c:formatCode>
                <c:ptCount val="2"/>
                <c:pt idx="0">
                  <c:v>654264</c:v>
                </c:pt>
                <c:pt idx="1">
                  <c:v>4024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E-478B-912D-BF58621BADD0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Crediti verso sezioni - fondo mutualità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Foglio1!$B$1:$C$1</c:f>
              <c:strCache>
                <c:ptCount val="2"/>
                <c:pt idx="0">
                  <c:v>esigibili entro il 2023</c:v>
                </c:pt>
                <c:pt idx="1">
                  <c:v>esigibili oltre il 2023</c:v>
                </c:pt>
              </c:strCache>
            </c:strRef>
          </c:cat>
          <c:val>
            <c:numRef>
              <c:f>Foglio1!$B$3:$C$3</c:f>
              <c:numCache>
                <c:formatCode>#,##0\ "€"</c:formatCode>
                <c:ptCount val="2"/>
                <c:pt idx="0">
                  <c:v>188866</c:v>
                </c:pt>
                <c:pt idx="1">
                  <c:v>373463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8E-478B-912D-BF58621BADD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13480224"/>
        <c:axId val="1613476896"/>
      </c:barChart>
      <c:catAx>
        <c:axId val="16134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13476896"/>
        <c:crosses val="autoZero"/>
        <c:auto val="1"/>
        <c:lblAlgn val="ctr"/>
        <c:lblOffset val="100"/>
        <c:noMultiLvlLbl val="0"/>
      </c:catAx>
      <c:valAx>
        <c:axId val="1613476896"/>
        <c:scaling>
          <c:orientation val="minMax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16134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532324014465962E-3"/>
          <c:y val="6.6666652085159206E-2"/>
          <c:w val="0.96142888716817487"/>
          <c:h val="0.84146285182352321"/>
        </c:manualLayout>
      </c:layout>
      <c:lineChart>
        <c:grouping val="standard"/>
        <c:varyColors val="0"/>
        <c:ser>
          <c:idx val="0"/>
          <c:order val="0"/>
          <c:tx>
            <c:strRef>
              <c:f>'TREND CREDITI '!$A$3</c:f>
              <c:strCache>
                <c:ptCount val="1"/>
                <c:pt idx="0">
                  <c:v>Crediti verso Altri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508517304960186E-2"/>
                  <c:y val="4.927534982303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E5-4CD9-A969-1995E7FF56A6}"/>
                </c:ext>
              </c:extLst>
            </c:dLbl>
            <c:dLbl>
              <c:idx val="1"/>
              <c:layout>
                <c:manualLayout>
                  <c:x val="-4.1338670492790199E-2"/>
                  <c:y val="-0.10169066867240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E5-4CD9-A969-1995E7FF56A6}"/>
                </c:ext>
              </c:extLst>
            </c:dLbl>
            <c:dLbl>
              <c:idx val="2"/>
              <c:layout>
                <c:manualLayout>
                  <c:x val="1.1988119991055359E-3"/>
                  <c:y val="5.648140376040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E5-4CD9-A969-1995E7FF56A6}"/>
                </c:ext>
              </c:extLst>
            </c:dLbl>
            <c:dLbl>
              <c:idx val="3"/>
              <c:layout>
                <c:manualLayout>
                  <c:x val="-1.5779091613019366E-2"/>
                  <c:y val="5.833332057451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E5-4CD9-A969-1995E7FF56A6}"/>
                </c:ext>
              </c:extLst>
            </c:dLbl>
            <c:dLbl>
              <c:idx val="4"/>
              <c:layout>
                <c:manualLayout>
                  <c:x val="3.8752869338354689E-3"/>
                  <c:y val="-5.5394510912165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8E5-4CD9-A969-1995E7FF5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'TREND CREDITI '!$B$2:$F$2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'TREND CREDITI '!$B$3:$F$3</c:f>
              <c:numCache>
                <c:formatCode>_-* #,##0\ [$€-410]_-;\-* #,##0\ [$€-410]_-;_-* "-"??\ [$€-410]_-;_-@_-</c:formatCode>
                <c:ptCount val="5"/>
                <c:pt idx="0">
                  <c:v>228629</c:v>
                </c:pt>
                <c:pt idx="1">
                  <c:v>53691</c:v>
                </c:pt>
                <c:pt idx="2">
                  <c:v>227749</c:v>
                </c:pt>
                <c:pt idx="3">
                  <c:v>243704</c:v>
                </c:pt>
                <c:pt idx="4">
                  <c:v>861651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E5-4CD9-A969-1995E7FF56A6}"/>
            </c:ext>
          </c:extLst>
        </c:ser>
        <c:ser>
          <c:idx val="1"/>
          <c:order val="1"/>
          <c:tx>
            <c:strRef>
              <c:f>'TREND CREDITI '!$A$4</c:f>
              <c:strCache>
                <c:ptCount val="1"/>
                <c:pt idx="0">
                  <c:v>Crediti verso Sezioni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882528459310438E-2"/>
                  <c:y val="6.3888874914944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8E5-4CD9-A969-1995E7FF56A6}"/>
                </c:ext>
              </c:extLst>
            </c:dLbl>
            <c:dLbl>
              <c:idx val="1"/>
              <c:layout>
                <c:manualLayout>
                  <c:x val="-5.1764702121374156E-2"/>
                  <c:y val="-0.1121979757825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8E5-4CD9-A969-1995E7FF56A6}"/>
                </c:ext>
              </c:extLst>
            </c:dLbl>
            <c:dLbl>
              <c:idx val="2"/>
              <c:layout>
                <c:manualLayout>
                  <c:x val="-2.0299883184852596E-2"/>
                  <c:y val="0.10430747858864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8E5-4CD9-A969-1995E7FF56A6}"/>
                </c:ext>
              </c:extLst>
            </c:dLbl>
            <c:dLbl>
              <c:idx val="3"/>
              <c:layout>
                <c:manualLayout>
                  <c:x val="4.0609938107878064E-3"/>
                  <c:y val="-7.608706402245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8E5-4CD9-A969-1995E7FF56A6}"/>
                </c:ext>
              </c:extLst>
            </c:dLbl>
            <c:dLbl>
              <c:idx val="4"/>
              <c:layout>
                <c:manualLayout>
                  <c:x val="-1.7532324014465962E-3"/>
                  <c:y val="-4.4444434723439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8E5-4CD9-A969-1995E7FF5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'TREND CREDITI '!$B$2:$F$2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'TREND CREDITI '!$B$4:$F$4</c:f>
              <c:numCache>
                <c:formatCode>_-* #,##0\ [$€-410]_-;\-* #,##0\ [$€-410]_-;_-* "-"??\ [$€-410]_-;_-@_-</c:formatCode>
                <c:ptCount val="5"/>
                <c:pt idx="0">
                  <c:v>1148132</c:v>
                </c:pt>
                <c:pt idx="1">
                  <c:v>946724</c:v>
                </c:pt>
                <c:pt idx="2">
                  <c:v>1293173</c:v>
                </c:pt>
                <c:pt idx="3">
                  <c:v>1182769</c:v>
                </c:pt>
                <c:pt idx="4">
                  <c:v>1220617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8E5-4CD9-A969-1995E7FF56A6}"/>
            </c:ext>
          </c:extLst>
        </c:ser>
        <c:ser>
          <c:idx val="2"/>
          <c:order val="2"/>
          <c:tx>
            <c:strRef>
              <c:f>'TREND CREDITI '!$A$5</c:f>
              <c:strCache>
                <c:ptCount val="1"/>
                <c:pt idx="0">
                  <c:v>Crediti diversi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779091613019366E-2"/>
                  <c:y val="-8.333331510644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8E5-4CD9-A969-1995E7FF56A6}"/>
                </c:ext>
              </c:extLst>
            </c:dLbl>
            <c:dLbl>
              <c:idx val="1"/>
              <c:layout>
                <c:manualLayout>
                  <c:x val="-3.5064648028931923E-2"/>
                  <c:y val="-8.333331510644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8E5-4CD9-A969-1995E7FF56A6}"/>
                </c:ext>
              </c:extLst>
            </c:dLbl>
            <c:dLbl>
              <c:idx val="2"/>
              <c:layout>
                <c:manualLayout>
                  <c:x val="-7.012929605786449E-3"/>
                  <c:y val="-5.833332057451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8E5-4CD9-A969-1995E7FF56A6}"/>
                </c:ext>
              </c:extLst>
            </c:dLbl>
            <c:dLbl>
              <c:idx val="3"/>
              <c:layout>
                <c:manualLayout>
                  <c:x val="-4.2445210295600881E-2"/>
                  <c:y val="-0.15406592007660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8E5-4CD9-A969-1995E7FF56A6}"/>
                </c:ext>
              </c:extLst>
            </c:dLbl>
            <c:dLbl>
              <c:idx val="4"/>
              <c:layout>
                <c:manualLayout>
                  <c:x val="-5.3633686355615884E-2"/>
                  <c:y val="-0.159339734149965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4391557864185"/>
                      <c:h val="9.50818225412853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08E5-4CD9-A969-1995E7FF5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'TREND CREDITI '!$B$2:$F$2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'TREND CREDITI '!$B$5:$F$5</c:f>
              <c:numCache>
                <c:formatCode>_-* #,##0\ [$€-410]_-;\-* #,##0\ [$€-410]_-;_-* "-"??\ [$€-410]_-;_-@_-</c:formatCode>
                <c:ptCount val="5"/>
                <c:pt idx="0">
                  <c:v>268810</c:v>
                </c:pt>
                <c:pt idx="1">
                  <c:v>448578</c:v>
                </c:pt>
                <c:pt idx="2">
                  <c:v>373571</c:v>
                </c:pt>
                <c:pt idx="3">
                  <c:v>265329</c:v>
                </c:pt>
                <c:pt idx="4">
                  <c:v>329445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8E5-4CD9-A969-1995E7FF5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noFill/>
              <a:round/>
            </a:ln>
            <a:effectLst/>
          </c:spPr>
        </c:dropLines>
        <c:smooth val="0"/>
        <c:axId val="595397295"/>
        <c:axId val="595393551"/>
      </c:lineChart>
      <c:catAx>
        <c:axId val="59539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595393551"/>
        <c:crosses val="autoZero"/>
        <c:auto val="1"/>
        <c:lblAlgn val="ctr"/>
        <c:lblOffset val="100"/>
        <c:noMultiLvlLbl val="0"/>
      </c:catAx>
      <c:valAx>
        <c:axId val="595393551"/>
        <c:scaling>
          <c:orientation val="minMax"/>
        </c:scaling>
        <c:delete val="1"/>
        <c:axPos val="l"/>
        <c:numFmt formatCode="_-* #,##0\ [$€-410]_-;\-* #,##0\ [$€-410]_-;_-* &quot;-&quot;??\ [$€-410]_-;_-@_-" sourceLinked="1"/>
        <c:majorTickMark val="none"/>
        <c:minorTickMark val="none"/>
        <c:tickLblPos val="nextTo"/>
        <c:crossAx val="59539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392342624323794"/>
          <c:y val="0"/>
          <c:w val="0.67215301398135252"/>
          <c:h val="0.1388082948048507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12394763622347E-2"/>
          <c:y val="1.5343303393084963E-2"/>
          <c:w val="0.96617521047275534"/>
          <c:h val="0.7345513875823142"/>
        </c:manualLayout>
      </c:layout>
      <c:lineChart>
        <c:grouping val="standard"/>
        <c:varyColors val="0"/>
        <c:ser>
          <c:idx val="2"/>
          <c:order val="1"/>
          <c:tx>
            <c:strRef>
              <c:f>'RICAVI DA PUBBLICAZIONI'!$A$2</c:f>
              <c:strCache>
                <c:ptCount val="1"/>
                <c:pt idx="0">
                  <c:v> ricavi da attività di promozione </c:v>
                </c:pt>
              </c:strCache>
            </c:strRef>
          </c:tx>
          <c:spPr>
            <a:ln w="57150" cap="rnd" cmpd="sng" algn="ctr">
              <a:solidFill>
                <a:srgbClr val="92D050"/>
              </a:solidFill>
              <a:round/>
            </a:ln>
            <a:effectLst/>
          </c:spPr>
          <c:marker>
            <c:symbol val="triangle"/>
            <c:size val="20"/>
            <c:spPr>
              <a:solidFill>
                <a:srgbClr val="92D050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9.3145044426209786E-2"/>
                  <c:y val="6.904486526888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BA8F-4711-A7B6-C5CD4A1A94A0}"/>
                </c:ext>
              </c:extLst>
            </c:dLbl>
            <c:dLbl>
              <c:idx val="1"/>
              <c:layout>
                <c:manualLayout>
                  <c:x val="-5.7782764465908514E-2"/>
                  <c:y val="-5.1144344643616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A8F-4711-A7B6-C5CD4A1A94A0}"/>
                </c:ext>
              </c:extLst>
            </c:dLbl>
            <c:dLbl>
              <c:idx val="2"/>
              <c:layout>
                <c:manualLayout>
                  <c:x val="-3.9498129225223465E-2"/>
                  <c:y val="-0.120189209912498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BA8F-4711-A7B6-C5CD4A1A94A0}"/>
                </c:ext>
              </c:extLst>
            </c:dLbl>
            <c:dLbl>
              <c:idx val="3"/>
              <c:layout>
                <c:manualLayout>
                  <c:x val="-6.7172957020241855E-2"/>
                  <c:y val="4.858712741143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A8F-4711-A7B6-C5CD4A1A94A0}"/>
                </c:ext>
              </c:extLst>
            </c:dLbl>
            <c:dLbl>
              <c:idx val="4"/>
              <c:layout>
                <c:manualLayout>
                  <c:x val="-0.12098512217722204"/>
                  <c:y val="-0.11251755821595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A8F-4711-A7B6-C5CD4A1A94A0}"/>
                </c:ext>
              </c:extLst>
            </c:dLbl>
            <c:dLbl>
              <c:idx val="5"/>
              <c:layout>
                <c:manualLayout>
                  <c:x val="-0.11620740092205843"/>
                  <c:y val="-7.92838019819843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A8F-4711-A7B6-C5CD4A1A94A0}"/>
                </c:ext>
              </c:extLst>
            </c:dLbl>
            <c:dLbl>
              <c:idx val="6"/>
              <c:layout>
                <c:manualLayout>
                  <c:x val="-2.4298523016473908E-2"/>
                  <c:y val="-7.927373419760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A8F-4711-A7B6-C5CD4A1A9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'RICAVI DA PUBBLICAZIONI'!$B$1:$G$1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'RICAVI DA PUBBLICAZIONI'!$B$2:$G$2</c:f>
              <c:numCache>
                <c:formatCode>_("€"* #,##0_);_("€"* \(#,##0\);_("€"* "-"_);_(@_)</c:formatCode>
                <c:ptCount val="6"/>
                <c:pt idx="0">
                  <c:v>227632</c:v>
                </c:pt>
                <c:pt idx="1">
                  <c:v>199112</c:v>
                </c:pt>
                <c:pt idx="2">
                  <c:v>230908</c:v>
                </c:pt>
                <c:pt idx="3">
                  <c:v>163751</c:v>
                </c:pt>
                <c:pt idx="4">
                  <c:v>552996</c:v>
                </c:pt>
                <c:pt idx="5">
                  <c:v>283738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BA8F-4711-A7B6-C5CD4A1A94A0}"/>
            </c:ext>
          </c:extLst>
        </c:ser>
        <c:ser>
          <c:idx val="0"/>
          <c:order val="2"/>
          <c:tx>
            <c:strRef>
              <c:f>'RICAVI DA PUBBLICAZIONI'!$A$3</c:f>
              <c:strCache>
                <c:ptCount val="1"/>
                <c:pt idx="0">
                  <c:v> ricavi da pubblicazioni </c:v>
                </c:pt>
              </c:strCache>
            </c:strRef>
          </c:tx>
          <c:spPr>
            <a:ln w="57150" cap="rnd" cmpd="sng" algn="ctr">
              <a:solidFill>
                <a:srgbClr val="FF0000"/>
              </a:solidFill>
              <a:round/>
              <a:headEnd type="none"/>
              <a:tailEnd w="lg" len="med"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9604942438537311E-2"/>
                  <c:y val="-3.0686606786169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B1B-497B-833D-F9B8BF6097E2}"/>
                </c:ext>
              </c:extLst>
            </c:dLbl>
            <c:dLbl>
              <c:idx val="1"/>
              <c:layout>
                <c:manualLayout>
                  <c:x val="-6.3985721780678365E-2"/>
                  <c:y val="9.1908246323734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B1B-497B-833D-F9B8BF6097E2}"/>
                </c:ext>
              </c:extLst>
            </c:dLbl>
            <c:dLbl>
              <c:idx val="2"/>
              <c:layout>
                <c:manualLayout>
                  <c:x val="-3.0676808131121058E-2"/>
                  <c:y val="0.11251755821595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B1B-497B-833D-F9B8BF6097E2}"/>
                </c:ext>
              </c:extLst>
            </c:dLbl>
            <c:dLbl>
              <c:idx val="3"/>
              <c:layout>
                <c:manualLayout>
                  <c:x val="-3.375178899723421E-2"/>
                  <c:y val="5.3701561875797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1B-497B-833D-F9B8BF6097E2}"/>
                </c:ext>
              </c:extLst>
            </c:dLbl>
            <c:dLbl>
              <c:idx val="4"/>
              <c:layout>
                <c:manualLayout>
                  <c:x val="-3.5362279960301272E-3"/>
                  <c:y val="3.580104125053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1E-449C-8ADB-79B472A24227}"/>
                </c:ext>
              </c:extLst>
            </c:dLbl>
            <c:dLbl>
              <c:idx val="5"/>
              <c:layout>
                <c:manualLayout>
                  <c:x val="-7.4230038107971533E-2"/>
                  <c:y val="8.6945385894148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B1B-497B-833D-F9B8BF6097E2}"/>
                </c:ext>
              </c:extLst>
            </c:dLbl>
            <c:dLbl>
              <c:idx val="6"/>
              <c:layout>
                <c:manualLayout>
                  <c:x val="-5.0635734134733074E-2"/>
                  <c:y val="7.4159299733243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1B-497B-833D-F9B8BF609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'RICAVI DA PUBBLICAZIONI'!$B$1:$G$1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'RICAVI DA PUBBLICAZIONI'!$B$3:$G$3</c:f>
              <c:numCache>
                <c:formatCode>_("€"* #,##0_);_("€"* \(#,##0\);_("€"* "-"_);_(@_)</c:formatCode>
                <c:ptCount val="6"/>
                <c:pt idx="0">
                  <c:v>82803</c:v>
                </c:pt>
                <c:pt idx="1">
                  <c:v>198827</c:v>
                </c:pt>
                <c:pt idx="2">
                  <c:v>131960</c:v>
                </c:pt>
                <c:pt idx="3">
                  <c:v>79500</c:v>
                </c:pt>
                <c:pt idx="4">
                  <c:v>185273</c:v>
                </c:pt>
                <c:pt idx="5">
                  <c:v>173241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1B-497B-833D-F9B8BF6097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385196072"/>
        <c:axId val="385203616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'RICAVI DA PUBBLICAZIONI'!$A$1</c15:sqref>
                        </c15:formulaRef>
                      </c:ext>
                    </c:extLst>
                    <c:strCache>
                      <c:ptCount val="1"/>
                      <c:pt idx="0">
                        <c:v>   </c:v>
                      </c:pt>
                    </c:strCache>
                  </c:strRef>
                </c:tx>
                <c:spPr>
                  <a:ln w="57150" cap="rnd" cmpd="sng" algn="ctr">
                    <a:solidFill>
                      <a:srgbClr val="0070C0"/>
                    </a:solidFill>
                    <a:rou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:spPr>
                <c:marker>
                  <c:symbol val="x"/>
                  <c:size val="17"/>
                  <c:spPr>
                    <a:solidFill>
                      <a:srgbClr val="3364FF"/>
                    </a:solidFill>
                    <a:ln w="9525" cap="flat" cmpd="sng" algn="ctr">
                      <a:noFill/>
                      <a:round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</c:marker>
                <c:dLbls>
                  <c:dLbl>
                    <c:idx val="0"/>
                    <c:layout>
                      <c:manualLayout>
                        <c:x val="-8.6995082693983469E-2"/>
                        <c:y val="-4.347269294707405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BA8F-4711-A7B6-C5CD4A1A94A0}"/>
                      </c:ext>
                    </c:extLst>
                  </c:dLbl>
                  <c:dLbl>
                    <c:idx val="1"/>
                    <c:layout>
                      <c:manualLayout>
                        <c:x val="-4.3945350568399315E-2"/>
                        <c:y val="-7.671651696542480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BA8F-4711-A7B6-C5CD4A1A94A0}"/>
                      </c:ext>
                    </c:extLst>
                  </c:dLbl>
                  <c:dLbl>
                    <c:idx val="2"/>
                    <c:layout>
                      <c:manualLayout>
                        <c:x val="-5.6245274032851934E-2"/>
                        <c:y val="-6.648764803670149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BA8F-4711-A7B6-C5CD4A1A94A0}"/>
                      </c:ext>
                    </c:extLst>
                  </c:dLbl>
                  <c:dLbl>
                    <c:idx val="3"/>
                    <c:layout>
                      <c:manualLayout>
                        <c:x val="-3.1645427103946758E-2"/>
                        <c:y val="-6.648764803670155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BA8F-4711-A7B6-C5CD4A1A94A0}"/>
                      </c:ext>
                    </c:extLst>
                  </c:dLbl>
                  <c:dLbl>
                    <c:idx val="4"/>
                    <c:layout>
                      <c:manualLayout>
                        <c:x val="-4.0870369702286274E-2"/>
                        <c:y val="-4.347269294707405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BA8F-4711-A7B6-C5CD4A1A94A0}"/>
                      </c:ext>
                    </c:extLst>
                  </c:dLbl>
                  <c:dLbl>
                    <c:idx val="5"/>
                    <c:layout>
                      <c:manualLayout>
                        <c:x val="-6.9283192905171709E-2"/>
                        <c:y val="0.13041807884122217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BA8F-4711-A7B6-C5CD4A1A94A0}"/>
                      </c:ext>
                    </c:extLst>
                  </c:dLbl>
                  <c:dLbl>
                    <c:idx val="6"/>
                    <c:layout>
                      <c:manualLayout>
                        <c:x val="-2.7373503882587063E-2"/>
                        <c:y val="-6.13732135723398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BA8F-4711-A7B6-C5CD4A1A94A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rgbClr val="92D050"/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'RICAVI DA PUBBLICAZIONI'!$B$1:$G$1</c15:sqref>
                        </c15:formulaRef>
                      </c:ext>
                    </c:extLst>
                    <c:strCache>
                      <c:ptCount val="6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'RICAVI DA PUBBLICAZIONI'!$B$1:$G$1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F-BA8F-4711-A7B6-C5CD4A1A94A0}"/>
                  </c:ext>
                </c:extLst>
              </c15:ser>
            </c15:filteredLineSeries>
          </c:ext>
        </c:extLst>
      </c:lineChart>
      <c:catAx>
        <c:axId val="38519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85203616"/>
        <c:crosses val="autoZero"/>
        <c:auto val="1"/>
        <c:lblAlgn val="ctr"/>
        <c:lblOffset val="100"/>
        <c:noMultiLvlLbl val="0"/>
      </c:catAx>
      <c:valAx>
        <c:axId val="385203616"/>
        <c:scaling>
          <c:orientation val="minMax"/>
        </c:scaling>
        <c:delete val="1"/>
        <c:axPos val="l"/>
        <c:numFmt formatCode="_(&quot;€&quot;* #,##0_);_(&quot;€&quot;* \(#,##0\);_(&quot;€&quot;* &quot;-&quot;_);_(@_)" sourceLinked="1"/>
        <c:majorTickMark val="none"/>
        <c:minorTickMark val="none"/>
        <c:tickLblPos val="nextTo"/>
        <c:crossAx val="385196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000327278677793E-2"/>
          <c:y val="1.503221158853057E-2"/>
          <c:w val="0.96399934544264443"/>
          <c:h val="0.76894630755312898"/>
        </c:manualLayout>
      </c:layout>
      <c:lineChart>
        <c:grouping val="standard"/>
        <c:varyColors val="0"/>
        <c:ser>
          <c:idx val="0"/>
          <c:order val="0"/>
          <c:tx>
            <c:strRef>
              <c:f>'ALTRI RICAVI E PROVENTI'!$A$2</c:f>
              <c:strCache>
                <c:ptCount val="1"/>
                <c:pt idx="0">
                  <c:v>Altri ricavi e proventi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11"/>
            <c:spPr>
              <a:solidFill>
                <a:schemeClr val="accent1"/>
              </a:solidFill>
              <a:ln w="57150" cmpd="sng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6.8863557003828124E-2"/>
                  <c:y val="-9.7428944210066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B2-4724-BDCA-76AD25EE03B9}"/>
                </c:ext>
              </c:extLst>
            </c:dLbl>
            <c:dLbl>
              <c:idx val="1"/>
              <c:layout>
                <c:manualLayout>
                  <c:x val="-6.7227163614857394E-2"/>
                  <c:y val="-8.2995026549316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B2-4724-BDCA-76AD25EE03B9}"/>
                </c:ext>
              </c:extLst>
            </c:dLbl>
            <c:dLbl>
              <c:idx val="2"/>
              <c:layout>
                <c:manualLayout>
                  <c:x val="-7.8415971199476353E-2"/>
                  <c:y val="-6.8561108888565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B2-4724-BDCA-76AD25EE03B9}"/>
                </c:ext>
              </c:extLst>
            </c:dLbl>
            <c:dLbl>
              <c:idx val="3"/>
              <c:layout>
                <c:manualLayout>
                  <c:x val="-8.1688757977417772E-2"/>
                  <c:y val="-7.9386547134128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B2-4724-BDCA-76AD25EE03B9}"/>
                </c:ext>
              </c:extLst>
            </c:dLbl>
            <c:dLbl>
              <c:idx val="4"/>
              <c:layout>
                <c:manualLayout>
                  <c:x val="-4.5802650957290129E-2"/>
                  <c:y val="-9.3820464794879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B2-4724-BDCA-76AD25EE0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9050">
                      <a:solidFill>
                        <a:schemeClr val="accent1"/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'ALTRI RICAVI E PROVENTI'!$B$1:$F$1</c:f>
              <c:numCache>
                <c:formatCode>@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'ALTRI RICAVI E PROVENTI'!$B$2:$F$2</c:f>
              <c:numCache>
                <c:formatCode>#,##0\ "€"</c:formatCode>
                <c:ptCount val="5"/>
                <c:pt idx="0">
                  <c:v>1058227</c:v>
                </c:pt>
                <c:pt idx="1">
                  <c:v>1153626</c:v>
                </c:pt>
                <c:pt idx="2">
                  <c:v>2242852</c:v>
                </c:pt>
                <c:pt idx="3">
                  <c:v>1232220</c:v>
                </c:pt>
                <c:pt idx="4">
                  <c:v>1741353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B2-4724-BDCA-76AD25EE03B9}"/>
            </c:ext>
          </c:extLst>
        </c:ser>
        <c:ser>
          <c:idx val="1"/>
          <c:order val="1"/>
          <c:tx>
            <c:strRef>
              <c:f>'ALTRI RICAVI E PROVENTI'!$A$3</c:f>
              <c:strCache>
                <c:ptCount val="1"/>
                <c:pt idx="0">
                  <c:v>Contributi in conto esercizio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Pt>
            <c:idx val="1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B2-4724-BDCA-76AD25EE03B9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B2-4724-BDCA-76AD25EE03B9}"/>
              </c:ext>
            </c:extLst>
          </c:dPt>
          <c:dPt>
            <c:idx val="3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B2-4724-BDCA-76AD25EE03B9}"/>
              </c:ext>
            </c:extLst>
          </c:dPt>
          <c:dPt>
            <c:idx val="4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04B2-4724-BDCA-76AD25EE03B9}"/>
              </c:ext>
            </c:extLst>
          </c:dPt>
          <c:dLbls>
            <c:dLbl>
              <c:idx val="0"/>
              <c:layout>
                <c:manualLayout>
                  <c:x val="-9.4779905089183436E-2"/>
                  <c:y val="-0.122688300116380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4B2-4724-BDCA-76AD25EE03B9}"/>
                </c:ext>
              </c:extLst>
            </c:dLbl>
            <c:dLbl>
              <c:idx val="1"/>
              <c:layout>
                <c:manualLayout>
                  <c:x val="-8.4961544755359164E-2"/>
                  <c:y val="-0.111862861870817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B2-4724-BDCA-76AD25EE03B9}"/>
                </c:ext>
              </c:extLst>
            </c:dLbl>
            <c:dLbl>
              <c:idx val="2"/>
              <c:layout>
                <c:manualLayout>
                  <c:x val="-7.8415971199476353E-2"/>
                  <c:y val="-0.101037423625254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4B2-4724-BDCA-76AD25EE03B9}"/>
                </c:ext>
              </c:extLst>
            </c:dLbl>
            <c:dLbl>
              <c:idx val="3"/>
              <c:layout>
                <c:manualLayout>
                  <c:x val="-6.8597610865652109E-2"/>
                  <c:y val="0.111298920931184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4B2-4724-BDCA-76AD25EE03B9}"/>
                </c:ext>
              </c:extLst>
            </c:dLbl>
            <c:dLbl>
              <c:idx val="4"/>
              <c:layout>
                <c:manualLayout>
                  <c:x val="-4.5802650957290129E-2"/>
                  <c:y val="-6.49526294733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4B2-4724-BDCA-76AD25EE0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'ALTRI RICAVI E PROVENTI'!$B$1:$F$1</c:f>
              <c:numCache>
                <c:formatCode>@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'ALTRI RICAVI E PROVENTI'!$B$3:$F$3</c:f>
              <c:numCache>
                <c:formatCode>#,##0\ "€"</c:formatCode>
                <c:ptCount val="5"/>
                <c:pt idx="0">
                  <c:v>5204587</c:v>
                </c:pt>
                <c:pt idx="1">
                  <c:v>6922677</c:v>
                </c:pt>
                <c:pt idx="2">
                  <c:v>6545705</c:v>
                </c:pt>
                <c:pt idx="3">
                  <c:v>8804472</c:v>
                </c:pt>
                <c:pt idx="4">
                  <c:v>12920633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4B2-4724-BDCA-76AD25EE03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7254120"/>
        <c:axId val="307251824"/>
      </c:lineChart>
      <c:catAx>
        <c:axId val="307254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07251824"/>
        <c:crosses val="autoZero"/>
        <c:auto val="1"/>
        <c:lblAlgn val="ctr"/>
        <c:lblOffset val="100"/>
        <c:noMultiLvlLbl val="0"/>
      </c:catAx>
      <c:valAx>
        <c:axId val="307251824"/>
        <c:scaling>
          <c:orientation val="minMax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307254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63618089886515E-3"/>
          <c:y val="4.5630660929772464E-2"/>
          <c:w val="0.96358404903145822"/>
          <c:h val="0.68040912908219964"/>
        </c:manualLayout>
      </c:layout>
      <c:lineChart>
        <c:grouping val="standard"/>
        <c:varyColors val="0"/>
        <c:ser>
          <c:idx val="0"/>
          <c:order val="0"/>
          <c:tx>
            <c:strRef>
              <c:f>'STAMPA SOCIALE'!$A$2</c:f>
              <c:strCache>
                <c:ptCount val="1"/>
                <c:pt idx="0">
                  <c:v>carta,stampa, celophanatura e postalizzazione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8168381691323586E-2"/>
                  <c:y val="-6.9646798261231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2E-4269-AD3C-47B7A6F121F7}"/>
                </c:ext>
              </c:extLst>
            </c:dLbl>
            <c:dLbl>
              <c:idx val="1"/>
              <c:layout>
                <c:manualLayout>
                  <c:x val="-5.729767294170085E-2"/>
                  <c:y val="-7.4450025727523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2E-4269-AD3C-47B7A6F121F7}"/>
                </c:ext>
              </c:extLst>
            </c:dLbl>
            <c:dLbl>
              <c:idx val="2"/>
              <c:layout>
                <c:manualLayout>
                  <c:x val="-5.0798582174733937E-2"/>
                  <c:y val="-6.484357079493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2E-4269-AD3C-47B7A6F121F7}"/>
                </c:ext>
              </c:extLst>
            </c:dLbl>
            <c:dLbl>
              <c:idx val="3"/>
              <c:layout>
                <c:manualLayout>
                  <c:x val="-7.8132835090395356E-2"/>
                  <c:y val="-0.1200806866572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2E-4269-AD3C-47B7A6F121F7}"/>
                </c:ext>
              </c:extLst>
            </c:dLbl>
            <c:dLbl>
              <c:idx val="4"/>
              <c:layout>
                <c:manualLayout>
                  <c:x val="-7.6794945242601706E-2"/>
                  <c:y val="-6.9646798261231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2E-4269-AD3C-47B7A6F121F7}"/>
                </c:ext>
              </c:extLst>
            </c:dLbl>
            <c:dLbl>
              <c:idx val="5"/>
              <c:layout>
                <c:manualLayout>
                  <c:x val="-4.2460299894658438E-2"/>
                  <c:y val="-9.1261321859544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2E-4269-AD3C-47B7A6F12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'STAMPA SOCIALE'!$B$1:$F$1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'STAMPA SOCIALE'!$B$2:$F$2</c:f>
              <c:numCache>
                <c:formatCode>_-* #,##0\ [$€-410]_-;\-* #,##0\ [$€-410]_-;_-* "-"\ [$€-410]_-;_-@_-</c:formatCode>
                <c:ptCount val="5"/>
                <c:pt idx="0">
                  <c:v>721693</c:v>
                </c:pt>
                <c:pt idx="1">
                  <c:v>727316.05</c:v>
                </c:pt>
                <c:pt idx="2">
                  <c:v>764413.32</c:v>
                </c:pt>
                <c:pt idx="3">
                  <c:v>678383</c:v>
                </c:pt>
                <c:pt idx="4">
                  <c:v>1018035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E-4269-AD3C-47B7A6F121F7}"/>
            </c:ext>
          </c:extLst>
        </c:ser>
        <c:ser>
          <c:idx val="1"/>
          <c:order val="1"/>
          <c:tx>
            <c:strRef>
              <c:f>'STAMPA SOCIALE'!$A$3</c:f>
              <c:strCache>
                <c:ptCount val="1"/>
                <c:pt idx="0">
                  <c:v>collaboratori e costi di redazione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1920627167376405E-2"/>
                  <c:y val="6.2441957061793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2E-4269-AD3C-47B7A6F121F7}"/>
                </c:ext>
              </c:extLst>
            </c:dLbl>
            <c:dLbl>
              <c:idx val="1"/>
              <c:layout>
                <c:manualLayout>
                  <c:x val="-8.9506196008251368E-2"/>
                  <c:y val="6.7245184528085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2E-4269-AD3C-47B7A6F121F7}"/>
                </c:ext>
              </c:extLst>
            </c:dLbl>
            <c:dLbl>
              <c:idx val="2"/>
              <c:layout>
                <c:manualLayout>
                  <c:x val="-7.5170172550859865E-2"/>
                  <c:y val="6.004034332864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A2E-4269-AD3C-47B7A6F121F7}"/>
                </c:ext>
              </c:extLst>
            </c:dLbl>
            <c:dLbl>
              <c:idx val="3"/>
              <c:layout>
                <c:manualLayout>
                  <c:x val="-5.5672900249959183E-2"/>
                  <c:y val="7.6851639460669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2E-4269-AD3C-47B7A6F121F7}"/>
                </c:ext>
              </c:extLst>
            </c:dLbl>
            <c:dLbl>
              <c:idx val="4"/>
              <c:layout>
                <c:manualLayout>
                  <c:x val="-5.8922445633442698E-2"/>
                  <c:y val="7.6851639460669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A2E-4269-AD3C-47B7A6F121F7}"/>
                </c:ext>
              </c:extLst>
            </c:dLbl>
            <c:dLbl>
              <c:idx val="5"/>
              <c:layout>
                <c:manualLayout>
                  <c:x val="-4.4864963478436312E-2"/>
                  <c:y val="6.004034332864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2E-4269-AD3C-47B7A6F121F7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'STAMPA SOCIALE'!$B$1:$F$1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'STAMPA SOCIALE'!$B$3:$F$3</c:f>
              <c:numCache>
                <c:formatCode>_-* #,##0\ [$€-410]_-;\-* #,##0\ [$€-410]_-;_-* "-"\ [$€-410]_-;_-@_-</c:formatCode>
                <c:ptCount val="5"/>
                <c:pt idx="0">
                  <c:v>197933</c:v>
                </c:pt>
                <c:pt idx="1">
                  <c:v>193373.36</c:v>
                </c:pt>
                <c:pt idx="2">
                  <c:v>192976.62</c:v>
                </c:pt>
                <c:pt idx="3">
                  <c:v>217572</c:v>
                </c:pt>
                <c:pt idx="4">
                  <c:v>214342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2E-4269-AD3C-47B7A6F121F7}"/>
            </c:ext>
          </c:extLst>
        </c:ser>
        <c:ser>
          <c:idx val="2"/>
          <c:order val="2"/>
          <c:tx>
            <c:strRef>
              <c:f>'STAMPA SOCIALE'!$A$4</c:f>
              <c:strCache>
                <c:ptCount val="1"/>
                <c:pt idx="0">
                  <c:v>spedizioni in abbonamento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9.7343288183194862E-2"/>
                  <c:y val="-8.6458094393253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A2E-4269-AD3C-47B7A6F121F7}"/>
                </c:ext>
              </c:extLst>
            </c:dLbl>
            <c:dLbl>
              <c:idx val="1"/>
              <c:layout>
                <c:manualLayout>
                  <c:x val="-7.5170172550859865E-2"/>
                  <c:y val="-8.6458094393253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A2E-4269-AD3C-47B7A6F121F7}"/>
                </c:ext>
              </c:extLst>
            </c:dLbl>
            <c:dLbl>
              <c:idx val="2"/>
              <c:layout>
                <c:manualLayout>
                  <c:x val="-6.054721832518431E-2"/>
                  <c:y val="-5.7638729595502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A2E-4269-AD3C-47B7A6F121F7}"/>
                </c:ext>
              </c:extLst>
            </c:dLbl>
            <c:dLbl>
              <c:idx val="3"/>
              <c:layout>
                <c:manualLayout>
                  <c:x val="-7.838380820549469E-2"/>
                  <c:y val="-6.7245184528085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A2E-4269-AD3C-47B7A6F121F7}"/>
                </c:ext>
              </c:extLst>
            </c:dLbl>
            <c:dLbl>
              <c:idx val="4"/>
              <c:layout>
                <c:manualLayout>
                  <c:x val="-6.867108178389307E-2"/>
                  <c:y val="-8.6458094393253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A2E-4269-AD3C-47B7A6F121F7}"/>
                </c:ext>
              </c:extLst>
            </c:dLbl>
            <c:dLbl>
              <c:idx val="5"/>
              <c:layout>
                <c:manualLayout>
                  <c:x val="-4.5709845278141897E-2"/>
                  <c:y val="-6.7245184528085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2E-4269-AD3C-47B7A6F12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'STAMPA SOCIALE'!$B$1:$F$1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'STAMPA SOCIALE'!$B$4:$F$4</c:f>
              <c:numCache>
                <c:formatCode>_-* #,##0\ [$€-410]_-;\-* #,##0\ [$€-410]_-;_-* "-"\ [$€-410]_-;_-@_-</c:formatCode>
                <c:ptCount val="5"/>
                <c:pt idx="0">
                  <c:v>425448</c:v>
                </c:pt>
                <c:pt idx="1">
                  <c:v>432724.43</c:v>
                </c:pt>
                <c:pt idx="2">
                  <c:v>443034.01</c:v>
                </c:pt>
                <c:pt idx="3">
                  <c:v>389907</c:v>
                </c:pt>
                <c:pt idx="4">
                  <c:v>419601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2E-4269-AD3C-47B7A6F121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3855407"/>
        <c:axId val="175877263"/>
      </c:lineChart>
      <c:catAx>
        <c:axId val="205385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5877263"/>
        <c:crosses val="autoZero"/>
        <c:auto val="1"/>
        <c:lblAlgn val="ctr"/>
        <c:lblOffset val="100"/>
        <c:noMultiLvlLbl val="0"/>
      </c:catAx>
      <c:valAx>
        <c:axId val="175877263"/>
        <c:scaling>
          <c:orientation val="minMax"/>
        </c:scaling>
        <c:delete val="1"/>
        <c:axPos val="l"/>
        <c:numFmt formatCode="_-* #,##0\ [$€-410]_-;\-* #,##0\ [$€-410]_-;_-* &quot;-&quot;\ [$€-410]_-;_-@_-" sourceLinked="1"/>
        <c:majorTickMark val="none"/>
        <c:minorTickMark val="none"/>
        <c:tickLblPos val="nextTo"/>
        <c:crossAx val="205385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30974881335365E-2"/>
          <c:y val="0.83607322160975817"/>
          <c:w val="0.95977599085587073"/>
          <c:h val="0.14951709599136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27935042702952E-2"/>
          <c:y val="8.3799552909090178E-2"/>
          <c:w val="0.91671449014853434"/>
          <c:h val="0.770100895381526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'SPESE PER RIFUGI'!$A$2</c:f>
              <c:strCache>
                <c:ptCount val="1"/>
                <c:pt idx="0">
                  <c:v>Manutenzione Ordinaria Rifugi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'SPESE PER RIFUGI'!$B$1:$D$1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'SPESE PER RIFUGI'!$B$2:$D$2</c:f>
              <c:numCache>
                <c:formatCode>_("€"* #,##0_);_("€"* \(#,##0\);_("€"* "-"_);_(@_)</c:formatCode>
                <c:ptCount val="3"/>
                <c:pt idx="0">
                  <c:v>178600</c:v>
                </c:pt>
                <c:pt idx="1">
                  <c:v>175000</c:v>
                </c:pt>
                <c:pt idx="2">
                  <c:v>218750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2-42A9-AAEA-F3207D6E62AF}"/>
            </c:ext>
          </c:extLst>
        </c:ser>
        <c:ser>
          <c:idx val="1"/>
          <c:order val="1"/>
          <c:tx>
            <c:strRef>
              <c:f>'SPESE PER RIFUGI'!$A$3</c:f>
              <c:strCache>
                <c:ptCount val="1"/>
                <c:pt idx="0">
                  <c:v>Rifugi di Proprietà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'SPESE PER RIFUGI'!$B$1:$D$1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'SPESE PER RIFUGI'!$B$3:$D$3</c:f>
              <c:numCache>
                <c:formatCode>_("€"* #,##0_);_("€"* \(#,##0\);_("€"* "-"_);_(@_)</c:formatCode>
                <c:ptCount val="3"/>
                <c:pt idx="0">
                  <c:v>27742</c:v>
                </c:pt>
                <c:pt idx="1">
                  <c:v>21098.97</c:v>
                </c:pt>
                <c:pt idx="2">
                  <c:v>38387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2-42A9-AAEA-F3207D6E62AF}"/>
            </c:ext>
          </c:extLst>
        </c:ser>
        <c:ser>
          <c:idx val="2"/>
          <c:order val="2"/>
          <c:tx>
            <c:strRef>
              <c:f>'SPESE PER RIFUGI'!$A$4</c:f>
              <c:strCache>
                <c:ptCount val="1"/>
                <c:pt idx="0">
                  <c:v>Acc.to Fondo Stabile Pro Rifugi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'SPESE PER RIFUGI'!$B$1:$D$1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'SPESE PER RIFUGI'!$B$4:$D$4</c:f>
              <c:numCache>
                <c:formatCode>_("€"* #,##0_);_("€"* \(#,##0\);_("€"* "-"_);_(@_)</c:formatCode>
                <c:ptCount val="3"/>
                <c:pt idx="0">
                  <c:v>834430</c:v>
                </c:pt>
                <c:pt idx="1">
                  <c:v>886770</c:v>
                </c:pt>
                <c:pt idx="2">
                  <c:v>936423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2-42A9-AAEA-F3207D6E62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0447616"/>
        <c:axId val="430449584"/>
      </c:barChart>
      <c:catAx>
        <c:axId val="4304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30449584"/>
        <c:crosses val="autoZero"/>
        <c:auto val="1"/>
        <c:lblAlgn val="ctr"/>
        <c:lblOffset val="100"/>
        <c:noMultiLvlLbl val="0"/>
      </c:catAx>
      <c:valAx>
        <c:axId val="430449584"/>
        <c:scaling>
          <c:orientation val="minMax"/>
          <c:max val="110000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€&quot;* #,##0_);_(&quot;€&quot;* \(#,##0\);_(&quot;€&quot;* &quot;-&quot;_);_(@_)" sourceLinked="0"/>
        <c:majorTickMark val="none"/>
        <c:minorTickMark val="none"/>
        <c:tickLblPos val="nextTo"/>
        <c:crossAx val="430447616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83075945441504"/>
          <c:y val="8.6932728460336076E-2"/>
          <c:w val="0.80918259090523181"/>
          <c:h val="0.749674678823041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PERSONALE!$A$2</c:f>
              <c:strCache>
                <c:ptCount val="1"/>
                <c:pt idx="0">
                  <c:v>quotaTFR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_(&quot;€&quot;* #,##0_);_(&quot;€&quot;* \(#,##0\);_(&quot;€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PERSONALE!$B$1:$F$1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PERSONALE!$B$2:$F$2</c:f>
              <c:numCache>
                <c:formatCode>_("€"* #,##0_);_("€"* \(#,##0\);_("€"* "-"_);_(@_)</c:formatCode>
                <c:ptCount val="5"/>
                <c:pt idx="0">
                  <c:v>65983</c:v>
                </c:pt>
                <c:pt idx="1">
                  <c:v>38912</c:v>
                </c:pt>
                <c:pt idx="2">
                  <c:v>44079.75</c:v>
                </c:pt>
                <c:pt idx="3">
                  <c:v>51961</c:v>
                </c:pt>
                <c:pt idx="4">
                  <c:v>77919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0-449B-AEE1-00A3B04177B8}"/>
            </c:ext>
          </c:extLst>
        </c:ser>
        <c:ser>
          <c:idx val="1"/>
          <c:order val="1"/>
          <c:tx>
            <c:strRef>
              <c:f>PERSONALE!$A$3</c:f>
              <c:strCache>
                <c:ptCount val="1"/>
                <c:pt idx="0">
                  <c:v>oneri sociali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PERSONALE!$B$1:$F$1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PERSONALE!$B$3:$F$3</c:f>
              <c:numCache>
                <c:formatCode>_("€"* #,##0_);_("€"* \(#,##0\);_("€"* "-"_);_(@_)</c:formatCode>
                <c:ptCount val="5"/>
                <c:pt idx="0">
                  <c:v>137453</c:v>
                </c:pt>
                <c:pt idx="1">
                  <c:v>129439</c:v>
                </c:pt>
                <c:pt idx="2">
                  <c:v>158048.82999999999</c:v>
                </c:pt>
                <c:pt idx="3">
                  <c:v>151055</c:v>
                </c:pt>
                <c:pt idx="4">
                  <c:v>169164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0-449B-AEE1-00A3B04177B8}"/>
            </c:ext>
          </c:extLst>
        </c:ser>
        <c:ser>
          <c:idx val="2"/>
          <c:order val="2"/>
          <c:tx>
            <c:strRef>
              <c:f>PERSONALE!$A$4</c:f>
              <c:strCache>
                <c:ptCount val="1"/>
                <c:pt idx="0">
                  <c:v>retribuzioni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7C6-49BE-BD15-757C1345A727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C6-49BE-BD15-757C1345A727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7C6-49BE-BD15-757C1345A727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C6-49BE-BD15-757C1345A727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7C6-49BE-BD15-757C1345A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PERSONALE!$B$1:$F$1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PERSONALE!$B$4:$F$4</c:f>
              <c:numCache>
                <c:formatCode>_("€"* #,##0_);_("€"* \(#,##0\);_("€"* "-"_);_(@_)</c:formatCode>
                <c:ptCount val="5"/>
                <c:pt idx="0">
                  <c:v>564985</c:v>
                </c:pt>
                <c:pt idx="1">
                  <c:v>565447</c:v>
                </c:pt>
                <c:pt idx="2">
                  <c:v>627999.93999999994</c:v>
                </c:pt>
                <c:pt idx="3">
                  <c:v>663146</c:v>
                </c:pt>
                <c:pt idx="4">
                  <c:v>714211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6-49BE-BD15-757C1345A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348119808"/>
        <c:axId val="348118824"/>
      </c:barChart>
      <c:catAx>
        <c:axId val="3481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48118824"/>
        <c:crosses val="autoZero"/>
        <c:auto val="1"/>
        <c:lblAlgn val="ctr"/>
        <c:lblOffset val="100"/>
        <c:noMultiLvlLbl val="0"/>
      </c:catAx>
      <c:valAx>
        <c:axId val="348118824"/>
        <c:scaling>
          <c:orientation val="minMax"/>
          <c:max val="80000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€&quot;* #,##0_);_(&quot;€&quot;* \(#,##0\);_(&quot;€&quot;* &quot;-&quot;_);_(@_)" sourceLinked="1"/>
        <c:majorTickMark val="none"/>
        <c:minorTickMark val="none"/>
        <c:tickLblPos val="nextTo"/>
        <c:crossAx val="34811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4B3011B-6AE9-41E5-9A6A-E338494D6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487" cy="340264"/>
          </a:xfrm>
          <a:prstGeom prst="rect">
            <a:avLst/>
          </a:prstGeom>
        </p:spPr>
        <p:txBody>
          <a:bodyPr vert="horz" lIns="91071" tIns="45537" rIns="91071" bIns="4553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A2B49F-F765-44B5-ADF7-2AE34FE7E3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3177" y="0"/>
            <a:ext cx="4277135" cy="340264"/>
          </a:xfrm>
          <a:prstGeom prst="rect">
            <a:avLst/>
          </a:prstGeom>
        </p:spPr>
        <p:txBody>
          <a:bodyPr vert="horz" lIns="91071" tIns="45537" rIns="91071" bIns="4553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0576DDB-A9F4-4F1E-8EA1-BAE82BBF6F26}" type="datetimeFigureOut">
              <a:rPr lang="it-IT"/>
              <a:pPr>
                <a:defRPr/>
              </a:pPr>
              <a:t>07/07/2023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B8684E-BD91-4D28-941E-575185140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325"/>
            <a:ext cx="4279487" cy="340263"/>
          </a:xfrm>
          <a:prstGeom prst="rect">
            <a:avLst/>
          </a:prstGeom>
        </p:spPr>
        <p:txBody>
          <a:bodyPr vert="horz" lIns="91071" tIns="45537" rIns="91071" bIns="4553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33C1D9-9861-432E-AE43-1F3144CDB7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3177" y="6456325"/>
            <a:ext cx="4277135" cy="340263"/>
          </a:xfrm>
          <a:prstGeom prst="rect">
            <a:avLst/>
          </a:prstGeom>
        </p:spPr>
        <p:txBody>
          <a:bodyPr vert="horz" wrap="square" lIns="91071" tIns="45537" rIns="91071" bIns="455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F8E3DF-C754-45C6-AA47-340BC04E8F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920EB2F6-0287-47FB-96AD-338989B6C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872663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10" tIns="45956" rIns="91910" bIns="4595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986E865C-952C-45B5-A65B-77A8BB35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872663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10" tIns="45956" rIns="91910" bIns="4595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91488EE-8D87-4AAF-BC7F-E12C27120DD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4277135" cy="337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910" tIns="45956" rIns="91910" bIns="45956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9978" algn="l"/>
                <a:tab pos="901550" algn="l"/>
                <a:tab pos="1353121" algn="l"/>
                <a:tab pos="1804696" algn="l"/>
                <a:tab pos="2256269" algn="l"/>
                <a:tab pos="2707839" algn="l"/>
                <a:tab pos="3159412" algn="l"/>
                <a:tab pos="3610985" algn="l"/>
                <a:tab pos="4062557" algn="l"/>
                <a:tab pos="4514133" algn="l"/>
                <a:tab pos="4965704" algn="l"/>
                <a:tab pos="5417276" algn="l"/>
                <a:tab pos="5868848" algn="l"/>
                <a:tab pos="6320420" algn="l"/>
                <a:tab pos="6771992" algn="l"/>
                <a:tab pos="7223564" algn="l"/>
                <a:tab pos="7675137" algn="l"/>
                <a:tab pos="8126710" algn="l"/>
                <a:tab pos="8578282" algn="l"/>
                <a:tab pos="9029858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812A43C-0337-4BC1-8D00-9D3F3872D6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590829" y="1"/>
            <a:ext cx="4279486" cy="337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910" tIns="45956" rIns="91910" bIns="459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9978" algn="l"/>
                <a:tab pos="901550" algn="l"/>
                <a:tab pos="1353121" algn="l"/>
                <a:tab pos="1804696" algn="l"/>
                <a:tab pos="2256269" algn="l"/>
                <a:tab pos="2707839" algn="l"/>
                <a:tab pos="3159412" algn="l"/>
                <a:tab pos="3610985" algn="l"/>
                <a:tab pos="4062557" algn="l"/>
                <a:tab pos="4514133" algn="l"/>
                <a:tab pos="4965704" algn="l"/>
                <a:tab pos="5417276" algn="l"/>
                <a:tab pos="5868848" algn="l"/>
                <a:tab pos="6320420" algn="l"/>
                <a:tab pos="6771992" algn="l"/>
                <a:tab pos="7223564" algn="l"/>
                <a:tab pos="7675137" algn="l"/>
                <a:tab pos="8126710" algn="l"/>
                <a:tab pos="8578282" algn="l"/>
                <a:tab pos="9029858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16/03/10</a:t>
            </a: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1B8FA40-3025-4ACA-840E-4DCFE977E22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40088" y="509588"/>
            <a:ext cx="3392487" cy="25447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493C3D3-FD0D-42DF-9742-947FDFED63E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87032" y="3227619"/>
            <a:ext cx="7896249" cy="305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910" tIns="45956" rIns="91910" bIns="45956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056" name="Text Box 7">
            <a:extLst>
              <a:ext uri="{FF2B5EF4-FFF2-40B4-BE49-F238E27FC236}">
                <a16:creationId xmlns:a16="http://schemas.microsoft.com/office/drawing/2014/main" id="{62136D84-2077-4A3A-819B-A79569F3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453063"/>
            <a:ext cx="4279487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10" tIns="45956" rIns="91910" bIns="4595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C591C7-5E9F-4805-B49B-CA71679BB1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590829" y="6453063"/>
            <a:ext cx="4279486" cy="338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910" tIns="45956" rIns="91910" bIns="459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6407" algn="l"/>
                <a:tab pos="899191" algn="l"/>
                <a:tab pos="1350381" algn="l"/>
                <a:tab pos="1801570" algn="l"/>
                <a:tab pos="2254354" algn="l"/>
                <a:tab pos="2705544" algn="l"/>
                <a:tab pos="3156734" algn="l"/>
                <a:tab pos="3609518" algn="l"/>
                <a:tab pos="4060708" algn="l"/>
                <a:tab pos="4511897" algn="l"/>
                <a:tab pos="4964681" algn="l"/>
                <a:tab pos="5414276" algn="l"/>
                <a:tab pos="5865467" algn="l"/>
                <a:tab pos="6316655" algn="l"/>
                <a:tab pos="6769440" algn="l"/>
                <a:tab pos="7222223" algn="l"/>
                <a:tab pos="7671819" algn="l"/>
                <a:tab pos="8124603" algn="l"/>
                <a:tab pos="8577387" algn="l"/>
                <a:tab pos="9026982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95C5C0E-8A10-4F60-B052-47890E9C92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291C433A-226B-4DE0-8C8A-3BE0ADCF6C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26F3AF26-EE0D-4D72-B722-D2E6EFE7A6B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61284F24-8DF6-4C5B-B08B-D756DE8D7E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51146E-41CB-45B3-968D-0DFA10E9DD91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125" name="Text Box 1">
            <a:extLst>
              <a:ext uri="{FF2B5EF4-FFF2-40B4-BE49-F238E27FC236}">
                <a16:creationId xmlns:a16="http://schemas.microsoft.com/office/drawing/2014/main" id="{2DAF5819-9C0D-40F9-823F-948F1E80C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126" name="Text Box 2">
            <a:extLst>
              <a:ext uri="{FF2B5EF4-FFF2-40B4-BE49-F238E27FC236}">
                <a16:creationId xmlns:a16="http://schemas.microsoft.com/office/drawing/2014/main" id="{2893E134-24BA-41E3-BA18-987D7F768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6E9BB179-1B02-4F35-9297-7FCD4724D84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127" name="Rectangle 3">
            <a:extLst>
              <a:ext uri="{FF2B5EF4-FFF2-40B4-BE49-F238E27FC236}">
                <a16:creationId xmlns:a16="http://schemas.microsoft.com/office/drawing/2014/main" id="{1F6DD30F-A74C-4052-B603-1A8D2F48E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5128" name="Rectangle 4">
            <a:extLst>
              <a:ext uri="{FF2B5EF4-FFF2-40B4-BE49-F238E27FC236}">
                <a16:creationId xmlns:a16="http://schemas.microsoft.com/office/drawing/2014/main" id="{7AC50BD6-0A10-4EA2-A808-8C6E71CF7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  <a:p>
            <a:pPr marL="170061" indent="-170061">
              <a:buFontTx/>
              <a:buChar char="-"/>
            </a:pPr>
            <a:endParaRPr lang="it-IT" dirty="0"/>
          </a:p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51783182-E73B-4345-B1CE-0F6B34CA7F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1E5A0772-29CE-4EAC-B1F5-54255739627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3556" name="Rectangle 8">
            <a:extLst>
              <a:ext uri="{FF2B5EF4-FFF2-40B4-BE49-F238E27FC236}">
                <a16:creationId xmlns:a16="http://schemas.microsoft.com/office/drawing/2014/main" id="{803C1526-9020-4772-AB6C-A74EBC11AF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C00F33-7F11-4C52-9C3E-431661A09E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7" name="Text Box 1">
            <a:extLst>
              <a:ext uri="{FF2B5EF4-FFF2-40B4-BE49-F238E27FC236}">
                <a16:creationId xmlns:a16="http://schemas.microsoft.com/office/drawing/2014/main" id="{8F8A6E42-501E-4F7D-9165-4A88DE6C6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3558" name="Text Box 2">
            <a:extLst>
              <a:ext uri="{FF2B5EF4-FFF2-40B4-BE49-F238E27FC236}">
                <a16:creationId xmlns:a16="http://schemas.microsoft.com/office/drawing/2014/main" id="{07F4CA3E-B39C-43F2-BA5E-15B40EA1C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5C7572D5-BCA9-4C5B-AD8D-3F4CAFED2D5E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9" name="Rectangle 3">
            <a:extLst>
              <a:ext uri="{FF2B5EF4-FFF2-40B4-BE49-F238E27FC236}">
                <a16:creationId xmlns:a16="http://schemas.microsoft.com/office/drawing/2014/main" id="{BC9AF978-D38C-418B-91E4-006236FA0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23560" name="Rectangle 4">
            <a:extLst>
              <a:ext uri="{FF2B5EF4-FFF2-40B4-BE49-F238E27FC236}">
                <a16:creationId xmlns:a16="http://schemas.microsoft.com/office/drawing/2014/main" id="{B64D14A2-6918-4FB9-9CD3-8FCFFA280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4CAFA887-06DE-4542-AC62-1A960769A8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B599A4A8-2DA1-48A1-A28A-D286CE40D79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5604" name="Rectangle 8">
            <a:extLst>
              <a:ext uri="{FF2B5EF4-FFF2-40B4-BE49-F238E27FC236}">
                <a16:creationId xmlns:a16="http://schemas.microsoft.com/office/drawing/2014/main" id="{530217EB-1FEB-4C7E-97B0-4D4E26F977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170DE8-5EE6-4F47-914B-B0738DA43BAB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5605" name="Text Box 1">
            <a:extLst>
              <a:ext uri="{FF2B5EF4-FFF2-40B4-BE49-F238E27FC236}">
                <a16:creationId xmlns:a16="http://schemas.microsoft.com/office/drawing/2014/main" id="{C76B9E24-8AA2-43AA-8041-F083A4CA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5606" name="Text Box 2">
            <a:extLst>
              <a:ext uri="{FF2B5EF4-FFF2-40B4-BE49-F238E27FC236}">
                <a16:creationId xmlns:a16="http://schemas.microsoft.com/office/drawing/2014/main" id="{225AF707-E431-4647-A594-7E63E204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136ABC0A-18AD-49B9-BFDA-B1D53E23F4A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E70337AB-3152-46BE-B804-633A691143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25608" name="Rectangle 4">
            <a:extLst>
              <a:ext uri="{FF2B5EF4-FFF2-40B4-BE49-F238E27FC236}">
                <a16:creationId xmlns:a16="http://schemas.microsoft.com/office/drawing/2014/main" id="{889564FA-89CF-49AB-B625-4122D5D8C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55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F2578A4-0329-4AB2-B723-D88C8F19D0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EEAB1A9F-731F-4671-AC63-98D0ADCF0B8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7652" name="Rectangle 8">
            <a:extLst>
              <a:ext uri="{FF2B5EF4-FFF2-40B4-BE49-F238E27FC236}">
                <a16:creationId xmlns:a16="http://schemas.microsoft.com/office/drawing/2014/main" id="{245301EF-F1A4-4A8F-AA08-6F12E37DD1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FDC666-79A7-48C9-911F-C33D1A32AF2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7653" name="Text Box 1">
            <a:extLst>
              <a:ext uri="{FF2B5EF4-FFF2-40B4-BE49-F238E27FC236}">
                <a16:creationId xmlns:a16="http://schemas.microsoft.com/office/drawing/2014/main" id="{C507F5C7-C750-4885-863E-A2BDE9C21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7654" name="Text Box 2">
            <a:extLst>
              <a:ext uri="{FF2B5EF4-FFF2-40B4-BE49-F238E27FC236}">
                <a16:creationId xmlns:a16="http://schemas.microsoft.com/office/drawing/2014/main" id="{7FE588BE-A7A5-4AD5-AED5-F72A81798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549AD071-804D-4DF8-87C4-A7B9ECF6349D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7655" name="Rectangle 3">
            <a:extLst>
              <a:ext uri="{FF2B5EF4-FFF2-40B4-BE49-F238E27FC236}">
                <a16:creationId xmlns:a16="http://schemas.microsoft.com/office/drawing/2014/main" id="{8CC6614A-B503-4802-AF97-9C5A2E351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27656" name="Rectangle 4">
            <a:extLst>
              <a:ext uri="{FF2B5EF4-FFF2-40B4-BE49-F238E27FC236}">
                <a16:creationId xmlns:a16="http://schemas.microsoft.com/office/drawing/2014/main" id="{EB158F13-9278-454F-8ADA-7736DED52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3FECD652-C28E-41E5-BD62-DB35001C4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304E7ED7-7A9C-44B5-A50D-3C3E4C3CF92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9700" name="Rectangle 8">
            <a:extLst>
              <a:ext uri="{FF2B5EF4-FFF2-40B4-BE49-F238E27FC236}">
                <a16:creationId xmlns:a16="http://schemas.microsoft.com/office/drawing/2014/main" id="{4E25D097-B14E-4AE1-8AC8-4D571B368A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C36CC5-2E4A-43E8-8B5E-5A72F8E1B832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9701" name="Text Box 1">
            <a:extLst>
              <a:ext uri="{FF2B5EF4-FFF2-40B4-BE49-F238E27FC236}">
                <a16:creationId xmlns:a16="http://schemas.microsoft.com/office/drawing/2014/main" id="{A992C9A0-1D92-4049-933D-18BF9886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9702" name="Text Box 2">
            <a:extLst>
              <a:ext uri="{FF2B5EF4-FFF2-40B4-BE49-F238E27FC236}">
                <a16:creationId xmlns:a16="http://schemas.microsoft.com/office/drawing/2014/main" id="{5FF62AF0-6215-4346-8438-60D74E2D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7FE8E895-BBF6-4058-9107-0E23277E022A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9703" name="Rectangle 3">
            <a:extLst>
              <a:ext uri="{FF2B5EF4-FFF2-40B4-BE49-F238E27FC236}">
                <a16:creationId xmlns:a16="http://schemas.microsoft.com/office/drawing/2014/main" id="{9684FDC6-6901-47A4-942E-6F95D17D7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29704" name="Rectangle 4">
            <a:extLst>
              <a:ext uri="{FF2B5EF4-FFF2-40B4-BE49-F238E27FC236}">
                <a16:creationId xmlns:a16="http://schemas.microsoft.com/office/drawing/2014/main" id="{C7CF2992-854E-43EA-B29F-183858DDC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3CAF079C-A3F1-4FDE-9630-E532CF9D56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CABAF3BC-6763-426A-9345-2D1205C917C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1748" name="Rectangle 8">
            <a:extLst>
              <a:ext uri="{FF2B5EF4-FFF2-40B4-BE49-F238E27FC236}">
                <a16:creationId xmlns:a16="http://schemas.microsoft.com/office/drawing/2014/main" id="{0CDC5A14-68D9-475A-A630-1C023245D3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17A90B-F7CB-42D6-91D8-0B34E6A988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1749" name="Text Box 1">
            <a:extLst>
              <a:ext uri="{FF2B5EF4-FFF2-40B4-BE49-F238E27FC236}">
                <a16:creationId xmlns:a16="http://schemas.microsoft.com/office/drawing/2014/main" id="{5A60451B-1B36-46CD-90C6-071D09D2B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1750" name="Text Box 2">
            <a:extLst>
              <a:ext uri="{FF2B5EF4-FFF2-40B4-BE49-F238E27FC236}">
                <a16:creationId xmlns:a16="http://schemas.microsoft.com/office/drawing/2014/main" id="{DB97F1FC-8D12-422E-B412-69297449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FD442222-A176-4BD9-8F92-F16F60F56829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1751" name="Rectangle 3">
            <a:extLst>
              <a:ext uri="{FF2B5EF4-FFF2-40B4-BE49-F238E27FC236}">
                <a16:creationId xmlns:a16="http://schemas.microsoft.com/office/drawing/2014/main" id="{D07BD3E4-AE4C-44C9-871A-2E019948C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31752" name="Rectangle 4">
            <a:extLst>
              <a:ext uri="{FF2B5EF4-FFF2-40B4-BE49-F238E27FC236}">
                <a16:creationId xmlns:a16="http://schemas.microsoft.com/office/drawing/2014/main" id="{3CA9A58F-0B5E-48AA-B66C-FC453CF6E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879"/>
              </a:spcBef>
              <a:buClrTx/>
            </a:pPr>
            <a:endParaRPr lang="it-IT" altLang="it-IT" i="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94A3C49F-64E8-4F5A-963E-193D3E2C6D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C717018E-DA2F-454F-9139-FF1868700BD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3796" name="Rectangle 8">
            <a:extLst>
              <a:ext uri="{FF2B5EF4-FFF2-40B4-BE49-F238E27FC236}">
                <a16:creationId xmlns:a16="http://schemas.microsoft.com/office/drawing/2014/main" id="{91583813-0616-4434-81A6-56006B72BB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E0AEC3-3B58-4FC8-BB80-FBCCCDDDD854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3797" name="Text Box 1">
            <a:extLst>
              <a:ext uri="{FF2B5EF4-FFF2-40B4-BE49-F238E27FC236}">
                <a16:creationId xmlns:a16="http://schemas.microsoft.com/office/drawing/2014/main" id="{8F0EF3C7-488C-4919-AF2D-76DED9CA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3798" name="Text Box 2">
            <a:extLst>
              <a:ext uri="{FF2B5EF4-FFF2-40B4-BE49-F238E27FC236}">
                <a16:creationId xmlns:a16="http://schemas.microsoft.com/office/drawing/2014/main" id="{42A89F54-FE0A-406C-858B-E7D48440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B813B35D-461E-42D8-8164-B7B6FBC8AD6F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3799" name="Rectangle 3">
            <a:extLst>
              <a:ext uri="{FF2B5EF4-FFF2-40B4-BE49-F238E27FC236}">
                <a16:creationId xmlns:a16="http://schemas.microsoft.com/office/drawing/2014/main" id="{94728FFC-7FB3-4084-9E18-58FFBE2A3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33800" name="Rectangle 4">
            <a:extLst>
              <a:ext uri="{FF2B5EF4-FFF2-40B4-BE49-F238E27FC236}">
                <a16:creationId xmlns:a16="http://schemas.microsoft.com/office/drawing/2014/main" id="{E1854C00-8CAB-4B44-B079-095EC0EE6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C8EF1865-40B0-475C-847C-C3E9F90D33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4513F97C-5D95-405C-B585-AE10338A267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4" name="Rectangle 8">
            <a:extLst>
              <a:ext uri="{FF2B5EF4-FFF2-40B4-BE49-F238E27FC236}">
                <a16:creationId xmlns:a16="http://schemas.microsoft.com/office/drawing/2014/main" id="{93C76EAA-916F-4762-8AD9-C789500192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4AFBA2-781A-4CDA-B33D-EBB7EAEA1A23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5" name="Text Box 1">
            <a:extLst>
              <a:ext uri="{FF2B5EF4-FFF2-40B4-BE49-F238E27FC236}">
                <a16:creationId xmlns:a16="http://schemas.microsoft.com/office/drawing/2014/main" id="{D18E458E-6F3B-4CE8-AEEE-5D04C76D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6" name="Text Box 2">
            <a:extLst>
              <a:ext uri="{FF2B5EF4-FFF2-40B4-BE49-F238E27FC236}">
                <a16:creationId xmlns:a16="http://schemas.microsoft.com/office/drawing/2014/main" id="{4A7C20F6-2C33-40DE-9B14-57209642F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0023B9B8-FD53-4EF4-87B5-E20754A2C16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0573236D-B2CC-4963-9D35-84100BAF3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35848" name="Rectangle 4">
            <a:extLst>
              <a:ext uri="{FF2B5EF4-FFF2-40B4-BE49-F238E27FC236}">
                <a16:creationId xmlns:a16="http://schemas.microsoft.com/office/drawing/2014/main" id="{5ABB8AD2-4C4E-411A-BBEB-C8DB0A36F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C8EF1865-40B0-475C-847C-C3E9F90D33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4513F97C-5D95-405C-B585-AE10338A267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4" name="Rectangle 8">
            <a:extLst>
              <a:ext uri="{FF2B5EF4-FFF2-40B4-BE49-F238E27FC236}">
                <a16:creationId xmlns:a16="http://schemas.microsoft.com/office/drawing/2014/main" id="{93C76EAA-916F-4762-8AD9-C789500192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4AFBA2-781A-4CDA-B33D-EBB7EAEA1A23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5" name="Text Box 1">
            <a:extLst>
              <a:ext uri="{FF2B5EF4-FFF2-40B4-BE49-F238E27FC236}">
                <a16:creationId xmlns:a16="http://schemas.microsoft.com/office/drawing/2014/main" id="{D18E458E-6F3B-4CE8-AEEE-5D04C76D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6" name="Text Box 2">
            <a:extLst>
              <a:ext uri="{FF2B5EF4-FFF2-40B4-BE49-F238E27FC236}">
                <a16:creationId xmlns:a16="http://schemas.microsoft.com/office/drawing/2014/main" id="{4A7C20F6-2C33-40DE-9B14-57209642F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0023B9B8-FD53-4EF4-87B5-E20754A2C16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0573236D-B2CC-4963-9D35-84100BAF3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35848" name="Rectangle 4">
            <a:extLst>
              <a:ext uri="{FF2B5EF4-FFF2-40B4-BE49-F238E27FC236}">
                <a16:creationId xmlns:a16="http://schemas.microsoft.com/office/drawing/2014/main" id="{5ABB8AD2-4C4E-411A-BBEB-C8DB0A36F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755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218642B1-D99C-45CB-AFB8-03E948E84A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A139D079-8F88-4D74-BAB2-7F5F075D2CA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7892" name="Rectangle 8">
            <a:extLst>
              <a:ext uri="{FF2B5EF4-FFF2-40B4-BE49-F238E27FC236}">
                <a16:creationId xmlns:a16="http://schemas.microsoft.com/office/drawing/2014/main" id="{FA536379-675C-45C0-ADE1-982C81998E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0F09D1-9ADC-4EBB-978C-FC95E67EA5E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Text Box 1">
            <a:extLst>
              <a:ext uri="{FF2B5EF4-FFF2-40B4-BE49-F238E27FC236}">
                <a16:creationId xmlns:a16="http://schemas.microsoft.com/office/drawing/2014/main" id="{4AE7C8AB-0DAD-4569-9361-DD3A81EE2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7894" name="Text Box 2">
            <a:extLst>
              <a:ext uri="{FF2B5EF4-FFF2-40B4-BE49-F238E27FC236}">
                <a16:creationId xmlns:a16="http://schemas.microsoft.com/office/drawing/2014/main" id="{9712C33C-2C75-4F7C-9AFA-ED424D79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A606FD59-A847-4728-A116-DBCAB74A4011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5" name="Rectangle 3">
            <a:extLst>
              <a:ext uri="{FF2B5EF4-FFF2-40B4-BE49-F238E27FC236}">
                <a16:creationId xmlns:a16="http://schemas.microsoft.com/office/drawing/2014/main" id="{A7874102-39D7-4C2E-8296-492CE2B66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37896" name="Rectangle 4">
            <a:extLst>
              <a:ext uri="{FF2B5EF4-FFF2-40B4-BE49-F238E27FC236}">
                <a16:creationId xmlns:a16="http://schemas.microsoft.com/office/drawing/2014/main" id="{21EAA3FC-FA7C-46D2-AD24-5F4DC22C5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A73AB531-7718-4282-AFB1-79E74ED97E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BEA98CD3-9325-4579-BE9C-A5B367BF4D1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9940" name="Rectangle 8">
            <a:extLst>
              <a:ext uri="{FF2B5EF4-FFF2-40B4-BE49-F238E27FC236}">
                <a16:creationId xmlns:a16="http://schemas.microsoft.com/office/drawing/2014/main" id="{20D1FDA4-8A79-4729-AD14-210432BCDA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823E03-15A9-4711-80EE-A24C219E86A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9941" name="Text Box 1">
            <a:extLst>
              <a:ext uri="{FF2B5EF4-FFF2-40B4-BE49-F238E27FC236}">
                <a16:creationId xmlns:a16="http://schemas.microsoft.com/office/drawing/2014/main" id="{00E428B0-1E21-4521-BC9D-1117A72B8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9942" name="Text Box 2">
            <a:extLst>
              <a:ext uri="{FF2B5EF4-FFF2-40B4-BE49-F238E27FC236}">
                <a16:creationId xmlns:a16="http://schemas.microsoft.com/office/drawing/2014/main" id="{FB184417-71A2-4F65-A04D-B12BC22E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19D239F0-0C0A-4BAB-9B7C-91656C3A2E0E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9943" name="Rectangle 3">
            <a:extLst>
              <a:ext uri="{FF2B5EF4-FFF2-40B4-BE49-F238E27FC236}">
                <a16:creationId xmlns:a16="http://schemas.microsoft.com/office/drawing/2014/main" id="{092E73B0-B91D-4171-A83D-2FE59EC5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39944" name="Rectangle 4">
            <a:extLst>
              <a:ext uri="{FF2B5EF4-FFF2-40B4-BE49-F238E27FC236}">
                <a16:creationId xmlns:a16="http://schemas.microsoft.com/office/drawing/2014/main" id="{4B2D3F5E-A48D-4173-B54D-BA89B7B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132E6FCA-49D6-43B7-BC41-1AD816F628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FB8713D4-D690-40FD-94BD-66021086BBD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7172" name="Rectangle 8">
            <a:extLst>
              <a:ext uri="{FF2B5EF4-FFF2-40B4-BE49-F238E27FC236}">
                <a16:creationId xmlns:a16="http://schemas.microsoft.com/office/drawing/2014/main" id="{115F417D-54E0-4471-82AE-51BB97AD6F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DE9BF1-5F4B-457D-AB98-8906833CDA92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3" name="Text Box 1">
            <a:extLst>
              <a:ext uri="{FF2B5EF4-FFF2-40B4-BE49-F238E27FC236}">
                <a16:creationId xmlns:a16="http://schemas.microsoft.com/office/drawing/2014/main" id="{B9B1AA00-0DE8-43B0-BBF2-7B270F4A7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7174" name="Text Box 2">
            <a:extLst>
              <a:ext uri="{FF2B5EF4-FFF2-40B4-BE49-F238E27FC236}">
                <a16:creationId xmlns:a16="http://schemas.microsoft.com/office/drawing/2014/main" id="{2BE28ED5-9BA6-40BC-ACFE-0E580A39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AD1F0A1A-9806-4D8E-B291-30F71DD82294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5FB90B72-CE7B-4942-9780-9D1AA561A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7176" name="Rectangle 4">
            <a:extLst>
              <a:ext uri="{FF2B5EF4-FFF2-40B4-BE49-F238E27FC236}">
                <a16:creationId xmlns:a16="http://schemas.microsoft.com/office/drawing/2014/main" id="{3F1F0ED9-6097-4FD5-B621-5442C47DC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1190">
              <a:defRPr/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0BF58A66-3BF7-403C-BEF1-2E84524B3B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20B3066C-A693-425C-80C6-E177DF944C6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6084" name="Rectangle 8">
            <a:extLst>
              <a:ext uri="{FF2B5EF4-FFF2-40B4-BE49-F238E27FC236}">
                <a16:creationId xmlns:a16="http://schemas.microsoft.com/office/drawing/2014/main" id="{A1072BEC-CC3A-4381-AD24-FB76BCBBA9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61D4AF-606A-4511-B120-2376B2F51B9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5" name="Text Box 1">
            <a:extLst>
              <a:ext uri="{FF2B5EF4-FFF2-40B4-BE49-F238E27FC236}">
                <a16:creationId xmlns:a16="http://schemas.microsoft.com/office/drawing/2014/main" id="{DCBCA88A-CA49-4FF6-A7F9-D94B3141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6086" name="Text Box 2">
            <a:extLst>
              <a:ext uri="{FF2B5EF4-FFF2-40B4-BE49-F238E27FC236}">
                <a16:creationId xmlns:a16="http://schemas.microsoft.com/office/drawing/2014/main" id="{CC4FB72E-DCB4-4B44-B378-984EC44C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435A25C7-F16E-48A9-B5FF-4F369C51F48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3CDEA19A-4E19-4B9B-938B-8ED77711D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46088" name="Rectangle 4">
            <a:extLst>
              <a:ext uri="{FF2B5EF4-FFF2-40B4-BE49-F238E27FC236}">
                <a16:creationId xmlns:a16="http://schemas.microsoft.com/office/drawing/2014/main" id="{152FDA41-4214-4AB8-B498-434363141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fontAlgn="base"/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0BF58A66-3BF7-403C-BEF1-2E84524B3B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20B3066C-A693-425C-80C6-E177DF944C6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6084" name="Rectangle 8">
            <a:extLst>
              <a:ext uri="{FF2B5EF4-FFF2-40B4-BE49-F238E27FC236}">
                <a16:creationId xmlns:a16="http://schemas.microsoft.com/office/drawing/2014/main" id="{A1072BEC-CC3A-4381-AD24-FB76BCBBA9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61D4AF-606A-4511-B120-2376B2F51B9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5" name="Text Box 1">
            <a:extLst>
              <a:ext uri="{FF2B5EF4-FFF2-40B4-BE49-F238E27FC236}">
                <a16:creationId xmlns:a16="http://schemas.microsoft.com/office/drawing/2014/main" id="{DCBCA88A-CA49-4FF6-A7F9-D94B3141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6086" name="Text Box 2">
            <a:extLst>
              <a:ext uri="{FF2B5EF4-FFF2-40B4-BE49-F238E27FC236}">
                <a16:creationId xmlns:a16="http://schemas.microsoft.com/office/drawing/2014/main" id="{CC4FB72E-DCB4-4B44-B378-984EC44C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435A25C7-F16E-48A9-B5FF-4F369C51F48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3CDEA19A-4E19-4B9B-938B-8ED77711D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46088" name="Rectangle 4">
            <a:extLst>
              <a:ext uri="{FF2B5EF4-FFF2-40B4-BE49-F238E27FC236}">
                <a16:creationId xmlns:a16="http://schemas.microsoft.com/office/drawing/2014/main" id="{152FDA41-4214-4AB8-B498-434363141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fontAlgn="base"/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076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11066FE6-E9BC-4D4F-8E6A-06EC467262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0C3CF913-1A8E-419F-8BAF-DE868C54DB0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8132" name="Rectangle 8">
            <a:extLst>
              <a:ext uri="{FF2B5EF4-FFF2-40B4-BE49-F238E27FC236}">
                <a16:creationId xmlns:a16="http://schemas.microsoft.com/office/drawing/2014/main" id="{077C56E0-9518-4B5B-9E97-6BD8BB4FC7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81CF8F-1725-4465-8B85-70FFE0D4AB10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8133" name="Text Box 1">
            <a:extLst>
              <a:ext uri="{FF2B5EF4-FFF2-40B4-BE49-F238E27FC236}">
                <a16:creationId xmlns:a16="http://schemas.microsoft.com/office/drawing/2014/main" id="{A664151B-6DBC-4E2D-9054-DC443AEB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8134" name="Text Box 2">
            <a:extLst>
              <a:ext uri="{FF2B5EF4-FFF2-40B4-BE49-F238E27FC236}">
                <a16:creationId xmlns:a16="http://schemas.microsoft.com/office/drawing/2014/main" id="{D00CBFF7-A722-4B0B-B3C0-4F34F9AA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9421E646-5727-4C52-AE58-9DB9E8E30D01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8135" name="Rectangle 3">
            <a:extLst>
              <a:ext uri="{FF2B5EF4-FFF2-40B4-BE49-F238E27FC236}">
                <a16:creationId xmlns:a16="http://schemas.microsoft.com/office/drawing/2014/main" id="{75BB69C9-65C4-44D8-928C-4FD79302E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8000"/>
            <a:ext cx="3400425" cy="2549525"/>
          </a:xfrm>
          <a:solidFill>
            <a:srgbClr val="FFFFFF"/>
          </a:solidFill>
          <a:ln/>
        </p:spPr>
      </p:sp>
      <p:sp>
        <p:nvSpPr>
          <p:cNvPr id="48136" name="Rectangle 4">
            <a:extLst>
              <a:ext uri="{FF2B5EF4-FFF2-40B4-BE49-F238E27FC236}">
                <a16:creationId xmlns:a16="http://schemas.microsoft.com/office/drawing/2014/main" id="{4620317E-54AE-47C3-BAD0-5F690D3C8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8"/>
            <a:ext cx="7900950" cy="30602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9A44FC52-2805-4164-8893-078BF06A1E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88DD6404-BFB4-421A-B2D1-F8A84B1225D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0180" name="Rectangle 8">
            <a:extLst>
              <a:ext uri="{FF2B5EF4-FFF2-40B4-BE49-F238E27FC236}">
                <a16:creationId xmlns:a16="http://schemas.microsoft.com/office/drawing/2014/main" id="{78CA6966-85DD-4325-AAEC-E437FE5671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1979A1-EE34-4E1B-A5AD-D46DB5C4F03E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514DE991-C3D2-4E79-8652-C05F898B2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531756F-CE01-4544-8D49-3154101B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F3053730-2FF5-4FAD-8A5B-0CDDA692B3E8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0183" name="Rectangle 3">
            <a:extLst>
              <a:ext uri="{FF2B5EF4-FFF2-40B4-BE49-F238E27FC236}">
                <a16:creationId xmlns:a16="http://schemas.microsoft.com/office/drawing/2014/main" id="{CF258931-1308-48F8-8786-7BAE0FBFA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8000"/>
            <a:ext cx="3400425" cy="2549525"/>
          </a:xfrm>
          <a:solidFill>
            <a:srgbClr val="FFFFFF"/>
          </a:solidFill>
          <a:ln/>
        </p:spPr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29AB037B-2179-47F2-9740-50E9D2DA1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8"/>
            <a:ext cx="7900950" cy="30602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8E9D8C3E-0B86-434F-A729-5024644D06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D2C95DD3-C002-4BA1-AFAB-EEB584AC170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6" name="Rectangle 8">
            <a:extLst>
              <a:ext uri="{FF2B5EF4-FFF2-40B4-BE49-F238E27FC236}">
                <a16:creationId xmlns:a16="http://schemas.microsoft.com/office/drawing/2014/main" id="{6FF4FE00-522D-4055-8D35-A56A0AED6A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57BA4D-E352-4C7F-B89E-5544EBEDFF71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7" name="Text Box 1">
            <a:extLst>
              <a:ext uri="{FF2B5EF4-FFF2-40B4-BE49-F238E27FC236}">
                <a16:creationId xmlns:a16="http://schemas.microsoft.com/office/drawing/2014/main" id="{799F2779-BC59-42FD-A986-20180AD1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8" name="Text Box 2">
            <a:extLst>
              <a:ext uri="{FF2B5EF4-FFF2-40B4-BE49-F238E27FC236}">
                <a16:creationId xmlns:a16="http://schemas.microsoft.com/office/drawing/2014/main" id="{73F42B98-8731-43C2-91B8-4D8EA1600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80F0FAFA-27DB-4E47-8370-BB5071AA6B2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9" name="Rectangle 3">
            <a:extLst>
              <a:ext uri="{FF2B5EF4-FFF2-40B4-BE49-F238E27FC236}">
                <a16:creationId xmlns:a16="http://schemas.microsoft.com/office/drawing/2014/main" id="{589F8544-6828-4E59-9D1C-F1C7D162E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54280" name="Rectangle 4">
            <a:extLst>
              <a:ext uri="{FF2B5EF4-FFF2-40B4-BE49-F238E27FC236}">
                <a16:creationId xmlns:a16="http://schemas.microsoft.com/office/drawing/2014/main" id="{F3450EB2-DAD6-4D0D-B9D5-0CEB4F81A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8E9D8C3E-0B86-434F-A729-5024644D06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D2C95DD3-C002-4BA1-AFAB-EEB584AC170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6" name="Rectangle 8">
            <a:extLst>
              <a:ext uri="{FF2B5EF4-FFF2-40B4-BE49-F238E27FC236}">
                <a16:creationId xmlns:a16="http://schemas.microsoft.com/office/drawing/2014/main" id="{6FF4FE00-522D-4055-8D35-A56A0AED6A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57BA4D-E352-4C7F-B89E-5544EBEDFF71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7" name="Text Box 1">
            <a:extLst>
              <a:ext uri="{FF2B5EF4-FFF2-40B4-BE49-F238E27FC236}">
                <a16:creationId xmlns:a16="http://schemas.microsoft.com/office/drawing/2014/main" id="{799F2779-BC59-42FD-A986-20180AD1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8" name="Text Box 2">
            <a:extLst>
              <a:ext uri="{FF2B5EF4-FFF2-40B4-BE49-F238E27FC236}">
                <a16:creationId xmlns:a16="http://schemas.microsoft.com/office/drawing/2014/main" id="{73F42B98-8731-43C2-91B8-4D8EA1600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80F0FAFA-27DB-4E47-8370-BB5071AA6B2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9" name="Rectangle 3">
            <a:extLst>
              <a:ext uri="{FF2B5EF4-FFF2-40B4-BE49-F238E27FC236}">
                <a16:creationId xmlns:a16="http://schemas.microsoft.com/office/drawing/2014/main" id="{589F8544-6828-4E59-9D1C-F1C7D162E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54280" name="Rectangle 4">
            <a:extLst>
              <a:ext uri="{FF2B5EF4-FFF2-40B4-BE49-F238E27FC236}">
                <a16:creationId xmlns:a16="http://schemas.microsoft.com/office/drawing/2014/main" id="{F3450EB2-DAD6-4D0D-B9D5-0CEB4F81A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8168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8E9D8C3E-0B86-434F-A729-5024644D06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D2C95DD3-C002-4BA1-AFAB-EEB584AC170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6" name="Rectangle 8">
            <a:extLst>
              <a:ext uri="{FF2B5EF4-FFF2-40B4-BE49-F238E27FC236}">
                <a16:creationId xmlns:a16="http://schemas.microsoft.com/office/drawing/2014/main" id="{6FF4FE00-522D-4055-8D35-A56A0AED6A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57BA4D-E352-4C7F-B89E-5544EBEDFF71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7" name="Text Box 1">
            <a:extLst>
              <a:ext uri="{FF2B5EF4-FFF2-40B4-BE49-F238E27FC236}">
                <a16:creationId xmlns:a16="http://schemas.microsoft.com/office/drawing/2014/main" id="{799F2779-BC59-42FD-A986-20180AD1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8" name="Text Box 2">
            <a:extLst>
              <a:ext uri="{FF2B5EF4-FFF2-40B4-BE49-F238E27FC236}">
                <a16:creationId xmlns:a16="http://schemas.microsoft.com/office/drawing/2014/main" id="{73F42B98-8731-43C2-91B8-4D8EA1600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80F0FAFA-27DB-4E47-8370-BB5071AA6B2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9" name="Rectangle 3">
            <a:extLst>
              <a:ext uri="{FF2B5EF4-FFF2-40B4-BE49-F238E27FC236}">
                <a16:creationId xmlns:a16="http://schemas.microsoft.com/office/drawing/2014/main" id="{589F8544-6828-4E59-9D1C-F1C7D162E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54280" name="Rectangle 4">
            <a:extLst>
              <a:ext uri="{FF2B5EF4-FFF2-40B4-BE49-F238E27FC236}">
                <a16:creationId xmlns:a16="http://schemas.microsoft.com/office/drawing/2014/main" id="{F3450EB2-DAD6-4D0D-B9D5-0CEB4F81A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4564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8E9D8C3E-0B86-434F-A729-5024644D06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D2C95DD3-C002-4BA1-AFAB-EEB584AC170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6" name="Rectangle 8">
            <a:extLst>
              <a:ext uri="{FF2B5EF4-FFF2-40B4-BE49-F238E27FC236}">
                <a16:creationId xmlns:a16="http://schemas.microsoft.com/office/drawing/2014/main" id="{6FF4FE00-522D-4055-8D35-A56A0AED6A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57BA4D-E352-4C7F-B89E-5544EBEDFF71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7" name="Text Box 1">
            <a:extLst>
              <a:ext uri="{FF2B5EF4-FFF2-40B4-BE49-F238E27FC236}">
                <a16:creationId xmlns:a16="http://schemas.microsoft.com/office/drawing/2014/main" id="{799F2779-BC59-42FD-A986-20180AD1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8" name="Text Box 2">
            <a:extLst>
              <a:ext uri="{FF2B5EF4-FFF2-40B4-BE49-F238E27FC236}">
                <a16:creationId xmlns:a16="http://schemas.microsoft.com/office/drawing/2014/main" id="{73F42B98-8731-43C2-91B8-4D8EA1600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80F0FAFA-27DB-4E47-8370-BB5071AA6B2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9" name="Rectangle 3">
            <a:extLst>
              <a:ext uri="{FF2B5EF4-FFF2-40B4-BE49-F238E27FC236}">
                <a16:creationId xmlns:a16="http://schemas.microsoft.com/office/drawing/2014/main" id="{589F8544-6828-4E59-9D1C-F1C7D162E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54280" name="Rectangle 4">
            <a:extLst>
              <a:ext uri="{FF2B5EF4-FFF2-40B4-BE49-F238E27FC236}">
                <a16:creationId xmlns:a16="http://schemas.microsoft.com/office/drawing/2014/main" id="{F3450EB2-DAD6-4D0D-B9D5-0CEB4F81A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385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D28C6257-8667-4E78-83B0-D3C2F41377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B0868123-513D-4363-B5DF-AEE149395B4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22AD5DF8-D3EB-4DF1-9985-E236BCC152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9E9BCE-B23B-4B7D-A474-B8967926A79D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9221" name="Text Box 2">
            <a:extLst>
              <a:ext uri="{FF2B5EF4-FFF2-40B4-BE49-F238E27FC236}">
                <a16:creationId xmlns:a16="http://schemas.microsoft.com/office/drawing/2014/main" id="{4F04B033-A981-480C-A21A-A6866648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9222" name="Text Box 3">
            <a:extLst>
              <a:ext uri="{FF2B5EF4-FFF2-40B4-BE49-F238E27FC236}">
                <a16:creationId xmlns:a16="http://schemas.microsoft.com/office/drawing/2014/main" id="{924921E7-B11C-4F88-94DD-DD55D425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5680A125-7066-4F82-B27F-C37D43CBE5F0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9223" name="Rectangle 4">
            <a:extLst>
              <a:ext uri="{FF2B5EF4-FFF2-40B4-BE49-F238E27FC236}">
                <a16:creationId xmlns:a16="http://schemas.microsoft.com/office/drawing/2014/main" id="{7AA0DC1C-05A9-4D09-8120-1B5B66560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ln/>
        </p:spPr>
      </p:sp>
      <p:sp>
        <p:nvSpPr>
          <p:cNvPr id="9224" name="Rectangle 5">
            <a:extLst>
              <a:ext uri="{FF2B5EF4-FFF2-40B4-BE49-F238E27FC236}">
                <a16:creationId xmlns:a16="http://schemas.microsoft.com/office/drawing/2014/main" id="{37CEB2D5-3844-4DE3-A9C8-C68C24045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ln/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/>
            </a:pPr>
            <a:endParaRPr lang="it-IT" altLang="it-IT" sz="1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19D92BC-4DF5-450E-BA71-75C160231B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B07786F2-4E29-4D44-99E5-5F1CC1C460B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50120F18-AEB5-43AC-A676-6638DD6D0F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1EDBEE-51F6-4D26-8024-9AF2C9332F76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1269" name="Text Box 1">
            <a:extLst>
              <a:ext uri="{FF2B5EF4-FFF2-40B4-BE49-F238E27FC236}">
                <a16:creationId xmlns:a16="http://schemas.microsoft.com/office/drawing/2014/main" id="{F4EF606E-A959-492B-93B7-D48D3BE6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1270" name="Text Box 2">
            <a:extLst>
              <a:ext uri="{FF2B5EF4-FFF2-40B4-BE49-F238E27FC236}">
                <a16:creationId xmlns:a16="http://schemas.microsoft.com/office/drawing/2014/main" id="{6DF17D1F-3747-430F-BC76-C79AEF578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03E129F9-C984-4BC9-B028-609AE772F097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1271" name="Rectangle 3">
            <a:extLst>
              <a:ext uri="{FF2B5EF4-FFF2-40B4-BE49-F238E27FC236}">
                <a16:creationId xmlns:a16="http://schemas.microsoft.com/office/drawing/2014/main" id="{54378853-FEA4-4755-A588-B8CC458C4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11272" name="Rectangle 4">
            <a:extLst>
              <a:ext uri="{FF2B5EF4-FFF2-40B4-BE49-F238E27FC236}">
                <a16:creationId xmlns:a16="http://schemas.microsoft.com/office/drawing/2014/main" id="{8AC2228F-E8EF-44B2-93B6-BBD8E67A6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7679AD74-3659-438E-AF49-E155EFAAC8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EB33E7BE-CEFB-4976-B8EA-BC95004C8DCE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EF11F9BF-5001-4094-82B6-FE02252564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F1EC06-4331-400D-A250-EDB4D4582410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317" name="Text Box 1">
            <a:extLst>
              <a:ext uri="{FF2B5EF4-FFF2-40B4-BE49-F238E27FC236}">
                <a16:creationId xmlns:a16="http://schemas.microsoft.com/office/drawing/2014/main" id="{97406A72-855F-4AB5-AE2D-0B77177AD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3318" name="Text Box 2">
            <a:extLst>
              <a:ext uri="{FF2B5EF4-FFF2-40B4-BE49-F238E27FC236}">
                <a16:creationId xmlns:a16="http://schemas.microsoft.com/office/drawing/2014/main" id="{EC3E3C5E-3DAC-4F71-AEE4-487BD076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AAD82955-8A89-424A-A3A4-DB3D8AD7BE71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319" name="Rectangle 3">
            <a:extLst>
              <a:ext uri="{FF2B5EF4-FFF2-40B4-BE49-F238E27FC236}">
                <a16:creationId xmlns:a16="http://schemas.microsoft.com/office/drawing/2014/main" id="{ECE23D67-23DA-47C5-93FE-D63D5EE2F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13320" name="Rectangle 4">
            <a:extLst>
              <a:ext uri="{FF2B5EF4-FFF2-40B4-BE49-F238E27FC236}">
                <a16:creationId xmlns:a16="http://schemas.microsoft.com/office/drawing/2014/main" id="{E62EFA95-4B73-4A01-A33F-4213C3142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ln/>
        </p:spPr>
        <p:txBody>
          <a:bodyPr wrap="none" anchor="ctr"/>
          <a:lstStyle/>
          <a:p>
            <a:pPr eaLnBrk="1" hangingPunct="1">
              <a:spcBef>
                <a:spcPts val="447"/>
              </a:spcBef>
              <a:buClrTx/>
              <a:tabLst>
                <a:tab pos="0" algn="l"/>
                <a:tab pos="441210" algn="l"/>
                <a:tab pos="891908" algn="l"/>
                <a:tab pos="1342606" algn="l"/>
                <a:tab pos="1796466" algn="l"/>
                <a:tab pos="2248745" algn="l"/>
                <a:tab pos="2697861" algn="l"/>
                <a:tab pos="3153304" algn="l"/>
                <a:tab pos="3602420" algn="l"/>
                <a:tab pos="4054700" algn="l"/>
                <a:tab pos="4506979" algn="l"/>
                <a:tab pos="4956095" algn="l"/>
                <a:tab pos="5409957" algn="l"/>
                <a:tab pos="5860653" algn="l"/>
                <a:tab pos="6309770" algn="l"/>
                <a:tab pos="6765211" algn="l"/>
                <a:tab pos="7215911" algn="l"/>
                <a:tab pos="7665026" algn="l"/>
                <a:tab pos="8122049" algn="l"/>
                <a:tab pos="8569585" algn="l"/>
                <a:tab pos="9021865" algn="l"/>
              </a:tabLst>
              <a:defRPr/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447"/>
              </a:spcBef>
              <a:buClrTx/>
              <a:tabLst>
                <a:tab pos="0" algn="l"/>
                <a:tab pos="441210" algn="l"/>
                <a:tab pos="891908" algn="l"/>
                <a:tab pos="1342606" algn="l"/>
                <a:tab pos="1796466" algn="l"/>
                <a:tab pos="2248745" algn="l"/>
                <a:tab pos="2697861" algn="l"/>
                <a:tab pos="3153304" algn="l"/>
                <a:tab pos="3602420" algn="l"/>
                <a:tab pos="4054700" algn="l"/>
                <a:tab pos="4506979" algn="l"/>
                <a:tab pos="4956095" algn="l"/>
                <a:tab pos="5409957" algn="l"/>
                <a:tab pos="5860653" algn="l"/>
                <a:tab pos="6309770" algn="l"/>
                <a:tab pos="6765211" algn="l"/>
                <a:tab pos="7215911" algn="l"/>
                <a:tab pos="7665026" algn="l"/>
                <a:tab pos="8122049" algn="l"/>
                <a:tab pos="8569585" algn="l"/>
                <a:tab pos="9021865" algn="l"/>
              </a:tabLst>
              <a:defRPr/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EA015861-2251-4F26-8CA0-1EF51A73DB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5AC270B8-638C-4142-8DE7-BABF41A94BC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9460" name="Rectangle 8">
            <a:extLst>
              <a:ext uri="{FF2B5EF4-FFF2-40B4-BE49-F238E27FC236}">
                <a16:creationId xmlns:a16="http://schemas.microsoft.com/office/drawing/2014/main" id="{7DA3D873-4220-4540-B5D5-6679B0A054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5841F8-6123-49EF-AC3B-60C898BE98D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9461" name="Text Box 1">
            <a:extLst>
              <a:ext uri="{FF2B5EF4-FFF2-40B4-BE49-F238E27FC236}">
                <a16:creationId xmlns:a16="http://schemas.microsoft.com/office/drawing/2014/main" id="{7B6F543D-12BF-410E-8AA8-0B724988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9462" name="Text Box 2">
            <a:extLst>
              <a:ext uri="{FF2B5EF4-FFF2-40B4-BE49-F238E27FC236}">
                <a16:creationId xmlns:a16="http://schemas.microsoft.com/office/drawing/2014/main" id="{75349FCC-7932-4F15-88C4-FEBD5E81F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93FED609-EB5A-4C5B-996C-E0F0E8BE4C28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33FFA732-28BB-492A-A7E3-3F9174DA6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19464" name="Rectangle 4">
            <a:extLst>
              <a:ext uri="{FF2B5EF4-FFF2-40B4-BE49-F238E27FC236}">
                <a16:creationId xmlns:a16="http://schemas.microsoft.com/office/drawing/2014/main" id="{68F21549-C1DB-40B0-90F1-D49E73BEE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9161" lvl="1" indent="0" eaLnBrk="1" hangingPunct="1">
              <a:spcBef>
                <a:spcPts val="879"/>
              </a:spcBef>
              <a:buClrTx/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80A506B7-4D3D-4916-BB9C-FF8A2786EF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57A3BA3C-868D-4B9A-AFBF-2387FA2200C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6C7FBD2F-8173-4285-836B-9CB3270F3F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A2FCAE-45C3-4A40-97D2-1C57D431A81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5365" name="Text Box 1">
            <a:extLst>
              <a:ext uri="{FF2B5EF4-FFF2-40B4-BE49-F238E27FC236}">
                <a16:creationId xmlns:a16="http://schemas.microsoft.com/office/drawing/2014/main" id="{97A708D7-77DA-42B4-BAB1-F2A77C71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5366" name="Text Box 2">
            <a:extLst>
              <a:ext uri="{FF2B5EF4-FFF2-40B4-BE49-F238E27FC236}">
                <a16:creationId xmlns:a16="http://schemas.microsoft.com/office/drawing/2014/main" id="{89D8701B-87DB-4E5D-A065-2550679E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8C3D3ECA-33BE-4F43-80EA-02CFAA81A315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5367" name="Rectangle 3">
            <a:extLst>
              <a:ext uri="{FF2B5EF4-FFF2-40B4-BE49-F238E27FC236}">
                <a16:creationId xmlns:a16="http://schemas.microsoft.com/office/drawing/2014/main" id="{5B2A0585-FA58-4F5D-8CE2-F0E770180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15368" name="Rectangle 4">
            <a:extLst>
              <a:ext uri="{FF2B5EF4-FFF2-40B4-BE49-F238E27FC236}">
                <a16:creationId xmlns:a16="http://schemas.microsoft.com/office/drawing/2014/main" id="{3AC55DC0-785D-4FA4-8D0C-97CC9ADC0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endParaRPr lang="it-IT" altLang="it-IT" dirty="0"/>
          </a:p>
          <a:p>
            <a:pPr marL="170061" indent="-170061">
              <a:buFontTx/>
              <a:buChar char="-"/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437EBA6-6B7D-4389-A94B-77F3B7B557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45AC4DE8-B062-4441-86C4-F4482DB2BED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F49D8B75-5107-4D8D-B199-DB671808D7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99CC48-42AA-4C28-ADF1-67868DFAA00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7413" name="Text Box 1">
            <a:extLst>
              <a:ext uri="{FF2B5EF4-FFF2-40B4-BE49-F238E27FC236}">
                <a16:creationId xmlns:a16="http://schemas.microsoft.com/office/drawing/2014/main" id="{C0A94BFC-C16E-4662-B847-E2BBE41C9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7414" name="Text Box 2">
            <a:extLst>
              <a:ext uri="{FF2B5EF4-FFF2-40B4-BE49-F238E27FC236}">
                <a16:creationId xmlns:a16="http://schemas.microsoft.com/office/drawing/2014/main" id="{A403D6B9-19BE-42EF-97C8-E3E132BBD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7557D531-0260-4868-8402-A9FBB01BF20F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DC51668E-D721-48D9-8DF7-ADE035611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17416" name="Rectangle 4">
            <a:extLst>
              <a:ext uri="{FF2B5EF4-FFF2-40B4-BE49-F238E27FC236}">
                <a16:creationId xmlns:a16="http://schemas.microsoft.com/office/drawing/2014/main" id="{BEA11DDB-AC8B-43BB-96A2-6AAE90ED4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867"/>
              </a:spcBef>
              <a:buClrTx/>
            </a:pPr>
            <a:endParaRPr lang="it-IT" altLang="it-IT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C2F5D327-34BC-4579-8AAE-0DAB9C57F5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7CF1A8F3-353C-4209-9AA0-EAFE647F4AB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1508" name="Rectangle 8">
            <a:extLst>
              <a:ext uri="{FF2B5EF4-FFF2-40B4-BE49-F238E27FC236}">
                <a16:creationId xmlns:a16="http://schemas.microsoft.com/office/drawing/2014/main" id="{A987D202-40C0-421B-814A-1074019B26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25386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84548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43710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02871" indent="-229580" defTabSz="451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6D8833-4471-4D16-8EC2-1CF57C17FBFA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9" name="Text Box 1">
            <a:extLst>
              <a:ext uri="{FF2B5EF4-FFF2-40B4-BE49-F238E27FC236}">
                <a16:creationId xmlns:a16="http://schemas.microsoft.com/office/drawing/2014/main" id="{C200B140-B98C-4940-8DC4-F1FA51C66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1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1510" name="Text Box 2">
            <a:extLst>
              <a:ext uri="{FF2B5EF4-FFF2-40B4-BE49-F238E27FC236}">
                <a16:creationId xmlns:a16="http://schemas.microsoft.com/office/drawing/2014/main" id="{5BCBA766-F596-4ED5-982A-94BF6EB6F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29" y="6453063"/>
            <a:ext cx="4281835" cy="3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910" tIns="45956" rIns="91910" bIns="4595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D81BF3DA-651E-4712-876E-2B2BE507D4BC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11" name="Rectangle 3">
            <a:extLst>
              <a:ext uri="{FF2B5EF4-FFF2-40B4-BE49-F238E27FC236}">
                <a16:creationId xmlns:a16="http://schemas.microsoft.com/office/drawing/2014/main" id="{1AB57461-5272-412D-905A-90F75A2E8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09588"/>
            <a:ext cx="3397250" cy="2547937"/>
          </a:xfrm>
          <a:solidFill>
            <a:srgbClr val="FFFFFF"/>
          </a:solidFill>
          <a:ln/>
        </p:spPr>
      </p:sp>
      <p:sp>
        <p:nvSpPr>
          <p:cNvPr id="21512" name="Rectangle 4">
            <a:extLst>
              <a:ext uri="{FF2B5EF4-FFF2-40B4-BE49-F238E27FC236}">
                <a16:creationId xmlns:a16="http://schemas.microsoft.com/office/drawing/2014/main" id="{C26C365B-7981-42BA-AB34-2534BB2F5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034" y="3227619"/>
            <a:ext cx="7900950" cy="3059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0030" algn="l"/>
                <a:tab pos="891219" algn="l"/>
                <a:tab pos="1342409" algn="l"/>
                <a:tab pos="1795192" algn="l"/>
                <a:tab pos="2247977" algn="l"/>
                <a:tab pos="2697572" algn="l"/>
                <a:tab pos="3151951" algn="l"/>
                <a:tab pos="3601546" algn="l"/>
                <a:tab pos="4054331" algn="l"/>
                <a:tab pos="4505519" algn="l"/>
                <a:tab pos="4955115" algn="l"/>
                <a:tab pos="5409493" algn="l"/>
                <a:tab pos="5859089" algn="l"/>
                <a:tab pos="6308684" algn="l"/>
                <a:tab pos="6764658" algn="l"/>
                <a:tab pos="7215846" algn="l"/>
                <a:tab pos="7663848" algn="l"/>
                <a:tab pos="8121414" algn="l"/>
                <a:tab pos="8569416" algn="l"/>
                <a:tab pos="9020604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7839228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30810160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946273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8051718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7392094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8901649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3093765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40782910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08084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5178028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14352840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AB18BFE-787F-42DE-B7DE-ACCF8C8E0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53DAA41-6DD2-4676-BBD2-213F0C2AA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BA6AA676-8ACE-4AD9-81D4-3EA4001F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8207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CAFE8549-49EB-48DB-8B0E-630F4441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2674938"/>
            <a:ext cx="75612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b="1" dirty="0">
                <a:solidFill>
                  <a:schemeClr val="tx1"/>
                </a:solidFill>
              </a:rPr>
              <a:t>Bilancio d’esercizio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b="1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75EA74A1-AD75-4B58-8F7B-01EE31D44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6180138"/>
            <a:ext cx="59039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1200" b="1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INDIRZZO E CONTROLLO 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1200" b="1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29C4C622-E290-4217-918E-715AACE06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00063"/>
            <a:ext cx="208756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3" y="1017451"/>
            <a:ext cx="7071973" cy="5017443"/>
          </a:xfrm>
          <a:prstGeom prst="rect">
            <a:avLst/>
          </a:prstGeom>
        </p:spPr>
      </p:pic>
      <p:pic>
        <p:nvPicPr>
          <p:cNvPr id="22530" name="Picture 1">
            <a:extLst>
              <a:ext uri="{FF2B5EF4-FFF2-40B4-BE49-F238E27FC236}">
                <a16:creationId xmlns:a16="http://schemas.microsoft.com/office/drawing/2014/main" id="{205B7609-DB9A-4871-869D-D810F862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18C76139-50F0-41F1-B510-F3155462D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31788"/>
            <a:ext cx="5976515" cy="57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  <a:cs typeface="Arial" panose="020B0604020202020204" pitchFamily="34" charset="0"/>
              </a:rPr>
              <a:t>VALORE DELLA PRODUZIONE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  <a:cs typeface="Arial" panose="020B0604020202020204" pitchFamily="34" charset="0"/>
              </a:rPr>
              <a:t>Euro 23.122.739</a:t>
            </a:r>
          </a:p>
        </p:txBody>
      </p:sp>
      <p:sp>
        <p:nvSpPr>
          <p:cNvPr id="22532" name="Rettangolo 2">
            <a:extLst>
              <a:ext uri="{FF2B5EF4-FFF2-40B4-BE49-F238E27FC236}">
                <a16:creationId xmlns:a16="http://schemas.microsoft.com/office/drawing/2014/main" id="{6112777E-688D-4338-BE93-20D71BBD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6143625"/>
            <a:ext cx="7872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it-IT" altLang="it-IT" b="1" dirty="0">
                <a:solidFill>
                  <a:srgbClr val="FF0000"/>
                </a:solidFill>
              </a:rPr>
              <a:t>Tasso di autonomia finanziaria pari al 51,50% (nel 2021 60,82%)</a:t>
            </a:r>
          </a:p>
        </p:txBody>
      </p:sp>
      <p:sp>
        <p:nvSpPr>
          <p:cNvPr id="8" name="Oval 52">
            <a:extLst>
              <a:ext uri="{FF2B5EF4-FFF2-40B4-BE49-F238E27FC236}">
                <a16:creationId xmlns:a16="http://schemas.microsoft.com/office/drawing/2014/main" id="{EF5CCF2D-B70A-4533-B19D-13EDA534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268760"/>
            <a:ext cx="1584176" cy="864096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" name="Oval 52">
            <a:extLst>
              <a:ext uri="{FF2B5EF4-FFF2-40B4-BE49-F238E27FC236}">
                <a16:creationId xmlns:a16="http://schemas.microsoft.com/office/drawing/2014/main" id="{EF5CCF2D-B70A-4533-B19D-13EDA534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3075952"/>
            <a:ext cx="1584176" cy="900439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559B31DB-69F7-453E-808E-B84572A0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85059965-C70D-4A67-997C-A656D2F63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4" y="651805"/>
            <a:ext cx="59785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j-lt"/>
                <a:ea typeface="+mn-ea"/>
              </a:rPr>
              <a:t>QUOTE ASSOCIATIVE</a:t>
            </a:r>
          </a:p>
          <a:p>
            <a:pPr marL="36000" indent="-84138" algn="ctr" eaLnBrk="1" hangingPunct="1">
              <a:spcBef>
                <a:spcPts val="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200" dirty="0">
                <a:solidFill>
                  <a:schemeClr val="tx1"/>
                </a:solidFill>
                <a:latin typeface="+mj-lt"/>
                <a:ea typeface="+mn-ea"/>
              </a:rPr>
              <a:t>(Compreso recupero quote anni precedenti)</a:t>
            </a:r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775E0F4E-F233-4310-8449-56F24F52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2022 - RICAVI - </a:t>
            </a:r>
            <a:r>
              <a:rPr lang="it-IT" altLang="it-IT" sz="1000" i="1" u="sng" dirty="0">
                <a:solidFill>
                  <a:schemeClr val="tx1"/>
                </a:solidFill>
              </a:rPr>
              <a:t>Ricavi  delle vendite e delle prestazioni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3588042-697B-40E3-9E69-9A089858F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3" y="1432125"/>
            <a:ext cx="7681626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81114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5DDA89E-0117-47B2-AB30-ED145251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908050"/>
            <a:ext cx="61214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6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>
                <a:solidFill>
                  <a:schemeClr val="tx1"/>
                </a:solidFill>
                <a:latin typeface="Arial" charset="0"/>
                <a:ea typeface="+mn-ea"/>
              </a:rPr>
              <a:t>TREND TESSERAMENTO</a:t>
            </a:r>
          </a:p>
          <a:p>
            <a:pPr algn="ctr" eaLnBrk="1" hangingPunct="1">
              <a:spcBef>
                <a:spcPts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200" dirty="0">
                <a:solidFill>
                  <a:schemeClr val="tx1"/>
                </a:solidFill>
                <a:latin typeface="+mn-lt"/>
                <a:ea typeface="+mn-ea"/>
              </a:rPr>
              <a:t>(comprensivo dei soci benemeriti ed onorari)</a:t>
            </a:r>
            <a:endParaRPr lang="it-IT" sz="1200" baseline="66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C28E66F7-2360-48ED-9B72-A004ED9D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9A5FA96D-8F3D-4994-B9B3-66472588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924175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725B9881-7D64-46BD-AA4E-A8205AC9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2022 - RICAVI - </a:t>
            </a:r>
            <a:r>
              <a:rPr lang="it-IT" altLang="it-IT" sz="1000" i="1" u="sng" dirty="0">
                <a:solidFill>
                  <a:schemeClr val="tx1"/>
                </a:solidFill>
              </a:rPr>
              <a:t>Ricavi  delle vendite e delle prestazioni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AF6936B-C82A-4DF3-BB45-FF2C21AB7338}"/>
              </a:ext>
            </a:extLst>
          </p:cNvPr>
          <p:cNvGrpSpPr/>
          <p:nvPr/>
        </p:nvGrpSpPr>
        <p:grpSpPr>
          <a:xfrm>
            <a:off x="7347090" y="1584347"/>
            <a:ext cx="1080948" cy="765230"/>
            <a:chOff x="7563799" y="2404293"/>
            <a:chExt cx="1226810" cy="825609"/>
          </a:xfrm>
        </p:grpSpPr>
        <p:sp>
          <p:nvSpPr>
            <p:cNvPr id="10" name="Callout con freccia a destra 4">
              <a:extLst>
                <a:ext uri="{FF2B5EF4-FFF2-40B4-BE49-F238E27FC236}">
                  <a16:creationId xmlns:a16="http://schemas.microsoft.com/office/drawing/2014/main" id="{3452EFE8-111C-45B0-93B1-FCD87E3E7E33}"/>
                </a:ext>
              </a:extLst>
            </p:cNvPr>
            <p:cNvSpPr/>
            <p:nvPr/>
          </p:nvSpPr>
          <p:spPr bwMode="auto">
            <a:xfrm rot="5400000">
              <a:off x="7764399" y="2203693"/>
              <a:ext cx="825609" cy="1226810"/>
            </a:xfrm>
            <a:prstGeom prst="rightArrowCallout">
              <a:avLst>
                <a:gd name="adj1" fmla="val 7545"/>
                <a:gd name="adj2" fmla="val 25000"/>
                <a:gd name="adj3" fmla="val 25000"/>
                <a:gd name="adj4" fmla="val 64977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65E3613-03D2-4CEB-A7A3-C97EDEAE3F18}"/>
                </a:ext>
              </a:extLst>
            </p:cNvPr>
            <p:cNvSpPr txBox="1"/>
            <p:nvPr/>
          </p:nvSpPr>
          <p:spPr>
            <a:xfrm>
              <a:off x="7672267" y="2404293"/>
              <a:ext cx="1009872" cy="49809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latin typeface="Arial" charset="0"/>
                </a:rPr>
                <a:t>+ 22.644</a:t>
              </a:r>
            </a:p>
            <a:p>
              <a:pPr algn="ctr" eaLnBrk="1" hangingPunct="1">
                <a:defRPr/>
              </a:pPr>
              <a:r>
                <a:rPr lang="it-IT" sz="1200" b="1" dirty="0">
                  <a:latin typeface="Arial" charset="0"/>
                </a:rPr>
                <a:t>soci</a:t>
              </a:r>
            </a:p>
          </p:txBody>
        </p:sp>
      </p:grpSp>
      <p:sp>
        <p:nvSpPr>
          <p:cNvPr id="12" name="Text Box 2">
            <a:extLst>
              <a:ext uri="{FF2B5EF4-FFF2-40B4-BE49-F238E27FC236}">
                <a16:creationId xmlns:a16="http://schemas.microsoft.com/office/drawing/2014/main" id="{126CD6D3-6F86-4AA7-92D6-F64A590EF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366984"/>
            <a:ext cx="8142182" cy="329426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1ADECB8D-0F34-4AE1-A7BD-42A6D8411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0" y="214313"/>
            <a:ext cx="5363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Text Box 2">
            <a:extLst>
              <a:ext uri="{FF2B5EF4-FFF2-40B4-BE49-F238E27FC236}">
                <a16:creationId xmlns:a16="http://schemas.microsoft.com/office/drawing/2014/main" id="{8A721763-1824-42A5-A42B-2C7A7218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27163"/>
            <a:ext cx="4824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2C84102-BE6C-4E01-9512-2FA5E6293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746125"/>
            <a:ext cx="59785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RICAVI DA PUBBLICAZIONI e DA ATTIVITA’ DI PROMOZIONE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5338F592-A581-463F-A932-885283ED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2022 - RICAVI - </a:t>
            </a:r>
            <a:r>
              <a:rPr lang="it-IT" altLang="it-IT" sz="1000" i="1" u="sng" dirty="0">
                <a:solidFill>
                  <a:schemeClr val="tx1"/>
                </a:solidFill>
              </a:rPr>
              <a:t>Ricavi  delle vendite e delle prestazioni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2136DA6-5822-4F82-AE1C-B868BE2C0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421934"/>
              </p:ext>
            </p:extLst>
          </p:nvPr>
        </p:nvGraphicFramePr>
        <p:xfrm>
          <a:off x="651390" y="1619070"/>
          <a:ext cx="7992033" cy="44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2">
            <a:extLst>
              <a:ext uri="{FF2B5EF4-FFF2-40B4-BE49-F238E27FC236}">
                <a16:creationId xmlns:a16="http://schemas.microsoft.com/office/drawing/2014/main" id="{0E847EC4-AA50-4D71-B9BB-DEF14F2C1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id="{DBF9C5CF-0A59-457E-8731-C7B130E2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2" name="Rectangle 4">
            <a:extLst>
              <a:ext uri="{FF2B5EF4-FFF2-40B4-BE49-F238E27FC236}">
                <a16:creationId xmlns:a16="http://schemas.microsoft.com/office/drawing/2014/main" id="{CE4327A5-3988-4F26-97E6-F26EEF89A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531" y="648953"/>
            <a:ext cx="5976937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ALTRI RICAVI E PROVENTI</a:t>
            </a: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26DB4C45-B39C-4318-8765-8A079E15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2022 - RICAVI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Altri ricavi e proventi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E3D73DA-BA91-49C6-8175-2AE4BC985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085377"/>
              </p:ext>
            </p:extLst>
          </p:nvPr>
        </p:nvGraphicFramePr>
        <p:xfrm>
          <a:off x="691515" y="1340767"/>
          <a:ext cx="7760970" cy="48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9736DB8A-8304-4ECF-B135-E8DA5A10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32" y="1602258"/>
            <a:ext cx="7541406" cy="4352921"/>
          </a:xfrm>
          <a:prstGeom prst="rect">
            <a:avLst/>
          </a:prstGeom>
        </p:spPr>
      </p:pic>
      <p:pic>
        <p:nvPicPr>
          <p:cNvPr id="32770" name="Picture 1">
            <a:extLst>
              <a:ext uri="{FF2B5EF4-FFF2-40B4-BE49-F238E27FC236}">
                <a16:creationId xmlns:a16="http://schemas.microsoft.com/office/drawing/2014/main" id="{90F865E6-1A73-456D-A5AA-53DCE74B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EB235493-902D-4DA5-ADC3-C093233BF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79438"/>
            <a:ext cx="58340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  <a:cs typeface="Arial" panose="020B0604020202020204" pitchFamily="34" charset="0"/>
              </a:rPr>
              <a:t>COSTI DELLA PRODUZIONE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it-IT" sz="1600" b="1" dirty="0">
                <a:solidFill>
                  <a:schemeClr val="tx1"/>
                </a:solidFill>
                <a:ea typeface="ＭＳ Ｐゴシック" charset="-128"/>
                <a:cs typeface="Times New Roman" pitchFamily="18" charset="0"/>
              </a:rPr>
              <a:t>Euro 23.067.017</a:t>
            </a: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43CF5D90-AF7F-411B-A545-590AE022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571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– COSTI </a:t>
            </a:r>
            <a:endParaRPr lang="it-IT" altLang="it-IT" sz="1000" i="1" u="sng" dirty="0">
              <a:solidFill>
                <a:schemeClr val="tx1"/>
              </a:solidFill>
            </a:endParaRPr>
          </a:p>
        </p:txBody>
      </p:sp>
      <p:sp>
        <p:nvSpPr>
          <p:cNvPr id="10" name="Oval 52">
            <a:extLst>
              <a:ext uri="{FF2B5EF4-FFF2-40B4-BE49-F238E27FC236}">
                <a16:creationId xmlns:a16="http://schemas.microsoft.com/office/drawing/2014/main" id="{EF5CCF2D-B70A-4533-B19D-13EDA534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054745"/>
            <a:ext cx="1440160" cy="75593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736DB8A-8304-4ECF-B135-E8DA5A10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BFC550A-432E-4044-98C3-9553F3A93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51962"/>
              </p:ext>
            </p:extLst>
          </p:nvPr>
        </p:nvGraphicFramePr>
        <p:xfrm>
          <a:off x="323528" y="908720"/>
          <a:ext cx="8320088" cy="548359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74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COSTI PER SERVIZI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2022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2021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Spese generali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915.4307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722.367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Spese collaborazioni /consulenze professionali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101.258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67.655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Stampa sociale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1.846.602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1.285.862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Assicurazioni 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5.108.508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4.905.181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Costi per pubblicazioni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205.161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260.713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effectLst/>
                        </a:rPr>
                        <a:t>Coord</a:t>
                      </a:r>
                      <a:r>
                        <a:rPr lang="it-IT" sz="1600" b="0" dirty="0">
                          <a:effectLst/>
                        </a:rPr>
                        <a:t>. OTCO, Progetti MIUR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106.055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50.722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Attività OTCO e contributi OTTO 	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846.057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688.347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Attività di comunicazione 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236.452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412.187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Corpo Nazionale Soccorso Alpino e Speleologico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5.939.947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5.939.947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Contributi attività istituzionali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660.265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697.637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Immobili e rifugi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974.810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907.868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Altri costi per il personale 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55.214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46.615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Risorse MITUR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5.000.436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46.615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Totale 	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21.246.195</a:t>
                      </a:r>
                      <a:endParaRPr lang="it-IT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72000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16.135.101</a:t>
                      </a:r>
                      <a:endParaRPr lang="it-IT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34871" name="Picture 3">
            <a:extLst>
              <a:ext uri="{FF2B5EF4-FFF2-40B4-BE49-F238E27FC236}">
                <a16:creationId xmlns:a16="http://schemas.microsoft.com/office/drawing/2014/main" id="{DE8689C1-AD05-4BA3-BBBE-43251C32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72" name="Text Box 6">
            <a:extLst>
              <a:ext uri="{FF2B5EF4-FFF2-40B4-BE49-F238E27FC236}">
                <a16:creationId xmlns:a16="http://schemas.microsoft.com/office/drawing/2014/main" id="{D73CF984-9129-42C1-BE87-BF929125A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2022- COSTI  -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Oval 52">
            <a:extLst>
              <a:ext uri="{FF2B5EF4-FFF2-40B4-BE49-F238E27FC236}">
                <a16:creationId xmlns:a16="http://schemas.microsoft.com/office/drawing/2014/main" id="{EF5CCF2D-B70A-4533-B19D-13EDA534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1268760"/>
            <a:ext cx="1152128" cy="504056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" name="Oval 52">
            <a:extLst>
              <a:ext uri="{FF2B5EF4-FFF2-40B4-BE49-F238E27FC236}">
                <a16:creationId xmlns:a16="http://schemas.microsoft.com/office/drawing/2014/main" id="{EF5CCF2D-B70A-4533-B19D-13EDA534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5589240"/>
            <a:ext cx="1152128" cy="504056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" name="Oval 52">
            <a:extLst>
              <a:ext uri="{FF2B5EF4-FFF2-40B4-BE49-F238E27FC236}">
                <a16:creationId xmlns:a16="http://schemas.microsoft.com/office/drawing/2014/main" id="{EF5CCF2D-B70A-4533-B19D-13EDA534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1933497"/>
            <a:ext cx="1152128" cy="504056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" name="Oval 52">
            <a:extLst>
              <a:ext uri="{FF2B5EF4-FFF2-40B4-BE49-F238E27FC236}">
                <a16:creationId xmlns:a16="http://schemas.microsoft.com/office/drawing/2014/main" id="{EF5CCF2D-B70A-4533-B19D-13EDA534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876" y="2380254"/>
            <a:ext cx="1152128" cy="504056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71" name="Picture 3">
            <a:extLst>
              <a:ext uri="{FF2B5EF4-FFF2-40B4-BE49-F238E27FC236}">
                <a16:creationId xmlns:a16="http://schemas.microsoft.com/office/drawing/2014/main" id="{DE8689C1-AD05-4BA3-BBBE-43251C32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72" name="Text Box 6">
            <a:extLst>
              <a:ext uri="{FF2B5EF4-FFF2-40B4-BE49-F238E27FC236}">
                <a16:creationId xmlns:a16="http://schemas.microsoft.com/office/drawing/2014/main" id="{D73CF984-9129-42C1-BE87-BF929125A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2022- COSTI  -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F3136DF-8747-4942-B9DB-85CD6EE78B60}"/>
              </a:ext>
            </a:extLst>
          </p:cNvPr>
          <p:cNvGrpSpPr/>
          <p:nvPr/>
        </p:nvGrpSpPr>
        <p:grpSpPr>
          <a:xfrm>
            <a:off x="3458029" y="944548"/>
            <a:ext cx="4798455" cy="1368000"/>
            <a:chOff x="3458029" y="944548"/>
            <a:chExt cx="4798455" cy="1368000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B9558CB-5590-4849-93DA-089153A342FC}"/>
                </a:ext>
              </a:extLst>
            </p:cNvPr>
            <p:cNvSpPr txBox="1"/>
            <p:nvPr/>
          </p:nvSpPr>
          <p:spPr>
            <a:xfrm rot="16200000">
              <a:off x="7251198" y="1303503"/>
              <a:ext cx="1364241" cy="646331"/>
            </a:xfrm>
            <a:prstGeom prst="rect">
              <a:avLst/>
            </a:prstGeom>
            <a:solidFill>
              <a:srgbClr val="FF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Variazione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delle rimanenze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0,02%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41292B1-DF3C-484E-B589-B890B2B1A3AC}"/>
                </a:ext>
              </a:extLst>
            </p:cNvPr>
            <p:cNvSpPr txBox="1"/>
            <p:nvPr/>
          </p:nvSpPr>
          <p:spPr>
            <a:xfrm rot="16200000">
              <a:off x="4896802" y="1303503"/>
              <a:ext cx="1364241" cy="646331"/>
            </a:xfrm>
            <a:prstGeom prst="rect">
              <a:avLst/>
            </a:prstGeom>
            <a:solidFill>
              <a:srgbClr val="3364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>
                  <a:solidFill>
                    <a:schemeClr val="tx1"/>
                  </a:solidFill>
                </a:rPr>
                <a:t>Amm.ti</a:t>
              </a:r>
              <a:r>
                <a:rPr lang="it-IT" sz="1200" dirty="0">
                  <a:solidFill>
                    <a:schemeClr val="tx1"/>
                  </a:solidFill>
                </a:rPr>
                <a:t> e </a:t>
              </a:r>
              <a:r>
                <a:rPr lang="it-IT" sz="1100" dirty="0">
                  <a:solidFill>
                    <a:schemeClr val="tx1"/>
                  </a:solidFill>
                </a:rPr>
                <a:t>svalutazioni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1,06%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C0F90ED5-F20B-41FA-9007-8B11F64BD950}"/>
                </a:ext>
              </a:extLst>
            </p:cNvPr>
            <p:cNvSpPr txBox="1"/>
            <p:nvPr/>
          </p:nvSpPr>
          <p:spPr>
            <a:xfrm rot="16200000">
              <a:off x="5717537" y="1303503"/>
              <a:ext cx="1364241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Oneri diversi di </a:t>
              </a:r>
              <a:r>
                <a:rPr lang="it-IT" sz="1100" dirty="0">
                  <a:solidFill>
                    <a:schemeClr val="tx1"/>
                  </a:solidFill>
                </a:rPr>
                <a:t>gestione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0,79%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EA8C973-090A-4CEA-B2DE-79A1FA777324}"/>
                </a:ext>
              </a:extLst>
            </p:cNvPr>
            <p:cNvSpPr txBox="1"/>
            <p:nvPr/>
          </p:nvSpPr>
          <p:spPr>
            <a:xfrm rot="16200000">
              <a:off x="6474420" y="1303503"/>
              <a:ext cx="1364241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Godime</a:t>
              </a:r>
              <a:r>
                <a:rPr lang="it-IT" sz="1100" dirty="0">
                  <a:solidFill>
                    <a:schemeClr val="tx1"/>
                  </a:solidFill>
                </a:rPr>
                <a:t>n</a:t>
              </a:r>
              <a:r>
                <a:rPr lang="it-IT" sz="1200" dirty="0">
                  <a:solidFill>
                    <a:schemeClr val="tx1"/>
                  </a:solidFill>
                </a:rPr>
                <a:t>to beni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di terzi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0,56%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22DC4375-1F22-4572-892A-0743D1026011}"/>
                </a:ext>
              </a:extLst>
            </p:cNvPr>
            <p:cNvSpPr txBox="1"/>
            <p:nvPr/>
          </p:nvSpPr>
          <p:spPr>
            <a:xfrm rot="16200000">
              <a:off x="3978801" y="1211170"/>
              <a:ext cx="1364241" cy="830997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Acquisti merci</a:t>
              </a:r>
            </a:p>
            <a:p>
              <a:pPr algn="ctr"/>
              <a:r>
                <a:rPr lang="it-IT" sz="1100" dirty="0">
                  <a:solidFill>
                    <a:schemeClr val="tx1"/>
                  </a:solidFill>
                </a:rPr>
                <a:t>materiale</a:t>
              </a:r>
              <a:r>
                <a:rPr lang="it-IT" sz="1200" dirty="0">
                  <a:solidFill>
                    <a:schemeClr val="tx1"/>
                  </a:solidFill>
                </a:rPr>
                <a:t> di consumo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 1,29%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6E33407-24AC-4360-922E-E27D887C3EE1}"/>
                </a:ext>
              </a:extLst>
            </p:cNvPr>
            <p:cNvSpPr txBox="1"/>
            <p:nvPr/>
          </p:nvSpPr>
          <p:spPr>
            <a:xfrm rot="16200000">
              <a:off x="3089500" y="1313077"/>
              <a:ext cx="1368000" cy="63094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 sz="1100" dirty="0">
                <a:solidFill>
                  <a:schemeClr val="tx1"/>
                </a:solidFill>
              </a:endParaRPr>
            </a:p>
            <a:p>
              <a:pPr algn="ctr"/>
              <a:r>
                <a:rPr lang="it-IT" sz="1100" dirty="0">
                  <a:solidFill>
                    <a:schemeClr val="tx1"/>
                  </a:solidFill>
                </a:rPr>
                <a:t>Personale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4,17%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FBEAD8E1-DB11-4B35-962F-7D729181FAB1}"/>
              </a:ext>
            </a:extLst>
          </p:cNvPr>
          <p:cNvGrpSpPr/>
          <p:nvPr/>
        </p:nvGrpSpPr>
        <p:grpSpPr>
          <a:xfrm>
            <a:off x="428625" y="944548"/>
            <a:ext cx="2914457" cy="5724812"/>
            <a:chOff x="691073" y="1107928"/>
            <a:chExt cx="2658694" cy="5708415"/>
          </a:xfrm>
        </p:grpSpPr>
        <p:sp>
          <p:nvSpPr>
            <p:cNvPr id="22" name="Connettore pagina esterna 21">
              <a:extLst>
                <a:ext uri="{FF2B5EF4-FFF2-40B4-BE49-F238E27FC236}">
                  <a16:creationId xmlns:a16="http://schemas.microsoft.com/office/drawing/2014/main" id="{3D8E4D44-5B07-4864-ABBB-7A33F2404032}"/>
                </a:ext>
              </a:extLst>
            </p:cNvPr>
            <p:cNvSpPr/>
            <p:nvPr/>
          </p:nvSpPr>
          <p:spPr bwMode="auto">
            <a:xfrm>
              <a:off x="691073" y="1107928"/>
              <a:ext cx="2658694" cy="5708415"/>
            </a:xfrm>
            <a:prstGeom prst="flowChartOffpageConnector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it-IT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247D678-CA84-45B6-A56F-E752E31DCCC2}"/>
                </a:ext>
              </a:extLst>
            </p:cNvPr>
            <p:cNvSpPr txBox="1"/>
            <p:nvPr/>
          </p:nvSpPr>
          <p:spPr>
            <a:xfrm>
              <a:off x="769526" y="1237713"/>
              <a:ext cx="253773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Costi per Servizi </a:t>
              </a:r>
            </a:p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92,11%</a:t>
              </a:r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60" y="2308789"/>
            <a:ext cx="6946751" cy="3380084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E00C613F-4E1D-4456-9393-CC1A2EAA0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</p:spTree>
    <p:extLst>
      <p:ext uri="{BB962C8B-B14F-4D97-AF65-F5344CB8AC3E}">
        <p14:creationId xmlns:p14="http://schemas.microsoft.com/office/powerpoint/2010/main" val="827601678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A4E6A689-0CC3-4BEA-840E-B834589E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642938"/>
            <a:ext cx="6985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STAMPA SOCIALE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20EB2A21-EC47-4359-8275-777CB456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8" name="Text Box 6">
            <a:extLst>
              <a:ext uri="{FF2B5EF4-FFF2-40B4-BE49-F238E27FC236}">
                <a16:creationId xmlns:a16="http://schemas.microsoft.com/office/drawing/2014/main" id="{BDFFDDDD-A1A8-4899-BFD3-8B7E3305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–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46E3863A-3350-4E64-AD85-9AD49B950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635109"/>
              </p:ext>
            </p:extLst>
          </p:nvPr>
        </p:nvGraphicFramePr>
        <p:xfrm>
          <a:off x="611560" y="1165225"/>
          <a:ext cx="7992888" cy="528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B2FA3515-5A15-4C74-AD87-2D530729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5" name="Text Box 6">
            <a:extLst>
              <a:ext uri="{FF2B5EF4-FFF2-40B4-BE49-F238E27FC236}">
                <a16:creationId xmlns:a16="http://schemas.microsoft.com/office/drawing/2014/main" id="{1480010D-0806-4C66-8B8A-DEC8650D7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–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8916" name="Rectangle 9">
            <a:extLst>
              <a:ext uri="{FF2B5EF4-FFF2-40B4-BE49-F238E27FC236}">
                <a16:creationId xmlns:a16="http://schemas.microsoft.com/office/drawing/2014/main" id="{2B832597-05BE-476D-91CA-7AD8FFA31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785813"/>
            <a:ext cx="5954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6700" indent="-2635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  <a:cs typeface="Arial" panose="020B0604020202020204" pitchFamily="34" charset="0"/>
              </a:rPr>
              <a:t>COSTI  PER ASSICURAZIONI 2018 - 2022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1747" t="2000" r="373" b="2000"/>
          <a:stretch/>
        </p:blipFill>
        <p:spPr>
          <a:xfrm>
            <a:off x="683568" y="2060848"/>
            <a:ext cx="8064896" cy="3456384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58E4F54-0011-4C7F-8CC5-09D703A6B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EB14202D-0353-4AEC-BBB2-451491807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7323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graphicFrame>
        <p:nvGraphicFramePr>
          <p:cNvPr id="4571" name="Group 475">
            <a:extLst>
              <a:ext uri="{FF2B5EF4-FFF2-40B4-BE49-F238E27FC236}">
                <a16:creationId xmlns:a16="http://schemas.microsoft.com/office/drawing/2014/main" id="{D81B8FF9-7E8C-4926-9AB5-522B6EF12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6660"/>
              </p:ext>
            </p:extLst>
          </p:nvPr>
        </p:nvGraphicFramePr>
        <p:xfrm>
          <a:off x="357188" y="1341438"/>
          <a:ext cx="8358187" cy="4022729"/>
        </p:xfrm>
        <a:graphic>
          <a:graphicData uri="http://schemas.openxmlformats.org/drawingml/2006/table">
            <a:tbl>
              <a:tblPr/>
              <a:tblGrid>
                <a:gridCol w="161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095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ATTIVO 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PASSIVO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7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2022</a:t>
                      </a:r>
                    </a:p>
                  </a:txBody>
                  <a:tcPr marL="90000" marR="90000" marT="46779" marB="46779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2021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 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2022</a:t>
                      </a:r>
                    </a:p>
                  </a:txBody>
                  <a:tcPr marL="90000" marR="90000" marT="46779" marB="46779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2021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5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Crediti v/soci per versamenti ancora dovuti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-</a:t>
                      </a:r>
                    </a:p>
                  </a:txBody>
                  <a:tcPr marL="90000" marR="90000" marT="46779" marB="4677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-</a:t>
                      </a:r>
                    </a:p>
                  </a:txBody>
                  <a:tcPr marL="90000" marR="90000" marT="46779" marB="4677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Patrimonio netto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5.506.305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5.504.055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Immobilizzazioni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1.728.270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1.866.198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Fondo per rischi ed oneri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861.673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1.598.543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Attivo circolante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12.996.474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8.507.314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Tfr di lavoro subordinato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603.732</a:t>
                      </a:r>
                    </a:p>
                  </a:txBody>
                  <a:tcPr marL="90000" marR="90000" marT="46779" marB="46779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643.119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Ratei e risconti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2.182.958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2.199.760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Debiti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9.925.473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4.815.410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Ratei e risconti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10.519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12.145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Totale Attivo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16.907.702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12.573.272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Totale Passivo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16.907.702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12.573.272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07" name="Rectangle 47">
            <a:extLst>
              <a:ext uri="{FF2B5EF4-FFF2-40B4-BE49-F238E27FC236}">
                <a16:creationId xmlns:a16="http://schemas.microsoft.com/office/drawing/2014/main" id="{3BA36A44-94CC-483E-8F9B-C9BBB19AD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81038"/>
            <a:ext cx="59769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it-IT" altLang="it-IT" sz="2000" b="1">
                <a:solidFill>
                  <a:schemeClr val="tx1"/>
                </a:solidFill>
              </a:rPr>
              <a:t>STATO PATRIMONIALE</a:t>
            </a:r>
          </a:p>
        </p:txBody>
      </p:sp>
      <p:pic>
        <p:nvPicPr>
          <p:cNvPr id="6208" name="Picture 48">
            <a:extLst>
              <a:ext uri="{FF2B5EF4-FFF2-40B4-BE49-F238E27FC236}">
                <a16:creationId xmlns:a16="http://schemas.microsoft.com/office/drawing/2014/main" id="{D95D7268-78AC-4836-A66C-5D5CFE5B1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09" name="Text Box 41">
            <a:extLst>
              <a:ext uri="{FF2B5EF4-FFF2-40B4-BE49-F238E27FC236}">
                <a16:creationId xmlns:a16="http://schemas.microsoft.com/office/drawing/2014/main" id="{FBCE0FB4-C3E0-4089-AF7E-C939F8B72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27" y="5693373"/>
            <a:ext cx="450215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6700" indent="-2635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tx1"/>
                </a:solidFill>
              </a:rPr>
              <a:t>Patrimonio Netto + </a:t>
            </a:r>
            <a:r>
              <a:rPr lang="it-IT" sz="1400" b="1" dirty="0"/>
              <a:t>€ 2.250</a:t>
            </a:r>
            <a:endParaRPr lang="it-IT" altLang="it-IT" sz="1400" b="1" dirty="0">
              <a:solidFill>
                <a:schemeClr val="tx1"/>
              </a:solidFill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9F20E57F-E700-447D-A68A-AD1636CC80A0}"/>
              </a:ext>
            </a:extLst>
          </p:cNvPr>
          <p:cNvSpPr/>
          <p:nvPr/>
        </p:nvSpPr>
        <p:spPr bwMode="auto">
          <a:xfrm rot="10800000">
            <a:off x="357188" y="5686425"/>
            <a:ext cx="145230" cy="30995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E6C7F8C9-2D14-4D50-B164-B1C7A7B60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  <p:sp>
        <p:nvSpPr>
          <p:cNvPr id="17" name="Oval 52">
            <a:extLst>
              <a:ext uri="{FF2B5EF4-FFF2-40B4-BE49-F238E27FC236}">
                <a16:creationId xmlns:a16="http://schemas.microsoft.com/office/drawing/2014/main" id="{79690B4D-D4FA-4C94-9AAF-750F0A02D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2214468"/>
            <a:ext cx="1096962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" name="Oval 52">
            <a:extLst>
              <a:ext uri="{FF2B5EF4-FFF2-40B4-BE49-F238E27FC236}">
                <a16:creationId xmlns:a16="http://schemas.microsoft.com/office/drawing/2014/main" id="{79690B4D-D4FA-4C94-9AAF-750F0A02D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2916143"/>
            <a:ext cx="1096962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" name="Oval 52">
            <a:extLst>
              <a:ext uri="{FF2B5EF4-FFF2-40B4-BE49-F238E27FC236}">
                <a16:creationId xmlns:a16="http://schemas.microsoft.com/office/drawing/2014/main" id="{79690B4D-D4FA-4C94-9AAF-750F0A02D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954" y="3466528"/>
            <a:ext cx="1096962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:a16="http://schemas.microsoft.com/office/drawing/2014/main" id="{8F3A3A58-F857-4802-B07A-38E20824E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59" name="Text Box 5">
            <a:extLst>
              <a:ext uri="{FF2B5EF4-FFF2-40B4-BE49-F238E27FC236}">
                <a16:creationId xmlns:a16="http://schemas.microsoft.com/office/drawing/2014/main" id="{9354A413-59E7-4D2B-A8CC-2D114FB5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14375"/>
            <a:ext cx="6985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SPESE PER RIFUGI</a:t>
            </a:r>
          </a:p>
        </p:txBody>
      </p:sp>
      <p:sp>
        <p:nvSpPr>
          <p:cNvPr id="45060" name="Text Box 6">
            <a:extLst>
              <a:ext uri="{FF2B5EF4-FFF2-40B4-BE49-F238E27FC236}">
                <a16:creationId xmlns:a16="http://schemas.microsoft.com/office/drawing/2014/main" id="{0C48A746-6322-4B50-8461-3EC02D2C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2022–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34026D6-C5AA-494C-849D-97DF5A8E3F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602666"/>
              </p:ext>
            </p:extLst>
          </p:nvPr>
        </p:nvGraphicFramePr>
        <p:xfrm>
          <a:off x="884021" y="1142405"/>
          <a:ext cx="7776863" cy="500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C427549C-34E9-4DD9-B1B6-7EC2E0AB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:a16="http://schemas.microsoft.com/office/drawing/2014/main" id="{8F3A3A58-F857-4802-B07A-38E20824E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59" name="Text Box 5">
            <a:extLst>
              <a:ext uri="{FF2B5EF4-FFF2-40B4-BE49-F238E27FC236}">
                <a16:creationId xmlns:a16="http://schemas.microsoft.com/office/drawing/2014/main" id="{9354A413-59E7-4D2B-A8CC-2D114FB5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14375"/>
            <a:ext cx="6985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</a:rPr>
              <a:t>COSTI PER ATTIVITA’ MITUR</a:t>
            </a:r>
          </a:p>
        </p:txBody>
      </p:sp>
      <p:sp>
        <p:nvSpPr>
          <p:cNvPr id="45060" name="Text Box 6">
            <a:extLst>
              <a:ext uri="{FF2B5EF4-FFF2-40B4-BE49-F238E27FC236}">
                <a16:creationId xmlns:a16="http://schemas.microsoft.com/office/drawing/2014/main" id="{0C48A746-6322-4B50-8461-3EC02D2C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2022–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8" name="Google Shape;175;p11"/>
          <p:cNvGraphicFramePr/>
          <p:nvPr>
            <p:extLst>
              <p:ext uri="{D42A27DB-BD31-4B8C-83A1-F6EECF244321}">
                <p14:modId xmlns:p14="http://schemas.microsoft.com/office/powerpoint/2010/main" val="3355223014"/>
              </p:ext>
            </p:extLst>
          </p:nvPr>
        </p:nvGraphicFramePr>
        <p:xfrm>
          <a:off x="947802" y="1312310"/>
          <a:ext cx="7294960" cy="7038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38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1 - CATASTO NAZIONALE SENTIERI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8010" marR="3801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D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377.244 €</a:t>
                      </a:r>
                      <a:endParaRPr sz="1200" b="1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010" marR="3801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D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oogle Shape;176;p11"/>
          <p:cNvGraphicFramePr/>
          <p:nvPr>
            <p:extLst>
              <p:ext uri="{D42A27DB-BD31-4B8C-83A1-F6EECF244321}">
                <p14:modId xmlns:p14="http://schemas.microsoft.com/office/powerpoint/2010/main" val="4086384180"/>
              </p:ext>
            </p:extLst>
          </p:nvPr>
        </p:nvGraphicFramePr>
        <p:xfrm>
          <a:off x="947802" y="2016191"/>
          <a:ext cx="7294960" cy="7495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5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 - SEGNALETICA DEI SENTIERI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8010" marR="3801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9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336.600 €</a:t>
                      </a:r>
                      <a:endParaRPr sz="1200" b="1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010" marR="3801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9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35921"/>
              </p:ext>
            </p:extLst>
          </p:nvPr>
        </p:nvGraphicFramePr>
        <p:xfrm>
          <a:off x="947802" y="2767925"/>
          <a:ext cx="7294960" cy="7495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5993">
                  <a:extLst>
                    <a:ext uri="{9D8B030D-6E8A-4147-A177-3AD203B41FA5}">
                      <a16:colId xmlns:a16="http://schemas.microsoft.com/office/drawing/2014/main" val="50019512"/>
                    </a:ext>
                  </a:extLst>
                </a:gridCol>
                <a:gridCol w="1108967">
                  <a:extLst>
                    <a:ext uri="{9D8B030D-6E8A-4147-A177-3AD203B41FA5}">
                      <a16:colId xmlns:a16="http://schemas.microsoft.com/office/drawing/2014/main" val="468976327"/>
                    </a:ext>
                  </a:extLst>
                </a:gridCol>
              </a:tblGrid>
              <a:tr h="7495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 - SENTIERO ITALIA CAI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8010" marR="3801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483.000 €</a:t>
                      </a:r>
                      <a:endParaRPr sz="1200" b="1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010" marR="3801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200969"/>
                  </a:ext>
                </a:extLst>
              </a:tr>
            </a:tbl>
          </a:graphicData>
        </a:graphic>
      </p:graphicFrame>
      <p:graphicFrame>
        <p:nvGraphicFramePr>
          <p:cNvPr id="11" name="Google Shape;198;p32"/>
          <p:cNvGraphicFramePr/>
          <p:nvPr>
            <p:extLst>
              <p:ext uri="{D42A27DB-BD31-4B8C-83A1-F6EECF244321}">
                <p14:modId xmlns:p14="http://schemas.microsoft.com/office/powerpoint/2010/main" val="3488242841"/>
              </p:ext>
            </p:extLst>
          </p:nvPr>
        </p:nvGraphicFramePr>
        <p:xfrm>
          <a:off x="947802" y="3517469"/>
          <a:ext cx="7294960" cy="6841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1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  - SICUREZZA E SOCCORSO ALPINO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8010" marR="3801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1.824.385 €</a:t>
                      </a:r>
                      <a:endParaRPr sz="1200" b="1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010" marR="3801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0368"/>
              </p:ext>
            </p:extLst>
          </p:nvPr>
        </p:nvGraphicFramePr>
        <p:xfrm>
          <a:off x="947802" y="4201661"/>
          <a:ext cx="7294960" cy="6841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5412">
                  <a:extLst>
                    <a:ext uri="{9D8B030D-6E8A-4147-A177-3AD203B41FA5}">
                      <a16:colId xmlns:a16="http://schemas.microsoft.com/office/drawing/2014/main" val="1935584519"/>
                    </a:ext>
                  </a:extLst>
                </a:gridCol>
                <a:gridCol w="1109548">
                  <a:extLst>
                    <a:ext uri="{9D8B030D-6E8A-4147-A177-3AD203B41FA5}">
                      <a16:colId xmlns:a16="http://schemas.microsoft.com/office/drawing/2014/main" val="2625912449"/>
                    </a:ext>
                  </a:extLst>
                </a:gridCol>
              </a:tblGrid>
              <a:tr h="6841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  - RETE DI ACCOGLIENZA , RIFUGI ALPINI E MONTANI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010" marR="3801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300.000 €</a:t>
                      </a:r>
                      <a:endParaRPr sz="1200" b="1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010" marR="3801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731294"/>
                  </a:ext>
                </a:extLst>
              </a:tr>
            </a:tbl>
          </a:graphicData>
        </a:graphic>
      </p:graphicFrame>
      <p:graphicFrame>
        <p:nvGraphicFramePr>
          <p:cNvPr id="13" name="Google Shape;220;p34"/>
          <p:cNvGraphicFramePr/>
          <p:nvPr>
            <p:extLst>
              <p:ext uri="{D42A27DB-BD31-4B8C-83A1-F6EECF244321}">
                <p14:modId xmlns:p14="http://schemas.microsoft.com/office/powerpoint/2010/main" val="544728664"/>
              </p:ext>
            </p:extLst>
          </p:nvPr>
        </p:nvGraphicFramePr>
        <p:xfrm>
          <a:off x="947802" y="4885853"/>
          <a:ext cx="7294960" cy="481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9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 - VALORIZZAZIONE E PROMOZIONE IN AMBITO NAZIONALE E INTERNAZIONALE DELLA CONOSCENZA…….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8010" marR="3801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A9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1.396.418 €</a:t>
                      </a:r>
                      <a:endParaRPr sz="1200" b="1" i="0" u="none" strike="noStrike" cap="non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8010" marR="3801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A9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Google Shape;231;p35"/>
          <p:cNvGraphicFramePr/>
          <p:nvPr>
            <p:extLst>
              <p:ext uri="{D42A27DB-BD31-4B8C-83A1-F6EECF244321}">
                <p14:modId xmlns:p14="http://schemas.microsoft.com/office/powerpoint/2010/main" val="3409157598"/>
              </p:ext>
            </p:extLst>
          </p:nvPr>
        </p:nvGraphicFramePr>
        <p:xfrm>
          <a:off x="947802" y="5367813"/>
          <a:ext cx="7294960" cy="481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9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  - EFFICIENTAMENTO STRUTTURE DI SUPPORTO ALL’ATTUAZIONE DEL PEI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8010" marR="3801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282.809 €</a:t>
                      </a:r>
                      <a:endParaRPr sz="1200" b="1" i="0" u="none" strike="noStrike" cap="non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8010" marR="3801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 Box 2">
            <a:extLst>
              <a:ext uri="{FF2B5EF4-FFF2-40B4-BE49-F238E27FC236}">
                <a16:creationId xmlns:a16="http://schemas.microsoft.com/office/drawing/2014/main" id="{C21390C6-BD13-4C45-BFD0-039D3F126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</p:spTree>
    <p:extLst>
      <p:ext uri="{BB962C8B-B14F-4D97-AF65-F5344CB8AC3E}">
        <p14:creationId xmlns:p14="http://schemas.microsoft.com/office/powerpoint/2010/main" val="3973188666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98D95F51-FC64-451C-89AB-A17C9269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432550"/>
            <a:ext cx="1600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B30DD2F5-8AE6-4D48-A875-9A7A8843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74">
            <a:extLst>
              <a:ext uri="{FF2B5EF4-FFF2-40B4-BE49-F238E27FC236}">
                <a16:creationId xmlns:a16="http://schemas.microsoft.com/office/drawing/2014/main" id="{0167D030-592E-44E6-A55A-F08C149F2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706438"/>
            <a:ext cx="5976937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</a:rPr>
              <a:t>PIANO EDITORIALE</a:t>
            </a:r>
          </a:p>
        </p:txBody>
      </p:sp>
      <p:sp>
        <p:nvSpPr>
          <p:cNvPr id="47109" name="Text Box 6">
            <a:extLst>
              <a:ext uri="{FF2B5EF4-FFF2-40B4-BE49-F238E27FC236}">
                <a16:creationId xmlns:a16="http://schemas.microsoft.com/office/drawing/2014/main" id="{F54AA903-3949-4180-9F4F-403ABE809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7110" name="Rectangle 15">
            <a:extLst>
              <a:ext uri="{FF2B5EF4-FFF2-40B4-BE49-F238E27FC236}">
                <a16:creationId xmlns:a16="http://schemas.microsoft.com/office/drawing/2014/main" id="{BD8FBA7C-039B-4700-98EC-642E06B81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sp>
        <p:nvSpPr>
          <p:cNvPr id="47111" name="Rectangle 19">
            <a:extLst>
              <a:ext uri="{FF2B5EF4-FFF2-40B4-BE49-F238E27FC236}">
                <a16:creationId xmlns:a16="http://schemas.microsoft.com/office/drawing/2014/main" id="{A49802FB-12BD-4912-A612-242102DB3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299" y="1309737"/>
            <a:ext cx="1320297" cy="1675557"/>
          </a:xfrm>
          <a:prstGeom prst="rect">
            <a:avLst/>
          </a:prstGeom>
        </p:spPr>
      </p:pic>
      <p:pic>
        <p:nvPicPr>
          <p:cNvPr id="19" name="Immagine 18"/>
          <p:cNvPicPr/>
          <p:nvPr/>
        </p:nvPicPr>
        <p:blipFill rotWithShape="1">
          <a:blip r:embed="rId5"/>
          <a:srcRect l="16969" t="39434" r="65361" b="8827"/>
          <a:stretch/>
        </p:blipFill>
        <p:spPr bwMode="auto">
          <a:xfrm>
            <a:off x="899592" y="3696005"/>
            <a:ext cx="1177038" cy="1949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3717032"/>
            <a:ext cx="1249046" cy="19492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20" y="1336374"/>
            <a:ext cx="1330214" cy="1675557"/>
          </a:xfrm>
          <a:prstGeom prst="rect">
            <a:avLst/>
          </a:prstGeom>
        </p:spPr>
      </p:pic>
      <p:pic>
        <p:nvPicPr>
          <p:cNvPr id="24" name="Immagine 23"/>
          <p:cNvPicPr/>
          <p:nvPr/>
        </p:nvPicPr>
        <p:blipFill rotWithShape="1">
          <a:blip r:embed="rId8"/>
          <a:srcRect l="15799" t="36525" r="64040" b="6336"/>
          <a:stretch/>
        </p:blipFill>
        <p:spPr bwMode="auto">
          <a:xfrm>
            <a:off x="4834163" y="3717032"/>
            <a:ext cx="1233170" cy="1965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6860" y="1377034"/>
            <a:ext cx="1152128" cy="168338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6256" y="3717193"/>
            <a:ext cx="1255748" cy="1949106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70754308-7369-493D-BB23-43B3F30CA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14C60212-06F2-45BA-B5F4-88E0FB9E2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432550"/>
            <a:ext cx="1600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0A5CB568-0CC2-4063-9436-4D453730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74">
            <a:extLst>
              <a:ext uri="{FF2B5EF4-FFF2-40B4-BE49-F238E27FC236}">
                <a16:creationId xmlns:a16="http://schemas.microsoft.com/office/drawing/2014/main" id="{AC551461-1B22-43AF-94CC-C64CF789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706438"/>
            <a:ext cx="5976937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</a:rPr>
              <a:t>PIANO EDITORIALE</a:t>
            </a:r>
          </a:p>
        </p:txBody>
      </p:sp>
      <p:sp>
        <p:nvSpPr>
          <p:cNvPr id="49157" name="Text Box 6">
            <a:extLst>
              <a:ext uri="{FF2B5EF4-FFF2-40B4-BE49-F238E27FC236}">
                <a16:creationId xmlns:a16="http://schemas.microsoft.com/office/drawing/2014/main" id="{C6DF29E5-2893-4FB2-B049-2E9322E4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2022- 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8" name="Rectangle 15">
            <a:extLst>
              <a:ext uri="{FF2B5EF4-FFF2-40B4-BE49-F238E27FC236}">
                <a16:creationId xmlns:a16="http://schemas.microsoft.com/office/drawing/2014/main" id="{379E3763-1CFA-4C42-883A-2E5D5BB0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sp>
        <p:nvSpPr>
          <p:cNvPr id="49159" name="Rectangle 19">
            <a:extLst>
              <a:ext uri="{FF2B5EF4-FFF2-40B4-BE49-F238E27FC236}">
                <a16:creationId xmlns:a16="http://schemas.microsoft.com/office/drawing/2014/main" id="{A51777BD-50CB-4109-AB45-8613EE69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sp>
        <p:nvSpPr>
          <p:cNvPr id="49161" name="CasellaDiTesto 19">
            <a:extLst>
              <a:ext uri="{FF2B5EF4-FFF2-40B4-BE49-F238E27FC236}">
                <a16:creationId xmlns:a16="http://schemas.microsoft.com/office/drawing/2014/main" id="{162F48C3-B463-4E13-94F7-24916B4D1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248979"/>
            <a:ext cx="5472608" cy="30777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b="1" dirty="0"/>
              <a:t>Collaborazione con </a:t>
            </a:r>
            <a:r>
              <a:rPr lang="it-IT" altLang="it-IT" b="1" dirty="0" err="1"/>
              <a:t>Salani</a:t>
            </a:r>
            <a:r>
              <a:rPr lang="it-IT" altLang="it-IT" b="1" dirty="0"/>
              <a:t> Editore </a:t>
            </a:r>
            <a:r>
              <a:rPr lang="it-IT" altLang="it-IT" b="1" dirty="0" err="1"/>
              <a:t>Srl</a:t>
            </a:r>
            <a:r>
              <a:rPr lang="it-IT" altLang="it-IT" b="1" dirty="0"/>
              <a:t> - Ponte alle Grazie</a:t>
            </a:r>
          </a:p>
        </p:txBody>
      </p:sp>
      <p:sp>
        <p:nvSpPr>
          <p:cNvPr id="23" name="CasellaDiTesto 19">
            <a:extLst>
              <a:ext uri="{FF2B5EF4-FFF2-40B4-BE49-F238E27FC236}">
                <a16:creationId xmlns:a16="http://schemas.microsoft.com/office/drawing/2014/main" id="{5780C28C-9341-453E-8FEF-353DC7087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1" y="3904916"/>
            <a:ext cx="4214812" cy="307777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b="1" dirty="0">
                <a:solidFill>
                  <a:schemeClr val="tx1"/>
                </a:solidFill>
                <a:highlight>
                  <a:srgbClr val="FF66FF"/>
                </a:highlight>
              </a:rPr>
              <a:t>Collaborazione con Laterza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609" y="4437112"/>
            <a:ext cx="1438781" cy="1822862"/>
          </a:xfrm>
          <a:prstGeom prst="rect">
            <a:avLst/>
          </a:prstGeom>
        </p:spPr>
      </p:pic>
      <p:pic>
        <p:nvPicPr>
          <p:cNvPr id="19" name="Immagine 18"/>
          <p:cNvPicPr/>
          <p:nvPr/>
        </p:nvPicPr>
        <p:blipFill rotWithShape="1">
          <a:blip r:embed="rId5"/>
          <a:srcRect l="12920" t="50089" r="78824" b="27089"/>
          <a:stretch/>
        </p:blipFill>
        <p:spPr bwMode="auto">
          <a:xfrm>
            <a:off x="992458" y="1721155"/>
            <a:ext cx="1275286" cy="1923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758" y="1753913"/>
            <a:ext cx="1237236" cy="189111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1753913"/>
            <a:ext cx="1253325" cy="189111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812" y="1756628"/>
            <a:ext cx="1290803" cy="1888397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486ADFF0-A91A-4F5F-9222-3FEF501C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E9479F8A-DE84-4626-BE66-CE5CF2CC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81038"/>
            <a:ext cx="6985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</a:rPr>
              <a:t>COSTI PER IL PERSONALE 2018 - 2022</a:t>
            </a:r>
          </a:p>
        </p:txBody>
      </p:sp>
      <p:sp>
        <p:nvSpPr>
          <p:cNvPr id="53251" name="AutoShape 5">
            <a:extLst>
              <a:ext uri="{FF2B5EF4-FFF2-40B4-BE49-F238E27FC236}">
                <a16:creationId xmlns:a16="http://schemas.microsoft.com/office/drawing/2014/main" id="{85F44515-E00D-4160-A5AE-4714AD0F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6067425"/>
            <a:ext cx="7458075" cy="7635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cs typeface="Arial" panose="020B0604020202020204" pitchFamily="34" charset="0"/>
              </a:rPr>
              <a:t>Costi del personale pari al 4,17% costi della produzione</a:t>
            </a: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cs typeface="Arial" panose="020B0604020202020204" pitchFamily="34" charset="0"/>
              </a:rPr>
              <a:t>(nel 2021 pari a 4,85 %)</a:t>
            </a: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6275F2A7-27B8-40E4-9418-E83CAA17C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 Personale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53253" name="Picture 10">
            <a:extLst>
              <a:ext uri="{FF2B5EF4-FFF2-40B4-BE49-F238E27FC236}">
                <a16:creationId xmlns:a16="http://schemas.microsoft.com/office/drawing/2014/main" id="{A5599F46-4D60-4BB6-8A87-B71EF717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0975"/>
            <a:ext cx="5730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1257219-80FC-4326-AF5D-C74E05EBB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881555"/>
              </p:ext>
            </p:extLst>
          </p:nvPr>
        </p:nvGraphicFramePr>
        <p:xfrm>
          <a:off x="-108578" y="1121077"/>
          <a:ext cx="8409616" cy="461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10">
            <a:extLst>
              <a:ext uri="{FF2B5EF4-FFF2-40B4-BE49-F238E27FC236}">
                <a16:creationId xmlns:a16="http://schemas.microsoft.com/office/drawing/2014/main" id="{A5599F46-4D60-4BB6-8A87-B71EF717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0975"/>
            <a:ext cx="5730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BBBE8E0D-5EC4-45CB-9AE4-71FD4708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275F2A7-27B8-40E4-9418-E83CAA17C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9" y="214312"/>
            <a:ext cx="104646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9532" y="395863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Andamento assunzione atti IV trimestre 2022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05473" y="1345847"/>
            <a:ext cx="3342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Delibere Comitato Direttivo Centrale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823768" y="1344234"/>
            <a:ext cx="3902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Delibere Comitato Centrale di indirizzo e controllo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25567" y="3659406"/>
            <a:ext cx="3902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chemeClr val="tx1"/>
                </a:solidFill>
              </a:rPr>
              <a:t>Determine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716016" y="3716123"/>
            <a:ext cx="3902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Totali Atti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76040"/>
              </p:ext>
            </p:extLst>
          </p:nvPr>
        </p:nvGraphicFramePr>
        <p:xfrm>
          <a:off x="1239703" y="1745686"/>
          <a:ext cx="2232994" cy="558165"/>
        </p:xfrm>
        <a:graphic>
          <a:graphicData uri="http://schemas.openxmlformats.org/drawingml/2006/table">
            <a:tbl>
              <a:tblPr/>
              <a:tblGrid>
                <a:gridCol w="1141872">
                  <a:extLst>
                    <a:ext uri="{9D8B030D-6E8A-4147-A177-3AD203B41FA5}">
                      <a16:colId xmlns:a16="http://schemas.microsoft.com/office/drawing/2014/main" val="909161679"/>
                    </a:ext>
                  </a:extLst>
                </a:gridCol>
                <a:gridCol w="1091122">
                  <a:extLst>
                    <a:ext uri="{9D8B030D-6E8A-4147-A177-3AD203B41FA5}">
                      <a16:colId xmlns:a16="http://schemas.microsoft.com/office/drawing/2014/main" val="2130258352"/>
                    </a:ext>
                  </a:extLst>
                </a:gridCol>
              </a:tblGrid>
              <a:tr h="1328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 2022</a:t>
                      </a:r>
                      <a:r>
                        <a:rPr lang="it-IT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rispetto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63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581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36,73%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718673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58333"/>
              </p:ext>
            </p:extLst>
          </p:nvPr>
        </p:nvGraphicFramePr>
        <p:xfrm>
          <a:off x="5658457" y="1712929"/>
          <a:ext cx="2232994" cy="571500"/>
        </p:xfrm>
        <a:graphic>
          <a:graphicData uri="http://schemas.openxmlformats.org/drawingml/2006/table">
            <a:tbl>
              <a:tblPr/>
              <a:tblGrid>
                <a:gridCol w="1141872">
                  <a:extLst>
                    <a:ext uri="{9D8B030D-6E8A-4147-A177-3AD203B41FA5}">
                      <a16:colId xmlns:a16="http://schemas.microsoft.com/office/drawing/2014/main" val="3737617829"/>
                    </a:ext>
                  </a:extLst>
                </a:gridCol>
                <a:gridCol w="1091122">
                  <a:extLst>
                    <a:ext uri="{9D8B030D-6E8A-4147-A177-3AD203B41FA5}">
                      <a16:colId xmlns:a16="http://schemas.microsoft.com/office/drawing/2014/main" val="1645583267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 2022</a:t>
                      </a:r>
                      <a:r>
                        <a:rPr lang="it-IT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rispetto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680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395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902579"/>
                  </a:ext>
                </a:extLst>
              </a:tr>
            </a:tbl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75694"/>
              </p:ext>
            </p:extLst>
          </p:nvPr>
        </p:nvGraphicFramePr>
        <p:xfrm>
          <a:off x="1260255" y="4013494"/>
          <a:ext cx="2232994" cy="571500"/>
        </p:xfrm>
        <a:graphic>
          <a:graphicData uri="http://schemas.openxmlformats.org/drawingml/2006/table">
            <a:tbl>
              <a:tblPr/>
              <a:tblGrid>
                <a:gridCol w="1141872">
                  <a:extLst>
                    <a:ext uri="{9D8B030D-6E8A-4147-A177-3AD203B41FA5}">
                      <a16:colId xmlns:a16="http://schemas.microsoft.com/office/drawing/2014/main" val="2053571452"/>
                    </a:ext>
                  </a:extLst>
                </a:gridCol>
                <a:gridCol w="1091122">
                  <a:extLst>
                    <a:ext uri="{9D8B030D-6E8A-4147-A177-3AD203B41FA5}">
                      <a16:colId xmlns:a16="http://schemas.microsoft.com/office/drawing/2014/main" val="76804145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 2022</a:t>
                      </a:r>
                      <a:r>
                        <a:rPr lang="it-IT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rispetto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491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098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22148"/>
                  </a:ext>
                </a:extLst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98459"/>
              </p:ext>
            </p:extLst>
          </p:nvPr>
        </p:nvGraphicFramePr>
        <p:xfrm>
          <a:off x="5658457" y="4013494"/>
          <a:ext cx="2232994" cy="558165"/>
        </p:xfrm>
        <a:graphic>
          <a:graphicData uri="http://schemas.openxmlformats.org/drawingml/2006/table">
            <a:tbl>
              <a:tblPr/>
              <a:tblGrid>
                <a:gridCol w="1141872">
                  <a:extLst>
                    <a:ext uri="{9D8B030D-6E8A-4147-A177-3AD203B41FA5}">
                      <a16:colId xmlns:a16="http://schemas.microsoft.com/office/drawing/2014/main" val="1905432082"/>
                    </a:ext>
                  </a:extLst>
                </a:gridCol>
                <a:gridCol w="1091122">
                  <a:extLst>
                    <a:ext uri="{9D8B030D-6E8A-4147-A177-3AD203B41FA5}">
                      <a16:colId xmlns:a16="http://schemas.microsoft.com/office/drawing/2014/main" val="1762136269"/>
                    </a:ext>
                  </a:extLst>
                </a:gridCol>
              </a:tblGrid>
              <a:tr h="1020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 2022</a:t>
                      </a:r>
                      <a:r>
                        <a:rPr lang="it-IT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rispetto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383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951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78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903979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10">
            <a:extLst>
              <a:ext uri="{FF2B5EF4-FFF2-40B4-BE49-F238E27FC236}">
                <a16:creationId xmlns:a16="http://schemas.microsoft.com/office/drawing/2014/main" id="{A5599F46-4D60-4BB6-8A87-B71EF717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0975"/>
            <a:ext cx="5730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BBBE8E0D-5EC4-45CB-9AE4-71FD4708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275F2A7-27B8-40E4-9418-E83CAA17C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9" y="214312"/>
            <a:ext cx="104646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57" y="776639"/>
            <a:ext cx="4368767" cy="262590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019" y="757179"/>
            <a:ext cx="4333070" cy="260445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09" y="3475548"/>
            <a:ext cx="4368766" cy="262590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763" y="3475547"/>
            <a:ext cx="4368766" cy="262590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11915" y="2642535"/>
            <a:ext cx="385462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/>
                </a:solidFill>
              </a:rPr>
              <a:t>Incremento 2022 % rispetto al 2019  47,25%, al 2021 36,73%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070121" y="2642535"/>
            <a:ext cx="367656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/>
                </a:solidFill>
              </a:rPr>
              <a:t>Incremento 2022 % rispetto al 2019  0,00%, al 2021 32,14%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25611" y="5288717"/>
            <a:ext cx="367656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/>
                </a:solidFill>
              </a:rPr>
              <a:t>Incremento 2022 % rispetto al 2019  40,00%, al 2021 45,28%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045865" y="5260770"/>
            <a:ext cx="377111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/>
                </a:solidFill>
              </a:rPr>
              <a:t>Incremento 2022 % rispetto al 2019  35,52%, al 2021 38,55%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699532" y="395863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Andamento </a:t>
            </a:r>
            <a:r>
              <a:rPr lang="it-IT" b="1">
                <a:solidFill>
                  <a:schemeClr val="tx1"/>
                </a:solidFill>
              </a:rPr>
              <a:t>assunzione atti </a:t>
            </a:r>
            <a:r>
              <a:rPr lang="it-IT" b="1" dirty="0">
                <a:solidFill>
                  <a:schemeClr val="tx1"/>
                </a:solidFill>
              </a:rPr>
              <a:t>IV trimestre 2022</a:t>
            </a:r>
          </a:p>
        </p:txBody>
      </p:sp>
    </p:spTree>
    <p:extLst>
      <p:ext uri="{BB962C8B-B14F-4D97-AF65-F5344CB8AC3E}">
        <p14:creationId xmlns:p14="http://schemas.microsoft.com/office/powerpoint/2010/main" val="12415549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10">
            <a:extLst>
              <a:ext uri="{FF2B5EF4-FFF2-40B4-BE49-F238E27FC236}">
                <a16:creationId xmlns:a16="http://schemas.microsoft.com/office/drawing/2014/main" id="{A5599F46-4D60-4BB6-8A87-B71EF717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6712"/>
            <a:ext cx="198055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083404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B8B31F35-AD8F-48FD-AD1D-892053A2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5">
            <a:extLst>
              <a:ext uri="{FF2B5EF4-FFF2-40B4-BE49-F238E27FC236}">
                <a16:creationId xmlns:a16="http://schemas.microsoft.com/office/drawing/2014/main" id="{A4567547-46FB-40B3-BDD0-4784139D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052513"/>
            <a:ext cx="59769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 dirty="0">
                <a:solidFill>
                  <a:schemeClr val="tx1"/>
                </a:solidFill>
              </a:rPr>
              <a:t>CREDITI</a:t>
            </a: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0E6F2A1-B8E2-4000-9C83-8337C85AC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2022 - ATTIVO –</a:t>
            </a:r>
            <a:r>
              <a:rPr lang="it-IT" altLang="it-IT" sz="1000" u="sng" dirty="0">
                <a:solidFill>
                  <a:schemeClr val="tx1"/>
                </a:solidFill>
              </a:rPr>
              <a:t> </a:t>
            </a:r>
            <a:r>
              <a:rPr lang="it-IT" altLang="it-IT" sz="1000" i="1" u="sng" dirty="0">
                <a:solidFill>
                  <a:schemeClr val="tx1"/>
                </a:solidFill>
              </a:rPr>
              <a:t>Attivo circolante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6E3B5FA-B58B-4214-9C09-CD4BFD15B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484784"/>
            <a:ext cx="7412235" cy="413016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CB47D01-C6F5-4A64-853C-5E3FD2AD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Rectangle 4">
            <a:extLst>
              <a:ext uri="{FF2B5EF4-FFF2-40B4-BE49-F238E27FC236}">
                <a16:creationId xmlns:a16="http://schemas.microsoft.com/office/drawing/2014/main" id="{134A49C2-8604-4070-B45E-F22442B1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642938"/>
            <a:ext cx="59769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CREDITI VERSO SEZIONI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8ED52524-B463-40C5-8C2C-40A6A17F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2022 -  ATTIVO –</a:t>
            </a:r>
            <a:r>
              <a:rPr lang="it-IT" altLang="it-IT" sz="1000" u="sng" dirty="0">
                <a:solidFill>
                  <a:schemeClr val="tx1"/>
                </a:solidFill>
              </a:rPr>
              <a:t> </a:t>
            </a:r>
            <a:r>
              <a:rPr lang="it-IT" altLang="it-IT" sz="1000" i="1" u="sng" dirty="0">
                <a:solidFill>
                  <a:schemeClr val="tx1"/>
                </a:solidFill>
              </a:rPr>
              <a:t>Attivo circolante </a:t>
            </a:r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3787897394"/>
              </p:ext>
            </p:extLst>
          </p:nvPr>
        </p:nvGraphicFramePr>
        <p:xfrm>
          <a:off x="1524000" y="1397000"/>
          <a:ext cx="6432376" cy="453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C2725A04-CAF4-471F-8006-9AA66B21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>
            <a:extLst>
              <a:ext uri="{FF2B5EF4-FFF2-40B4-BE49-F238E27FC236}">
                <a16:creationId xmlns:a16="http://schemas.microsoft.com/office/drawing/2014/main" id="{9196B63E-3805-4607-B009-F2C36417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AD5FF46F-4F74-42F1-AE69-1D233F5F0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642938"/>
            <a:ext cx="59769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TREND CREDITI</a:t>
            </a: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585A2BFC-331F-4D6A-9A38-76A66F34E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2022 -  ATTIVO –</a:t>
            </a:r>
            <a:r>
              <a:rPr lang="it-IT" altLang="it-IT" sz="1000" u="sng" dirty="0">
                <a:solidFill>
                  <a:schemeClr val="tx1"/>
                </a:solidFill>
              </a:rPr>
              <a:t> </a:t>
            </a:r>
            <a:r>
              <a:rPr lang="it-IT" altLang="it-IT" sz="1000" i="1" u="sng" dirty="0">
                <a:solidFill>
                  <a:schemeClr val="tx1"/>
                </a:solidFill>
              </a:rPr>
              <a:t>Attivo circolante 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705317"/>
              </p:ext>
            </p:extLst>
          </p:nvPr>
        </p:nvGraphicFramePr>
        <p:xfrm>
          <a:off x="827584" y="1412776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9E4994AF-BCAD-448C-B811-3E21286BE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19700820-A9D5-4CFF-932A-A242E675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8454DD9A-CA53-4A4B-B02E-CC0B88E02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857250"/>
            <a:ext cx="59769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DISPONIBILITA’ LIQUIDE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62C3DDC1-AB81-47C7-9297-4AA0C0C7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2022 -  ATTIVO –</a:t>
            </a:r>
            <a:r>
              <a:rPr lang="it-IT" altLang="it-IT" sz="1000" u="sng" dirty="0">
                <a:solidFill>
                  <a:schemeClr val="tx1"/>
                </a:solidFill>
              </a:rPr>
              <a:t> </a:t>
            </a:r>
            <a:r>
              <a:rPr lang="it-IT" altLang="it-IT" sz="1000" i="1" u="sng" dirty="0">
                <a:solidFill>
                  <a:schemeClr val="tx1"/>
                </a:solidFill>
              </a:rPr>
              <a:t>Attivo circolante </a:t>
            </a:r>
          </a:p>
        </p:txBody>
      </p:sp>
      <p:sp>
        <p:nvSpPr>
          <p:cNvPr id="18437" name="Text Box 41">
            <a:extLst>
              <a:ext uri="{FF2B5EF4-FFF2-40B4-BE49-F238E27FC236}">
                <a16:creationId xmlns:a16="http://schemas.microsoft.com/office/drawing/2014/main" id="{59279E91-0035-4B7A-A5B9-D298D6153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517232"/>
            <a:ext cx="7134225" cy="64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742950" indent="157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157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 typeface="Wingdings" panose="05000000000000000000" pitchFamily="2" charset="2"/>
              <a:buChar char="Ø"/>
            </a:pPr>
            <a:r>
              <a:rPr lang="it-IT" alt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 Banca d’Italia € </a:t>
            </a:r>
            <a:r>
              <a:rPr 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9.773.986</a:t>
            </a:r>
            <a:endParaRPr lang="it-IT" altLang="it-IT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875"/>
              </a:spcBef>
              <a:buClrTx/>
              <a:buFont typeface="Wingdings" panose="05000000000000000000" pitchFamily="2" charset="2"/>
              <a:buChar char="Ø"/>
            </a:pPr>
            <a:r>
              <a:rPr lang="it-IT" alt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 Banca Prossima – Fondo di garanzia € 499.515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F054230-DF1C-49DB-94FF-E4B5C7ADB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359119"/>
            <a:ext cx="7387967" cy="396942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228E82A3-46FB-4207-87AC-E2107D643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571500"/>
            <a:ext cx="59769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DEBITI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5028BF8B-8A25-405F-B695-ACE726F3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Text Box 6">
            <a:extLst>
              <a:ext uri="{FF2B5EF4-FFF2-40B4-BE49-F238E27FC236}">
                <a16:creationId xmlns:a16="http://schemas.microsoft.com/office/drawing/2014/main" id="{D88E4F09-7C3C-46C6-8032-39FE3CAA8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357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2022– PASSIVO - </a:t>
            </a:r>
            <a:r>
              <a:rPr lang="it-IT" altLang="it-IT" sz="1000" i="1" u="sng" dirty="0">
                <a:solidFill>
                  <a:schemeClr val="tx1"/>
                </a:solidFill>
              </a:rPr>
              <a:t>Debiti</a:t>
            </a:r>
          </a:p>
        </p:txBody>
      </p:sp>
      <p:sp>
        <p:nvSpPr>
          <p:cNvPr id="12" name="Oval 52">
            <a:extLst>
              <a:ext uri="{FF2B5EF4-FFF2-40B4-BE49-F238E27FC236}">
                <a16:creationId xmlns:a16="http://schemas.microsoft.com/office/drawing/2014/main" id="{79690B4D-D4FA-4C94-9AAF-750F0A02D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224" y="3933056"/>
            <a:ext cx="1512168" cy="1008112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3" name="Oval 52">
            <a:extLst>
              <a:ext uri="{FF2B5EF4-FFF2-40B4-BE49-F238E27FC236}">
                <a16:creationId xmlns:a16="http://schemas.microsoft.com/office/drawing/2014/main" id="{79690B4D-D4FA-4C94-9AAF-750F0A02D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3" y="1197756"/>
            <a:ext cx="1731219" cy="1151124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32E956B-BF6D-48D3-B04A-AD4F723C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06" y="1095358"/>
            <a:ext cx="7553599" cy="490770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52B30F7E-C008-4902-9470-742287B4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681038"/>
            <a:ext cx="59769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TREND DEBITI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AFCF6228-4B31-4A59-8781-FC5FC937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Text Box 6">
            <a:extLst>
              <a:ext uri="{FF2B5EF4-FFF2-40B4-BE49-F238E27FC236}">
                <a16:creationId xmlns:a16="http://schemas.microsoft.com/office/drawing/2014/main" id="{80A952B4-FA52-435A-BBA3-7EFADE63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2022 – PASSIVO - </a:t>
            </a:r>
            <a:r>
              <a:rPr lang="it-IT" altLang="it-IT" sz="1000" i="1" u="sng" dirty="0">
                <a:solidFill>
                  <a:schemeClr val="tx1"/>
                </a:solidFill>
              </a:rPr>
              <a:t>Debiti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3D7EAD1-24BA-4D79-A786-27E5F3F2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25 marzo 2023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92" y="1501038"/>
            <a:ext cx="8588821" cy="439248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23" name="Group 111">
            <a:extLst>
              <a:ext uri="{FF2B5EF4-FFF2-40B4-BE49-F238E27FC236}">
                <a16:creationId xmlns:a16="http://schemas.microsoft.com/office/drawing/2014/main" id="{49393A88-7945-4141-8283-AF080CC73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85556"/>
              </p:ext>
            </p:extLst>
          </p:nvPr>
        </p:nvGraphicFramePr>
        <p:xfrm>
          <a:off x="466725" y="836613"/>
          <a:ext cx="8208963" cy="5324477"/>
        </p:xfrm>
        <a:graphic>
          <a:graphicData uri="http://schemas.openxmlformats.org/drawingml/2006/table">
            <a:tbl>
              <a:tblPr/>
              <a:tblGrid>
                <a:gridCol w="466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A)  Valore della produzione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23.122.739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18.023.471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B)  Costi della produzione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23.067.017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17.952.712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Differenza tra valore e costi della produzione (A-B)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55.722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70.759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C)  Proventi e oneri finanziari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(7.728)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(8.716)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D)  Rettifiche di valore di attività finanziarie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E)  Proventi e oneri straordinari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Risultato prima delle imposte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47.994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62.043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Imposte sul reddito dell'esercizio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(45.744)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(38.310)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Risultato di esercizio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2.250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23.733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517" name="Picture 41">
            <a:extLst>
              <a:ext uri="{FF2B5EF4-FFF2-40B4-BE49-F238E27FC236}">
                <a16:creationId xmlns:a16="http://schemas.microsoft.com/office/drawing/2014/main" id="{09E2259D-4756-4603-9665-6A669502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8" name="Rectangle 42">
            <a:extLst>
              <a:ext uri="{FF2B5EF4-FFF2-40B4-BE49-F238E27FC236}">
                <a16:creationId xmlns:a16="http://schemas.microsoft.com/office/drawing/2014/main" id="{B8E69DEE-C902-4197-A6A6-7B78F75A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33375"/>
            <a:ext cx="597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it-IT" altLang="it-IT" sz="2000" b="1">
                <a:solidFill>
                  <a:schemeClr val="tx1"/>
                </a:solidFill>
              </a:rPr>
              <a:t>CONTO ECONOMICO</a:t>
            </a:r>
          </a:p>
        </p:txBody>
      </p:sp>
      <p:sp>
        <p:nvSpPr>
          <p:cNvPr id="20519" name="Oval 52">
            <a:extLst>
              <a:ext uri="{FF2B5EF4-FFF2-40B4-BE49-F238E27FC236}">
                <a16:creationId xmlns:a16="http://schemas.microsoft.com/office/drawing/2014/main" id="{EF5CCF2D-B70A-4533-B19D-13EDA534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5669923"/>
            <a:ext cx="1220788" cy="69215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A34B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22158</TotalTime>
  <Words>1192</Words>
  <Application>Microsoft Office PowerPoint</Application>
  <PresentationFormat>Presentazione su schermo (4:3)</PresentationFormat>
  <Paragraphs>477</Paragraphs>
  <Slides>27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Times New Roman</vt:lpstr>
      <vt:lpstr>Verdana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Amministrazione4</dc:creator>
  <cp:lastModifiedBy>Laura Palumberi</cp:lastModifiedBy>
  <cp:revision>2493</cp:revision>
  <cp:lastPrinted>2023-03-24T11:00:57Z</cp:lastPrinted>
  <dcterms:created xsi:type="dcterms:W3CDTF">2004-05-17T07:19:49Z</dcterms:created>
  <dcterms:modified xsi:type="dcterms:W3CDTF">2023-07-07T14:45:09Z</dcterms:modified>
</cp:coreProperties>
</file>