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7" r:id="rId4"/>
    <p:sldId id="301" r:id="rId5"/>
    <p:sldId id="261" r:id="rId6"/>
    <p:sldId id="259" r:id="rId7"/>
    <p:sldId id="292" r:id="rId8"/>
    <p:sldId id="264" r:id="rId9"/>
    <p:sldId id="266" r:id="rId10"/>
    <p:sldId id="267" r:id="rId11"/>
    <p:sldId id="309" r:id="rId12"/>
    <p:sldId id="269" r:id="rId13"/>
    <p:sldId id="270" r:id="rId14"/>
    <p:sldId id="273" r:id="rId15"/>
    <p:sldId id="274" r:id="rId16"/>
    <p:sldId id="275" r:id="rId17"/>
    <p:sldId id="308" r:id="rId18"/>
    <p:sldId id="295" r:id="rId19"/>
    <p:sldId id="297" r:id="rId20"/>
    <p:sldId id="280" r:id="rId21"/>
    <p:sldId id="299" r:id="rId22"/>
    <p:sldId id="302" r:id="rId23"/>
    <p:sldId id="310" r:id="rId24"/>
    <p:sldId id="283" r:id="rId25"/>
    <p:sldId id="305" r:id="rId26"/>
  </p:sldIdLst>
  <p:sldSz cx="9144000" cy="6858000" type="screen4x3"/>
  <p:notesSz cx="6858000" cy="99472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299" userDrawn="1">
          <p15:clr>
            <a:srgbClr val="A4A3A4"/>
          </p15:clr>
        </p15:guide>
        <p15:guide id="2" pos="149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10DAD5"/>
    <a:srgbClr val="3364FF"/>
    <a:srgbClr val="FF66FF"/>
    <a:srgbClr val="114AFF"/>
    <a:srgbClr val="8BC5FF"/>
    <a:srgbClr val="F62EEC"/>
    <a:srgbClr val="658AFF"/>
    <a:srgbClr val="B3D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 autoAdjust="0"/>
    <p:restoredTop sz="90396" autoAdjust="0"/>
  </p:normalViewPr>
  <p:slideViewPr>
    <p:cSldViewPr>
      <p:cViewPr varScale="1">
        <p:scale>
          <a:sx n="103" d="100"/>
          <a:sy n="103" d="100"/>
        </p:scale>
        <p:origin x="152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71" d="100"/>
          <a:sy n="71" d="100"/>
        </p:scale>
        <p:origin x="-696" y="-102"/>
      </p:cViewPr>
      <p:guideLst>
        <p:guide orient="horz" pos="4299"/>
        <p:guide pos="14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Foglio_di_lavoro_di_Microsoft_Excel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Lattuada\Desktop\DA%20STAMPARE\Grafici%20per%20presentazione%20CDC%20_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Lattuada\Desktop\DA%20STAMPARE\Grafici%20per%20presentazione%20CDC%20_202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oglio_di_lavoro_di_Microsoft_Excel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lattuada\Desktop\lavori%20in%20corso%20marzo%202022\DA%20STAMPARE%208%20MARZO%202022\Grafici%20per%20presentazione%20CDC%20_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oglio_di_lavoro_di_Microsoft_Excel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Lattuada\Desktop\DA%20STAMPARE\Grafici%20per%20presentazione%20CDC%20_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7837092397348"/>
          <c:y val="0.14899514899514898"/>
          <c:w val="0.74256292906178489"/>
          <c:h val="0.71586971586971604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96-4BC7-9F3D-B3607A731B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96-4BC7-9F3D-B3607A731B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96-4BC7-9F3D-B3607A731B3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96-4BC7-9F3D-B3607A731B3F}"/>
              </c:ext>
            </c:extLst>
          </c:dPt>
          <c:dLbls>
            <c:dLbl>
              <c:idx val="0"/>
              <c:layout>
                <c:manualLayout>
                  <c:x val="-4.6189948225181243E-3"/>
                  <c:y val="-0.194040194040194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it-IT" baseline="0" dirty="0"/>
                      <a:t> </a:t>
                    </a:r>
                    <a:fld id="{DCE6D469-F7BA-41B0-8E26-928BBB867B07}" type="CATEGORYNAME">
                      <a:rPr lang="it-IT" baseline="0"/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[NOME CATEGORIA]</a:t>
                    </a:fld>
                    <a:endParaRPr lang="it-IT" baseline="0" dirty="0"/>
                  </a:p>
                  <a:p>
                    <a:pPr>
                      <a:defRPr sz="1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it-IT" baseline="0" dirty="0"/>
                      <a:t> </a:t>
                    </a:r>
                    <a:fld id="{D5B0C6B1-8BBA-4D86-B099-2849304B572C}" type="VALUE">
                      <a:rPr lang="it-IT" baseline="0"/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[VALORE]</a:t>
                    </a:fld>
                    <a:r>
                      <a:rPr lang="it-IT" baseline="0" dirty="0"/>
                      <a:t> </a:t>
                    </a:r>
                    <a:fld id="{DC42164C-C7F3-4C26-B5FE-CBB2A47FB198}" type="PERCENTAGE">
                      <a:rPr lang="it-IT" baseline="0"/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[PERCENTUALE]</a:t>
                    </a:fld>
                    <a:endParaRPr lang="it-IT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85444947209652"/>
                      <c:h val="0.3208939708939708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396-4BC7-9F3D-B3607A731B3F}"/>
                </c:ext>
              </c:extLst>
            </c:dLbl>
            <c:dLbl>
              <c:idx val="1"/>
              <c:layout>
                <c:manualLayout>
                  <c:x val="-1.9918979177297694E-2"/>
                  <c:y val="-0.3502112340341591"/>
                </c:manualLayout>
              </c:layout>
              <c:tx>
                <c:rich>
                  <a:bodyPr/>
                  <a:lstStyle/>
                  <a:p>
                    <a:fld id="{5AEDC30D-59B9-4165-807C-395E7B1D053F}" type="CATEGORYNAME">
                      <a:rPr lang="it-IT"/>
                      <a:pPr/>
                      <a:t>[NOME CATEGORIA]</a:t>
                    </a:fld>
                    <a:endParaRPr lang="it-IT"/>
                  </a:p>
                  <a:p>
                    <a:r>
                      <a:rPr lang="it-IT" baseline="0"/>
                      <a:t>1.182.769 €
81,68%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396-4BC7-9F3D-B3607A731B3F}"/>
                </c:ext>
              </c:extLst>
            </c:dLbl>
            <c:dLbl>
              <c:idx val="2"/>
              <c:layout>
                <c:manualLayout>
                  <c:x val="-3.00820505544915E-2"/>
                  <c:y val="0.16614666381733587"/>
                </c:manualLayout>
              </c:layout>
              <c:tx>
                <c:rich>
                  <a:bodyPr/>
                  <a:lstStyle/>
                  <a:p>
                    <a:fld id="{E5C96AE1-AE16-4EC7-94D7-03BB37B1FDCC}" type="CATEGORYNAME">
                      <a:rPr lang="en-US"/>
                      <a:pPr/>
                      <a:t>[NOME CATEGORIA]</a:t>
                    </a:fld>
                    <a:endParaRPr lang="en-US"/>
                  </a:p>
                  <a:p>
                    <a:r>
                      <a:rPr lang="en-US" baseline="0"/>
                      <a:t>265.329 € 
18,32%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396-4BC7-9F3D-B3607A731B3F}"/>
                </c:ext>
              </c:extLst>
            </c:dLbl>
            <c:dLbl>
              <c:idx val="3"/>
              <c:layout>
                <c:manualLayout>
                  <c:x val="-0.22415331591506962"/>
                  <c:y val="1.57236748590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it-IT">
                        <a:solidFill>
                          <a:schemeClr val="bg1"/>
                        </a:solidFill>
                      </a:rPr>
                      <a:t>Crediti verso clienti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it-IT">
                        <a:solidFill>
                          <a:schemeClr val="bg1"/>
                        </a:solidFill>
                      </a:rPr>
                      <a:t>1.448.098 €
</a:t>
                    </a:r>
                    <a:fld id="{08631A97-4743-4B85-9776-553568F386CE}" type="PERCENTAGE">
                      <a:rPr lang="it-IT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[PERCENTUALE]</a:t>
                    </a:fld>
                    <a:endParaRPr lang="it-IT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396-4BC7-9F3D-B3607A731B3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('COMPOSIZIONE CREDITI '!$F$4,'COMPOSIZIONE CREDITI '!$F$5:$F$6)</c:f>
              <c:strCache>
                <c:ptCount val="3"/>
                <c:pt idx="0">
                  <c:v>Crediti verso altri</c:v>
                </c:pt>
                <c:pt idx="1">
                  <c:v>Crediti verso sezioni</c:v>
                </c:pt>
                <c:pt idx="2">
                  <c:v>Crediti diversi</c:v>
                </c:pt>
              </c:strCache>
            </c:strRef>
          </c:cat>
          <c:val>
            <c:numRef>
              <c:f>('COMPOSIZIONE CREDITI '!$G$4,'COMPOSIZIONE CREDITI '!$G$5:$G$6)</c:f>
              <c:numCache>
                <c:formatCode>_-* #,##0\ [$€-410]_-;\-* #,##0\ [$€-410]_-;_-* "-"\ [$€-410]_-;_-@_-</c:formatCode>
                <c:ptCount val="3"/>
                <c:pt idx="0">
                  <c:v>243704</c:v>
                </c:pt>
                <c:pt idx="1">
                  <c:v>1182769</c:v>
                </c:pt>
                <c:pt idx="2">
                  <c:v>265329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'COMPOSIZIONE CREDITI '!$G$10</c15:f>
                <c15:dlblRangeCache>
                  <c:ptCount val="1"/>
                </c15:dlblRangeCache>
              </c15:datalabelsRange>
            </c:ext>
            <c:ext xmlns:c16="http://schemas.microsoft.com/office/drawing/2014/chart" uri="{C3380CC4-5D6E-409C-BE32-E72D297353CC}">
              <c16:uniqueId val="{00000008-D396-4BC7-9F3D-B3607A731B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12394763622347E-2"/>
          <c:y val="0"/>
          <c:w val="0.96617521047275534"/>
          <c:h val="0.7345513875823142"/>
        </c:manualLayout>
      </c:layout>
      <c:lineChart>
        <c:grouping val="standard"/>
        <c:varyColors val="0"/>
        <c:ser>
          <c:idx val="2"/>
          <c:order val="1"/>
          <c:tx>
            <c:strRef>
              <c:f>'RICAVI DA PUBBLICAZIONI'!$A$2</c:f>
              <c:strCache>
                <c:ptCount val="1"/>
                <c:pt idx="0">
                  <c:v>ricavi da attività di promozione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92D050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3145044426209786E-2"/>
                  <c:y val="6.904486526888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A8F-4711-A7B6-C5CD4A1A94A0}"/>
                </c:ext>
              </c:extLst>
            </c:dLbl>
            <c:dLbl>
              <c:idx val="1"/>
              <c:layout>
                <c:manualLayout>
                  <c:x val="-5.7782764465908514E-2"/>
                  <c:y val="-5.1144344643616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A8F-4711-A7B6-C5CD4A1A94A0}"/>
                </c:ext>
              </c:extLst>
            </c:dLbl>
            <c:dLbl>
              <c:idx val="2"/>
              <c:layout>
                <c:manualLayout>
                  <c:x val="-3.9498129225223465E-2"/>
                  <c:y val="-0.120189209912498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A8F-4711-A7B6-C5CD4A1A94A0}"/>
                </c:ext>
              </c:extLst>
            </c:dLbl>
            <c:dLbl>
              <c:idx val="3"/>
              <c:layout>
                <c:manualLayout>
                  <c:x val="-6.7172957020241855E-2"/>
                  <c:y val="4.858712741143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A8F-4711-A7B6-C5CD4A1A94A0}"/>
                </c:ext>
              </c:extLst>
            </c:dLbl>
            <c:dLbl>
              <c:idx val="4"/>
              <c:layout>
                <c:manualLayout>
                  <c:x val="-0.12098512217722204"/>
                  <c:y val="-0.1125175582159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A8F-4711-A7B6-C5CD4A1A94A0}"/>
                </c:ext>
              </c:extLst>
            </c:dLbl>
            <c:dLbl>
              <c:idx val="5"/>
              <c:layout>
                <c:manualLayout>
                  <c:x val="-0.11620740092205843"/>
                  <c:y val="-7.92838019819843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A8F-4711-A7B6-C5CD4A1A94A0}"/>
                </c:ext>
              </c:extLst>
            </c:dLbl>
            <c:dLbl>
              <c:idx val="6"/>
              <c:layout>
                <c:manualLayout>
                  <c:x val="-2.4298523016473908E-2"/>
                  <c:y val="-7.927373419760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A8F-4711-A7B6-C5CD4A1A9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'RICAVI DA PUBBLICAZIONI'!$B$2:$G$2</c:f>
              <c:numCache>
                <c:formatCode>_("€"* #,##0_);_("€"* \(#,##0\);_("€"* "-"_);_(@_)</c:formatCode>
                <c:ptCount val="6"/>
                <c:pt idx="0">
                  <c:v>246476</c:v>
                </c:pt>
                <c:pt idx="1">
                  <c:v>227632</c:v>
                </c:pt>
                <c:pt idx="2">
                  <c:v>199112</c:v>
                </c:pt>
                <c:pt idx="3">
                  <c:v>230908</c:v>
                </c:pt>
                <c:pt idx="4">
                  <c:v>163751</c:v>
                </c:pt>
                <c:pt idx="5">
                  <c:v>552996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A8F-4711-A7B6-C5CD4A1A94A0}"/>
            </c:ext>
          </c:extLst>
        </c:ser>
        <c:ser>
          <c:idx val="0"/>
          <c:order val="2"/>
          <c:tx>
            <c:strRef>
              <c:f>'RICAVI DA PUBBLICAZIONI'!$A$3</c:f>
              <c:strCache>
                <c:ptCount val="1"/>
                <c:pt idx="0">
                  <c:v>ricavi da pubblicazioni</c:v>
                </c:pt>
              </c:strCache>
            </c:strRef>
          </c:tx>
          <c:spPr>
            <a:ln w="57150" cap="rnd" cmpd="sng" algn="ctr">
              <a:solidFill>
                <a:srgbClr val="FF0000"/>
              </a:solidFill>
              <a:round/>
              <a:headEnd type="none"/>
              <a:tailEnd w="lg" len="med"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9604942438537311E-2"/>
                  <c:y val="-3.0686606786169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1B-497B-833D-F9B8BF6097E2}"/>
                </c:ext>
              </c:extLst>
            </c:dLbl>
            <c:dLbl>
              <c:idx val="1"/>
              <c:layout>
                <c:manualLayout>
                  <c:x val="-7.987650198893155E-2"/>
                  <c:y val="6.648764803670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1B-497B-833D-F9B8BF6097E2}"/>
                </c:ext>
              </c:extLst>
            </c:dLbl>
            <c:dLbl>
              <c:idx val="2"/>
              <c:layout>
                <c:manualLayout>
                  <c:x val="-3.0676808131121058E-2"/>
                  <c:y val="0.1125175582159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1B-497B-833D-F9B8BF6097E2}"/>
                </c:ext>
              </c:extLst>
            </c:dLbl>
            <c:dLbl>
              <c:idx val="3"/>
              <c:layout>
                <c:manualLayout>
                  <c:x val="-3.375178899723421E-2"/>
                  <c:y val="5.3701561875797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1B-497B-833D-F9B8BF6097E2}"/>
                </c:ext>
              </c:extLst>
            </c:dLbl>
            <c:dLbl>
              <c:idx val="4"/>
              <c:layout>
                <c:manualLayout>
                  <c:x val="-3.5362279960301272E-3"/>
                  <c:y val="3.580104125053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1E-449C-8ADB-79B472A24227}"/>
                </c:ext>
              </c:extLst>
            </c:dLbl>
            <c:dLbl>
              <c:idx val="5"/>
              <c:layout>
                <c:manualLayout>
                  <c:x val="-7.4230038107971533E-2"/>
                  <c:y val="8.6945385894148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1B-497B-833D-F9B8BF6097E2}"/>
                </c:ext>
              </c:extLst>
            </c:dLbl>
            <c:dLbl>
              <c:idx val="6"/>
              <c:layout>
                <c:manualLayout>
                  <c:x val="-5.0635734134733074E-2"/>
                  <c:y val="7.4159299733243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1B-497B-833D-F9B8BF609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'RICAVI DA PUBBLICAZIONI'!$B$1:$G$1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'RICAVI DA PUBBLICAZIONI'!$B$3:$G$3</c:f>
              <c:numCache>
                <c:formatCode>_("€"* #,##0_);_("€"* \(#,##0\);_("€"* "-"_);_(@_)</c:formatCode>
                <c:ptCount val="6"/>
                <c:pt idx="0">
                  <c:v>77121</c:v>
                </c:pt>
                <c:pt idx="1">
                  <c:v>82803</c:v>
                </c:pt>
                <c:pt idx="2">
                  <c:v>198827</c:v>
                </c:pt>
                <c:pt idx="3">
                  <c:v>131960</c:v>
                </c:pt>
                <c:pt idx="4">
                  <c:v>79500</c:v>
                </c:pt>
                <c:pt idx="5">
                  <c:v>185273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1B-497B-833D-F9B8BF6097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85196072"/>
        <c:axId val="38520361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'RICAVI DA PUBBLICAZIONI'!$A$1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57150" cap="rnd" cmpd="sng" algn="ctr">
                    <a:solidFill>
                      <a:srgbClr val="0070C0"/>
                    </a:solidFill>
                    <a:rou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:spPr>
                <c:marker>
                  <c:symbol val="x"/>
                  <c:size val="17"/>
                  <c:spPr>
                    <a:solidFill>
                      <a:srgbClr val="3364FF"/>
                    </a:solidFill>
                    <a:ln w="9525" cap="flat" cmpd="sng" algn="ctr">
                      <a:noFill/>
                      <a:round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</c:marker>
                <c:dLbls>
                  <c:dLbl>
                    <c:idx val="0"/>
                    <c:layout>
                      <c:manualLayout>
                        <c:x val="-8.6995082693983469E-2"/>
                        <c:y val="-4.347269294707405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BA8F-4711-A7B6-C5CD4A1A94A0}"/>
                      </c:ext>
                    </c:extLst>
                  </c:dLbl>
                  <c:dLbl>
                    <c:idx val="1"/>
                    <c:layout>
                      <c:manualLayout>
                        <c:x val="-4.3945350568399315E-2"/>
                        <c:y val="-7.671651696542480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BA8F-4711-A7B6-C5CD4A1A94A0}"/>
                      </c:ext>
                    </c:extLst>
                  </c:dLbl>
                  <c:dLbl>
                    <c:idx val="2"/>
                    <c:layout>
                      <c:manualLayout>
                        <c:x val="-5.6245274032851934E-2"/>
                        <c:y val="-6.648764803670149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BA8F-4711-A7B6-C5CD4A1A94A0}"/>
                      </c:ext>
                    </c:extLst>
                  </c:dLbl>
                  <c:dLbl>
                    <c:idx val="3"/>
                    <c:layout>
                      <c:manualLayout>
                        <c:x val="-3.1645427103946758E-2"/>
                        <c:y val="-6.648764803670155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BA8F-4711-A7B6-C5CD4A1A94A0}"/>
                      </c:ext>
                    </c:extLst>
                  </c:dLbl>
                  <c:dLbl>
                    <c:idx val="4"/>
                    <c:layout>
                      <c:manualLayout>
                        <c:x val="-4.0870369702286274E-2"/>
                        <c:y val="-4.347269294707405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BA8F-4711-A7B6-C5CD4A1A94A0}"/>
                      </c:ext>
                    </c:extLst>
                  </c:dLbl>
                  <c:dLbl>
                    <c:idx val="5"/>
                    <c:layout>
                      <c:manualLayout>
                        <c:x val="-6.9283192905171709E-2"/>
                        <c:y val="0.13041807884122217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BA8F-4711-A7B6-C5CD4A1A94A0}"/>
                      </c:ext>
                    </c:extLst>
                  </c:dLbl>
                  <c:dLbl>
                    <c:idx val="6"/>
                    <c:layout>
                      <c:manualLayout>
                        <c:x val="-2.7373503882587063E-2"/>
                        <c:y val="-6.13732135723398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BA8F-4711-A7B6-C5CD4A1A94A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rgbClr val="92D050"/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'RICAVI DA PUBBLICAZIONI'!$B$1:$G$1</c15:sqref>
                        </c15:formulaRef>
                      </c:ext>
                    </c:extLst>
                    <c:strCach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'RICAVI DA PUBBLICAZIONI'!$B$1:$G$1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BA8F-4711-A7B6-C5CD4A1A94A0}"/>
                  </c:ext>
                </c:extLst>
              </c15:ser>
            </c15:filteredLineSeries>
          </c:ext>
        </c:extLst>
      </c:lineChart>
      <c:catAx>
        <c:axId val="3851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85203616"/>
        <c:crosses val="autoZero"/>
        <c:auto val="1"/>
        <c:lblAlgn val="ctr"/>
        <c:lblOffset val="100"/>
        <c:noMultiLvlLbl val="0"/>
      </c:catAx>
      <c:valAx>
        <c:axId val="385203616"/>
        <c:scaling>
          <c:orientation val="minMax"/>
        </c:scaling>
        <c:delete val="1"/>
        <c:axPos val="l"/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85196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000327278677793E-2"/>
          <c:y val="1.503221158853057E-2"/>
          <c:w val="0.96399934544264443"/>
          <c:h val="0.76894630755312898"/>
        </c:manualLayout>
      </c:layout>
      <c:lineChart>
        <c:grouping val="standard"/>
        <c:varyColors val="0"/>
        <c:ser>
          <c:idx val="0"/>
          <c:order val="0"/>
          <c:tx>
            <c:strRef>
              <c:f>'ALTRI RICAVI E PROVENTI'!$A$2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57150" cmpd="sng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8863557003828124E-2"/>
                  <c:y val="-9.7428944210066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B2-4724-BDCA-76AD25EE03B9}"/>
                </c:ext>
              </c:extLst>
            </c:dLbl>
            <c:dLbl>
              <c:idx val="1"/>
              <c:layout>
                <c:manualLayout>
                  <c:x val="-6.7227163614857394E-2"/>
                  <c:y val="-8.299502654931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6.856110888856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B2-4724-BDCA-76AD25EE03B9}"/>
                </c:ext>
              </c:extLst>
            </c:dLbl>
            <c:dLbl>
              <c:idx val="3"/>
              <c:layout>
                <c:manualLayout>
                  <c:x val="-8.1688757977417772E-2"/>
                  <c:y val="-7.938654713412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9.382046479487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>
                      <a:solidFill>
                        <a:schemeClr val="accent1"/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'ALTRI RICAVI E PROVENTI'!$B$2:$F$2</c:f>
              <c:numCache>
                <c:formatCode>_("€"* #,##0_);_("€"* \(#,##0\);_("€"* "-"_);_(@_)</c:formatCode>
                <c:ptCount val="5"/>
                <c:pt idx="0">
                  <c:v>1066598</c:v>
                </c:pt>
                <c:pt idx="1">
                  <c:v>1058227</c:v>
                </c:pt>
                <c:pt idx="2">
                  <c:v>1153626</c:v>
                </c:pt>
                <c:pt idx="3">
                  <c:v>2242852</c:v>
                </c:pt>
                <c:pt idx="4">
                  <c:v>1232220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B2-4724-BDCA-76AD25EE03B9}"/>
            </c:ext>
          </c:extLst>
        </c:ser>
        <c:ser>
          <c:idx val="1"/>
          <c:order val="1"/>
          <c:tx>
            <c:strRef>
              <c:f>'ALTRI RICAVI E PROVENTI'!$A$3</c:f>
              <c:strCache>
                <c:ptCount val="1"/>
                <c:pt idx="0">
                  <c:v>Contributi in conto esercizio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1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2-4724-BDCA-76AD25EE03B9}"/>
              </c:ext>
            </c:extLst>
          </c:dPt>
          <c:dPt>
            <c:idx val="2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B2-4724-BDCA-76AD25EE03B9}"/>
              </c:ext>
            </c:extLst>
          </c:dPt>
          <c:dPt>
            <c:idx val="3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B2-4724-BDCA-76AD25EE03B9}"/>
              </c:ext>
            </c:extLst>
          </c:dPt>
          <c:dPt>
            <c:idx val="4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B2-4724-BDCA-76AD25EE03B9}"/>
              </c:ext>
            </c:extLst>
          </c:dPt>
          <c:dLbls>
            <c:dLbl>
              <c:idx val="0"/>
              <c:layout>
                <c:manualLayout>
                  <c:x val="-9.4779905089183436E-2"/>
                  <c:y val="-0.12268830011638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4B2-4724-BDCA-76AD25EE03B9}"/>
                </c:ext>
              </c:extLst>
            </c:dLbl>
            <c:dLbl>
              <c:idx val="1"/>
              <c:layout>
                <c:manualLayout>
                  <c:x val="-8.4961544755359164E-2"/>
                  <c:y val="-0.111862861870817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B2-4724-BDCA-76AD25EE03B9}"/>
                </c:ext>
              </c:extLst>
            </c:dLbl>
            <c:dLbl>
              <c:idx val="2"/>
              <c:layout>
                <c:manualLayout>
                  <c:x val="-7.8415971199476353E-2"/>
                  <c:y val="-0.101037423625254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B2-4724-BDCA-76AD25EE03B9}"/>
                </c:ext>
              </c:extLst>
            </c:dLbl>
            <c:dLbl>
              <c:idx val="3"/>
              <c:layout>
                <c:manualLayout>
                  <c:x val="-6.8597610865652109E-2"/>
                  <c:y val="0.11129892093118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B2-4724-BDCA-76AD25EE03B9}"/>
                </c:ext>
              </c:extLst>
            </c:dLbl>
            <c:dLbl>
              <c:idx val="4"/>
              <c:layout>
                <c:manualLayout>
                  <c:x val="-4.5802650957290129E-2"/>
                  <c:y val="-6.49526294733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B2-4724-BDCA-76AD25EE0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'ALTRI RICAVI E PROVENTI'!$B$1:$F$1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'ALTRI RICAVI E PROVENTI'!$B$3:$F$3</c:f>
              <c:numCache>
                <c:formatCode>_("€"* #,##0_);_("€"* \(#,##0\);_("€"* "-"_);_(@_)</c:formatCode>
                <c:ptCount val="5"/>
                <c:pt idx="0">
                  <c:v>5322791</c:v>
                </c:pt>
                <c:pt idx="1">
                  <c:v>5204587</c:v>
                </c:pt>
                <c:pt idx="2">
                  <c:v>6922677</c:v>
                </c:pt>
                <c:pt idx="3">
                  <c:v>6545705</c:v>
                </c:pt>
                <c:pt idx="4">
                  <c:v>8804472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4B2-4724-BDCA-76AD25EE03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7254120"/>
        <c:axId val="307251824"/>
      </c:lineChart>
      <c:catAx>
        <c:axId val="30725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7251824"/>
        <c:crosses val="autoZero"/>
        <c:auto val="1"/>
        <c:lblAlgn val="ctr"/>
        <c:lblOffset val="100"/>
        <c:noMultiLvlLbl val="0"/>
      </c:catAx>
      <c:valAx>
        <c:axId val="307251824"/>
        <c:scaling>
          <c:orientation val="minMax"/>
        </c:scaling>
        <c:delete val="1"/>
        <c:axPos val="l"/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0725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631653330783044"/>
          <c:y val="0.36314197590450054"/>
          <c:w val="0.30495127886342138"/>
          <c:h val="0.527656503532504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30D-44A9-A7F9-7B2B14F249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30D-44A9-A7F9-7B2B14F249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30D-44A9-A7F9-7B2B14F2498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30D-44A9-A7F9-7B2B14F2498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30D-44A9-A7F9-7B2B14F2498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30D-44A9-A7F9-7B2B14F2498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330D-44A9-A7F9-7B2B14F24989}"/>
              </c:ext>
            </c:extLst>
          </c:dPt>
          <c:dLbls>
            <c:dLbl>
              <c:idx val="0"/>
              <c:layout>
                <c:manualLayout>
                  <c:x val="0.11274375185860389"/>
                  <c:y val="-0.2685347343841214"/>
                </c:manualLayout>
              </c:layout>
              <c:tx>
                <c:rich>
                  <a:bodyPr/>
                  <a:lstStyle/>
                  <a:p>
                    <a:fld id="{DFD8B492-5396-45C8-865C-B7896FA8EC98}" type="CELLRANGE">
                      <a:rPr lang="it-IT" baseline="0" smtClean="0"/>
                      <a:pPr/>
                      <a:t>[INTERVALLOCELLE]</a:t>
                    </a:fld>
                    <a:r>
                      <a:rPr lang="it-IT" baseline="0" dirty="0"/>
                      <a:t>€
</a:t>
                    </a:r>
                    <a:fld id="{94293B32-6D16-49C2-AA4C-7344EA459663}" type="CATEGORYNAME">
                      <a:rPr lang="it-IT" baseline="0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F98BE686-2F11-4E3F-8F8E-DA6280CD4ADA}" type="PERCENTAGE">
                      <a:rPr lang="it-IT" baseline="0"/>
                      <a:pPr/>
                      <a:t>[PERCENTUALE]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30D-44A9-A7F9-7B2B14F24989}"/>
                </c:ext>
              </c:extLst>
            </c:dLbl>
            <c:dLbl>
              <c:idx val="1"/>
              <c:layout>
                <c:manualLayout>
                  <c:x val="0.32410108219231215"/>
                  <c:y val="-0.14010507880910683"/>
                </c:manualLayout>
              </c:layout>
              <c:tx>
                <c:rich>
                  <a:bodyPr/>
                  <a:lstStyle/>
                  <a:p>
                    <a:fld id="{3A69FF4B-B56C-4CB2-ACC9-AD6D79115030}" type="CELLRANGE">
                      <a:rPr lang="it-IT" baseline="0" smtClean="0"/>
                      <a:pPr/>
                      <a:t>[INTERVALLOCELLE]</a:t>
                    </a:fld>
                    <a:r>
                      <a:rPr lang="it-IT" baseline="0" dirty="0"/>
                      <a:t>€
</a:t>
                    </a:r>
                    <a:fld id="{98D2CD55-7DDB-46A4-82C5-F56E0209932A}" type="CATEGORYNAME">
                      <a:rPr lang="it-IT" baseline="0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15CD137C-B71F-4DF1-8B00-ACD0F8F66717}" type="PERCENTAGE">
                      <a:rPr lang="it-IT" baseline="0"/>
                      <a:pPr/>
                      <a:t>[PERCENTUALE]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30D-44A9-A7F9-7B2B14F24989}"/>
                </c:ext>
              </c:extLst>
            </c:dLbl>
            <c:dLbl>
              <c:idx val="2"/>
              <c:layout>
                <c:manualLayout>
                  <c:x val="0.27132319666938187"/>
                  <c:y val="7.5890251021599534E-2"/>
                </c:manualLayout>
              </c:layout>
              <c:tx>
                <c:rich>
                  <a:bodyPr/>
                  <a:lstStyle/>
                  <a:p>
                    <a:fld id="{3571D774-0D28-4586-BBEF-82F6929457D2}" type="CELLRANGE">
                      <a:rPr lang="en-US" baseline="0" smtClean="0"/>
                      <a:pPr/>
                      <a:t>[INTERVALLOCELLE]</a:t>
                    </a:fld>
                    <a:r>
                      <a:rPr lang="en-US" baseline="0" dirty="0"/>
                      <a:t>€
</a:t>
                    </a:r>
                    <a:fld id="{A9188C94-2CA7-4CD4-914B-DBB4A0588EA4}" type="CATEGORYNAME">
                      <a:rPr lang="en-US" baseline="0" dirty="0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21FC5CF2-2793-41F2-BD48-2F68A521EA62}" type="PERCENTAGE">
                      <a:rPr lang="en-US" baseline="0" dirty="0"/>
                      <a:pPr/>
                      <a:t>[PERCENTUALE]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30D-44A9-A7F9-7B2B14F24989}"/>
                </c:ext>
              </c:extLst>
            </c:dLbl>
            <c:dLbl>
              <c:idx val="3"/>
              <c:layout>
                <c:manualLayout>
                  <c:x val="0.27159244264507421"/>
                  <c:y val="0.24518388791593695"/>
                </c:manualLayout>
              </c:layout>
              <c:tx>
                <c:rich>
                  <a:bodyPr/>
                  <a:lstStyle/>
                  <a:p>
                    <a:fld id="{0520B33F-E5B4-41B1-838C-04F5E5B16F82}" type="CELLRANGE">
                      <a:rPr lang="it-IT" baseline="0" smtClean="0"/>
                      <a:pPr/>
                      <a:t>[INTERVALLOCELLE]</a:t>
                    </a:fld>
                    <a:r>
                      <a:rPr lang="it-IT" baseline="0" dirty="0"/>
                      <a:t>€
</a:t>
                    </a:r>
                    <a:fld id="{06496DB6-0D21-49ED-AFC7-C6F411EAEE4E}" type="CATEGORYNAME">
                      <a:rPr lang="it-IT" baseline="0" dirty="0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A2084CF5-7F2B-4F9B-9B63-BBFB903FF945}" type="PERCENTAGE">
                      <a:rPr lang="it-IT" baseline="0" dirty="0"/>
                      <a:pPr/>
                      <a:t>[PERCENTUALE]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30D-44A9-A7F9-7B2B14F24989}"/>
                </c:ext>
              </c:extLst>
            </c:dLbl>
            <c:dLbl>
              <c:idx val="4"/>
              <c:layout>
                <c:manualLayout>
                  <c:x val="-0.19804503347620564"/>
                  <c:y val="5.43122600211360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/>
                      <a:t>16.135.101 €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err="1"/>
                      <a:t>Servizi</a:t>
                    </a:r>
                    <a:endParaRPr lang="en-US" baseline="0" dirty="0"/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/>
                      <a:t>89,88%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4800743796614"/>
                      <c:h val="0.14740743407662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0D-44A9-A7F9-7B2B14F24989}"/>
                </c:ext>
              </c:extLst>
            </c:dLbl>
            <c:dLbl>
              <c:idx val="5"/>
              <c:layout>
                <c:manualLayout>
                  <c:x val="-0.31389977114929601"/>
                  <c:y val="-7.0052539404553416E-2"/>
                </c:manualLayout>
              </c:layout>
              <c:tx>
                <c:rich>
                  <a:bodyPr/>
                  <a:lstStyle/>
                  <a:p>
                    <a:fld id="{1A8B0019-ABCB-49A2-B75E-B1C157A41396}" type="CELLRANGE">
                      <a:rPr lang="it-IT" baseline="0" smtClean="0"/>
                      <a:pPr/>
                      <a:t>[INTERVALLOCELLE]</a:t>
                    </a:fld>
                    <a:r>
                      <a:rPr lang="it-IT" baseline="0" dirty="0"/>
                      <a:t>€ 
</a:t>
                    </a:r>
                    <a:fld id="{30281062-D109-493E-85AB-B799A4CE6191}" type="CATEGORYNAME">
                      <a:rPr lang="it-IT" baseline="0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7461CA84-BCAF-4DE7-9E53-18AA5DDF25D7}" type="PERCENTAGE">
                      <a:rPr lang="it-IT" baseline="0"/>
                      <a:pPr/>
                      <a:t>[PERCENTUALE]</a:t>
                    </a:fld>
                    <a:endParaRPr lang="it-IT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30D-44A9-A7F9-7B2B14F24989}"/>
                </c:ext>
              </c:extLst>
            </c:dLbl>
            <c:dLbl>
              <c:idx val="6"/>
              <c:layout>
                <c:manualLayout>
                  <c:x val="-9.4455348253882063E-2"/>
                  <c:y val="-0.25394045534150611"/>
                </c:manualLayout>
              </c:layout>
              <c:tx>
                <c:rich>
                  <a:bodyPr/>
                  <a:lstStyle/>
                  <a:p>
                    <a:fld id="{3A61FA20-B505-4A92-8621-F72B589C31F5}" type="CELLRANGE">
                      <a:rPr lang="it-IT" baseline="0" smtClean="0"/>
                      <a:pPr/>
                      <a:t>[INTERVALLOCELLE]</a:t>
                    </a:fld>
                    <a:r>
                      <a:rPr lang="it-IT" baseline="0" dirty="0"/>
                      <a:t>€</a:t>
                    </a:r>
                  </a:p>
                  <a:p>
                    <a:fld id="{5FD8F3E4-8CC3-4E7F-9686-2A1549DB4B6A}" type="CATEGORYNAME">
                      <a:rPr lang="it-IT" baseline="0" smtClean="0"/>
                      <a:pPr/>
                      <a:t>[NOME CATEGORIA]</a:t>
                    </a:fld>
                    <a:r>
                      <a:rPr lang="it-IT" baseline="0" dirty="0"/>
                      <a:t>
0,46%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30D-44A9-A7F9-7B2B14F249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'COSTI DELLA PRODUZIONE  '!$A$3:$A$9</c:f>
              <c:strCache>
                <c:ptCount val="7"/>
                <c:pt idx="0">
                  <c:v> Acquisto merci/materiale di consumo </c:v>
                </c:pt>
                <c:pt idx="1">
                  <c:v> Godimento beni di Terzi </c:v>
                </c:pt>
                <c:pt idx="2">
                  <c:v> Personale </c:v>
                </c:pt>
                <c:pt idx="3">
                  <c:v> Oneri diversi di gestione </c:v>
                </c:pt>
                <c:pt idx="4">
                  <c:v> Servizi </c:v>
                </c:pt>
                <c:pt idx="5">
                  <c:v> Ammortamenti e svalutazioni </c:v>
                </c:pt>
                <c:pt idx="6">
                  <c:v> Variazione delle rimanenze di materie prime, sussidiarie, di consumo e merci </c:v>
                </c:pt>
              </c:strCache>
            </c:strRef>
          </c:cat>
          <c:val>
            <c:numRef>
              <c:f>'COSTI DELLA PRODUZIONE  '!$B$3:$B$9</c:f>
              <c:numCache>
                <c:formatCode>_-* #,##0_-;\-* #,##0_-;_-* "-"??_-;_-@_-</c:formatCode>
                <c:ptCount val="7"/>
                <c:pt idx="0">
                  <c:v>406451</c:v>
                </c:pt>
                <c:pt idx="1">
                  <c:v>46046</c:v>
                </c:pt>
                <c:pt idx="2">
                  <c:v>871574</c:v>
                </c:pt>
                <c:pt idx="3">
                  <c:v>151530</c:v>
                </c:pt>
                <c:pt idx="4">
                  <c:v>16135101</c:v>
                </c:pt>
                <c:pt idx="5">
                  <c:v>260776</c:v>
                </c:pt>
                <c:pt idx="6">
                  <c:v>81234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'COSTI DELLA PRODUZIONE  '!$B$3:$B$10</c15:f>
                <c15:dlblRangeCache>
                  <c:ptCount val="8"/>
                  <c:pt idx="0">
                    <c:v> 406.451 </c:v>
                  </c:pt>
                  <c:pt idx="1">
                    <c:v> 46.046 </c:v>
                  </c:pt>
                  <c:pt idx="2">
                    <c:v> 871.574 </c:v>
                  </c:pt>
                  <c:pt idx="3">
                    <c:v> 151.530 </c:v>
                  </c:pt>
                  <c:pt idx="4">
                    <c:v> 16.135.101 </c:v>
                  </c:pt>
                  <c:pt idx="5">
                    <c:v> 260.776 </c:v>
                  </c:pt>
                  <c:pt idx="6">
                    <c:v> 81.234 </c:v>
                  </c:pt>
                  <c:pt idx="7">
                    <c:v> € 17.952.712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330D-44A9-A7F9-7B2B14F249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5-4659-9790-50B785D085E8}"/>
              </c:ext>
            </c:extLst>
          </c:dPt>
          <c:dPt>
            <c:idx val="3"/>
            <c:invertIfNegative val="0"/>
            <c:bubble3D val="0"/>
            <c:spPr>
              <a:solidFill>
                <a:srgbClr val="42C4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5-4659-9790-50B785D085E8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5-4659-9790-50B785D085E8}"/>
              </c:ext>
            </c:extLst>
          </c:dPt>
          <c:dPt>
            <c:idx val="5"/>
            <c:invertIfNegative val="0"/>
            <c:bubble3D val="0"/>
            <c:spPr>
              <a:solidFill>
                <a:srgbClr val="AFD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D5-4659-9790-50B785D085E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D5-4659-9790-50B785D085E8}"/>
              </c:ext>
            </c:extLst>
          </c:dPt>
          <c:dPt>
            <c:idx val="7"/>
            <c:invertIfNegative val="0"/>
            <c:bubble3D val="0"/>
            <c:spPr>
              <a:solidFill>
                <a:srgbClr val="D8C3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D5-4659-9790-50B785D085E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AD5-4659-9790-50B785D085E8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D5-4659-9790-50B785D085E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AD5-4659-9790-50B785D085E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D5-4659-9790-50B785D085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'COSTI PER SERVIZI'!$A$1:$A$13</c:f>
              <c:strCache>
                <c:ptCount val="13"/>
                <c:pt idx="0">
                  <c:v>Altri costi per il personale  </c:v>
                </c:pt>
                <c:pt idx="1">
                  <c:v>Coord. OTCO, Progetti MIUR</c:v>
                </c:pt>
                <c:pt idx="2">
                  <c:v>Spese coll.ni /consulenze prof.li</c:v>
                </c:pt>
                <c:pt idx="3">
                  <c:v>Altre spese istituzionali</c:v>
                </c:pt>
                <c:pt idx="4">
                  <c:v>Costi per pubblicazioni</c:v>
                </c:pt>
                <c:pt idx="5">
                  <c:v>Attività di comunicazione  </c:v>
                </c:pt>
                <c:pt idx="6">
                  <c:v>Attività OTCO e contributi OTTO  </c:v>
                </c:pt>
                <c:pt idx="7">
                  <c:v>Contributi attività istituzionali</c:v>
                </c:pt>
                <c:pt idx="8">
                  <c:v>Spese generali</c:v>
                </c:pt>
                <c:pt idx="9">
                  <c:v>Immobili e rifugi</c:v>
                </c:pt>
                <c:pt idx="10">
                  <c:v>Stampa sociale</c:v>
                </c:pt>
                <c:pt idx="11">
                  <c:v>Assicurazioni  </c:v>
                </c:pt>
                <c:pt idx="12">
                  <c:v>CNSAS</c:v>
                </c:pt>
              </c:strCache>
            </c:strRef>
          </c:cat>
          <c:val>
            <c:numRef>
              <c:f>'COSTI PER SERVIZI'!$B$1:$B$13</c:f>
              <c:numCache>
                <c:formatCode>0.00%</c:formatCode>
                <c:ptCount val="13"/>
                <c:pt idx="0">
                  <c:v>2.889042962916687E-3</c:v>
                </c:pt>
                <c:pt idx="1">
                  <c:v>3.1435811898543431E-3</c:v>
                </c:pt>
                <c:pt idx="2">
                  <c:v>4.1930323212727334E-3</c:v>
                </c:pt>
                <c:pt idx="3">
                  <c:v>9.2965020795345507E-3</c:v>
                </c:pt>
                <c:pt idx="4">
                  <c:v>1.615812631107794E-2</c:v>
                </c:pt>
                <c:pt idx="5">
                  <c:v>2.5545982017714051E-2</c:v>
                </c:pt>
                <c:pt idx="6">
                  <c:v>4.2661462112942458E-2</c:v>
                </c:pt>
                <c:pt idx="7">
                  <c:v>4.3237225475068301E-2</c:v>
                </c:pt>
                <c:pt idx="8">
                  <c:v>4.4769908784580897E-2</c:v>
                </c:pt>
                <c:pt idx="9">
                  <c:v>5.6266644999619156E-2</c:v>
                </c:pt>
                <c:pt idx="10">
                  <c:v>7.9693458379963042E-2</c:v>
                </c:pt>
                <c:pt idx="11">
                  <c:v>0.30400683577995574</c:v>
                </c:pt>
                <c:pt idx="12">
                  <c:v>0.36813819758550009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AD5-4659-9790-50B785D085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5085616"/>
        <c:axId val="981264736"/>
      </c:barChart>
      <c:catAx>
        <c:axId val="107508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81264736"/>
        <c:crosses val="autoZero"/>
        <c:auto val="1"/>
        <c:lblAlgn val="ctr"/>
        <c:lblOffset val="100"/>
        <c:noMultiLvlLbl val="0"/>
      </c:catAx>
      <c:valAx>
        <c:axId val="981264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07508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63618089886515E-3"/>
          <c:y val="4.5630660929772464E-2"/>
          <c:w val="0.96358404903145822"/>
          <c:h val="0.68040912908219964"/>
        </c:manualLayout>
      </c:layout>
      <c:lineChart>
        <c:grouping val="standard"/>
        <c:varyColors val="0"/>
        <c:ser>
          <c:idx val="0"/>
          <c:order val="0"/>
          <c:tx>
            <c:strRef>
              <c:f>'STAMPA SOCIALE'!$A$2</c:f>
              <c:strCache>
                <c:ptCount val="1"/>
                <c:pt idx="0">
                  <c:v>carta,stampa, celophanatura e postalizzazione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816835408479369E-2"/>
                  <c:y val="7.2048411994377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2E-4269-AD3C-47B7A6F121F7}"/>
                </c:ext>
              </c:extLst>
            </c:dLbl>
            <c:dLbl>
              <c:idx val="1"/>
              <c:layout>
                <c:manualLayout>
                  <c:x val="-5.729767294170085E-2"/>
                  <c:y val="-7.445002572752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2E-4269-AD3C-47B7A6F121F7}"/>
                </c:ext>
              </c:extLst>
            </c:dLbl>
            <c:dLbl>
              <c:idx val="2"/>
              <c:layout>
                <c:manualLayout>
                  <c:x val="-5.0798582174733937E-2"/>
                  <c:y val="-6.484357079493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2E-4269-AD3C-47B7A6F121F7}"/>
                </c:ext>
              </c:extLst>
            </c:dLbl>
            <c:dLbl>
              <c:idx val="3"/>
              <c:layout>
                <c:manualLayout>
                  <c:x val="-6.5421536400409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2E-4269-AD3C-47B7A6F121F7}"/>
                </c:ext>
              </c:extLst>
            </c:dLbl>
            <c:dLbl>
              <c:idx val="4"/>
              <c:layout>
                <c:manualLayout>
                  <c:x val="-7.6794945242601706E-2"/>
                  <c:y val="-6.964679826123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2E-4269-AD3C-47B7A6F121F7}"/>
                </c:ext>
              </c:extLst>
            </c:dLbl>
            <c:dLbl>
              <c:idx val="5"/>
              <c:layout>
                <c:manualLayout>
                  <c:x val="-4.2460299894658438E-2"/>
                  <c:y val="-9.1261321859544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'STAMPA SOCIALE'!$B$2:$G$2</c:f>
              <c:numCache>
                <c:formatCode>_-* #,##0\ [$€-410]_-;\-* #,##0\ [$€-410]_-;_-* "-"\ [$€-410]_-;_-@_-</c:formatCode>
                <c:ptCount val="6"/>
                <c:pt idx="0">
                  <c:v>734520</c:v>
                </c:pt>
                <c:pt idx="1">
                  <c:v>728616</c:v>
                </c:pt>
                <c:pt idx="2">
                  <c:v>719452</c:v>
                </c:pt>
                <c:pt idx="3">
                  <c:v>721693</c:v>
                </c:pt>
                <c:pt idx="4">
                  <c:v>727316.05</c:v>
                </c:pt>
                <c:pt idx="5">
                  <c:v>764413.32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269-AD3C-47B7A6F121F7}"/>
            </c:ext>
          </c:extLst>
        </c:ser>
        <c:ser>
          <c:idx val="1"/>
          <c:order val="1"/>
          <c:tx>
            <c:strRef>
              <c:f>'STAMPA SOCIALE'!$A$3</c:f>
              <c:strCache>
                <c:ptCount val="1"/>
                <c:pt idx="0">
                  <c:v>collaboratori e costi di redazione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92062716737640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2E-4269-AD3C-47B7A6F121F7}"/>
                </c:ext>
              </c:extLst>
            </c:dLbl>
            <c:dLbl>
              <c:idx val="1"/>
              <c:layout>
                <c:manualLayout>
                  <c:x val="-7.6794945242601623E-2"/>
                  <c:y val="8.8859708126399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2E-4269-AD3C-47B7A6F121F7}"/>
                </c:ext>
              </c:extLst>
            </c:dLbl>
            <c:dLbl>
              <c:idx val="2"/>
              <c:layout>
                <c:manualLayout>
                  <c:x val="-7.5170172550859865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2E-4269-AD3C-47B7A6F121F7}"/>
                </c:ext>
              </c:extLst>
            </c:dLbl>
            <c:dLbl>
              <c:idx val="3"/>
              <c:layout>
                <c:manualLayout>
                  <c:x val="-5.5672900249959183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2E-4269-AD3C-47B7A6F121F7}"/>
                </c:ext>
              </c:extLst>
            </c:dLbl>
            <c:dLbl>
              <c:idx val="4"/>
              <c:layout>
                <c:manualLayout>
                  <c:x val="-5.8922445633442698E-2"/>
                  <c:y val="7.6851639460669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2E-4269-AD3C-47B7A6F121F7}"/>
                </c:ext>
              </c:extLst>
            </c:dLbl>
            <c:dLbl>
              <c:idx val="5"/>
              <c:layout>
                <c:manualLayout>
                  <c:x val="-4.4864963478436312E-2"/>
                  <c:y val="6.00403433286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A2E-4269-AD3C-47B7A6F121F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'STAMPA SOCIALE'!$B$3:$G$3</c:f>
              <c:numCache>
                <c:formatCode>_-* #,##0\ [$€-410]_-;\-* #,##0\ [$€-410]_-;_-* "-"\ [$€-410]_-;_-@_-</c:formatCode>
                <c:ptCount val="6"/>
                <c:pt idx="0">
                  <c:v>195954</c:v>
                </c:pt>
                <c:pt idx="1">
                  <c:v>192499</c:v>
                </c:pt>
                <c:pt idx="2">
                  <c:v>197103</c:v>
                </c:pt>
                <c:pt idx="3">
                  <c:v>197933</c:v>
                </c:pt>
                <c:pt idx="4">
                  <c:v>193373.36</c:v>
                </c:pt>
                <c:pt idx="5">
                  <c:v>192976.62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269-AD3C-47B7A6F121F7}"/>
            </c:ext>
          </c:extLst>
        </c:ser>
        <c:ser>
          <c:idx val="2"/>
          <c:order val="2"/>
          <c:tx>
            <c:strRef>
              <c:f>'STAMPA SOCIALE'!$A$4</c:f>
              <c:strCache>
                <c:ptCount val="1"/>
                <c:pt idx="0">
                  <c:v>spedizioni in abbonamento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920627167376405E-2"/>
                  <c:y val="-9.6064549325836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2E-4269-AD3C-47B7A6F121F7}"/>
                </c:ext>
              </c:extLst>
            </c:dLbl>
            <c:dLbl>
              <c:idx val="1"/>
              <c:layout>
                <c:manualLayout>
                  <c:x val="-7.5170172550859865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2E-4269-AD3C-47B7A6F121F7}"/>
                </c:ext>
              </c:extLst>
            </c:dLbl>
            <c:dLbl>
              <c:idx val="2"/>
              <c:layout>
                <c:manualLayout>
                  <c:x val="-6.054721832518431E-2"/>
                  <c:y val="-5.763872959550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2E-4269-AD3C-47B7A6F121F7}"/>
                </c:ext>
              </c:extLst>
            </c:dLbl>
            <c:dLbl>
              <c:idx val="3"/>
              <c:layout>
                <c:manualLayout>
                  <c:x val="-7.6794945242601595E-2"/>
                  <c:y val="6.2441957061793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A2E-4269-AD3C-47B7A6F121F7}"/>
                </c:ext>
              </c:extLst>
            </c:dLbl>
            <c:dLbl>
              <c:idx val="4"/>
              <c:layout>
                <c:manualLayout>
                  <c:x val="-6.867108178389307E-2"/>
                  <c:y val="-8.645809439325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A2E-4269-AD3C-47B7A6F121F7}"/>
                </c:ext>
              </c:extLst>
            </c:dLbl>
            <c:dLbl>
              <c:idx val="5"/>
              <c:layout>
                <c:manualLayout>
                  <c:x val="-4.5709845278141897E-2"/>
                  <c:y val="-6.7245184528085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A2E-4269-AD3C-47B7A6F1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'STAMPA SOCIALE'!$B$1:$G$1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'STAMPA SOCIALE'!$B$4:$G$4</c:f>
              <c:numCache>
                <c:formatCode>_-* #,##0\ [$€-410]_-;\-* #,##0\ [$€-410]_-;_-* "-"\ [$€-410]_-;_-@_-</c:formatCode>
                <c:ptCount val="6"/>
                <c:pt idx="0">
                  <c:v>402928</c:v>
                </c:pt>
                <c:pt idx="1">
                  <c:v>405499</c:v>
                </c:pt>
                <c:pt idx="2">
                  <c:v>417823</c:v>
                </c:pt>
                <c:pt idx="3">
                  <c:v>425448</c:v>
                </c:pt>
                <c:pt idx="4">
                  <c:v>432724.43</c:v>
                </c:pt>
                <c:pt idx="5">
                  <c:v>443034.01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2E-4269-AD3C-47B7A6F121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3855407"/>
        <c:axId val="175877263"/>
      </c:lineChart>
      <c:catAx>
        <c:axId val="20538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5877263"/>
        <c:crosses val="autoZero"/>
        <c:auto val="1"/>
        <c:lblAlgn val="ctr"/>
        <c:lblOffset val="100"/>
        <c:noMultiLvlLbl val="0"/>
      </c:catAx>
      <c:valAx>
        <c:axId val="1758772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\ [$€-410]_-;\-* #,##0\ [$€-410]_-;_-* &quot;-&quot;\ [$€-410]_-;_-@_-" sourceLinked="1"/>
        <c:majorTickMark val="none"/>
        <c:minorTickMark val="none"/>
        <c:tickLblPos val="nextTo"/>
        <c:crossAx val="205385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0974881335365E-2"/>
          <c:y val="0.87690065507323867"/>
          <c:w val="0.95977599085587073"/>
          <c:h val="0.10868966252788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47072368379201E-3"/>
          <c:y val="5.8424478056374997E-2"/>
          <c:w val="0.9625372498935717"/>
          <c:h val="0.84681395188989483"/>
        </c:manualLayout>
      </c:layout>
      <c:lineChart>
        <c:grouping val="standard"/>
        <c:varyColors val="0"/>
        <c:ser>
          <c:idx val="0"/>
          <c:order val="1"/>
          <c:spPr>
            <a:ln w="31750" cap="rnd">
              <a:solidFill>
                <a:schemeClr val="accent2">
                  <a:shade val="76000"/>
                </a:schemeClr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17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6.7205020904609836E-2"/>
                  <c:y val="-0.14486712371806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409-4D78-A5B1-88D363EE99E3}"/>
                </c:ext>
              </c:extLst>
            </c:dLbl>
            <c:dLbl>
              <c:idx val="1"/>
              <c:layout>
                <c:manualLayout>
                  <c:x val="-8.9816468635488755E-2"/>
                  <c:y val="-7.2433561859030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09-4D78-A5B1-88D363EE99E3}"/>
                </c:ext>
              </c:extLst>
            </c:dLbl>
            <c:dLbl>
              <c:idx val="2"/>
              <c:layout>
                <c:manualLayout>
                  <c:x val="-6.2682731358434024E-2"/>
                  <c:y val="-8.817998835012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09-4D78-A5B1-88D363EE99E3}"/>
                </c:ext>
              </c:extLst>
            </c:dLbl>
            <c:dLbl>
              <c:idx val="3"/>
              <c:layout>
                <c:manualLayout>
                  <c:x val="-7.7757029845686665E-2"/>
                  <c:y val="0.151165694314498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09-4D78-A5B1-88D363EE99E3}"/>
                </c:ext>
              </c:extLst>
            </c:dLbl>
            <c:dLbl>
              <c:idx val="4"/>
              <c:layout>
                <c:manualLayout>
                  <c:x val="-4.1578713476280414E-2"/>
                  <c:y val="0.10392641484121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09-4D78-A5B1-88D363EE99E3}"/>
                </c:ext>
              </c:extLst>
            </c:dLbl>
            <c:dLbl>
              <c:idx val="5"/>
              <c:layout>
                <c:manualLayout>
                  <c:x val="-0.11092048651764244"/>
                  <c:y val="-0.110224985437655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409-4D78-A5B1-88D363EE99E3}"/>
                </c:ext>
              </c:extLst>
            </c:dLbl>
            <c:dLbl>
              <c:idx val="6"/>
              <c:layout>
                <c:manualLayout>
                  <c:x val="-6.2682731358434052E-2"/>
                  <c:y val="0.132269982525186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409-4D78-A5B1-88D363EE99E3}"/>
                </c:ext>
              </c:extLst>
            </c:dLbl>
            <c:dLbl>
              <c:idx val="7"/>
              <c:layout>
                <c:manualLayout>
                  <c:x val="-7.3234740299510881E-2"/>
                  <c:y val="-9.132927364834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409-4D78-A5B1-88D363EE99E3}"/>
                </c:ext>
              </c:extLst>
            </c:dLbl>
            <c:dLbl>
              <c:idx val="8"/>
              <c:layout>
                <c:manualLayout>
                  <c:x val="-7.4742170148236253E-2"/>
                  <c:y val="0.129120697226967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409-4D78-A5B1-88D363EE99E3}"/>
                </c:ext>
              </c:extLst>
            </c:dLbl>
            <c:dLbl>
              <c:idx val="9"/>
              <c:layout>
                <c:manualLayout>
                  <c:x val="9.0283178412275174E-3"/>
                  <c:y val="3.1492852982187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409-4D78-A5B1-88D363EE99E3}"/>
                </c:ext>
              </c:extLst>
            </c:dLbl>
            <c:dLbl>
              <c:idx val="10"/>
              <c:layout>
                <c:manualLayout>
                  <c:x val="-6.0460518631833042E-2"/>
                  <c:y val="-4.7239279473280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FE-47CB-B44D-6D5D6C13E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ASSICURAZIONI!$B$13:$L$13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ASSICURAZIONI!$B$14:$L$14</c:f>
              <c:numCache>
                <c:formatCode>_("€"* #,##0_);_("€"* \(#,##0\);_("€"* "-"_);_(@_)</c:formatCode>
                <c:ptCount val="11"/>
                <c:pt idx="0">
                  <c:v>2738145.84</c:v>
                </c:pt>
                <c:pt idx="1">
                  <c:v>3857853.24</c:v>
                </c:pt>
                <c:pt idx="2">
                  <c:v>3401297.61</c:v>
                </c:pt>
                <c:pt idx="3">
                  <c:v>3429977.41</c:v>
                </c:pt>
                <c:pt idx="4">
                  <c:v>4084508</c:v>
                </c:pt>
                <c:pt idx="5">
                  <c:v>4096826</c:v>
                </c:pt>
                <c:pt idx="6">
                  <c:v>4256144</c:v>
                </c:pt>
                <c:pt idx="7">
                  <c:v>3940516</c:v>
                </c:pt>
                <c:pt idx="8">
                  <c:v>4172780</c:v>
                </c:pt>
                <c:pt idx="9">
                  <c:v>3861091</c:v>
                </c:pt>
                <c:pt idx="10">
                  <c:v>4905181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409-4D78-A5B1-88D363EE9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8882512"/>
        <c:axId val="308879232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spPr>
                  <a:ln w="31750" cap="rnd">
                    <a:solidFill>
                      <a:schemeClr val="accent2">
                        <a:tint val="77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7"/>
                  <c:spPr>
                    <a:solidFill>
                      <a:schemeClr val="accent2">
                        <a:tint val="77000"/>
                      </a:schemeClr>
                    </a:solidFill>
                    <a:ln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ASSICURAZIONI!$B$13:$L$13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ASSICURAZIONI!$B$13:$L$13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1409-4D78-A5B1-88D363EE99E3}"/>
                  </c:ext>
                </c:extLst>
              </c15:ser>
            </c15:filteredLineSeries>
          </c:ext>
        </c:extLst>
      </c:lineChart>
      <c:catAx>
        <c:axId val="308882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8879232"/>
        <c:crosses val="autoZero"/>
        <c:auto val="1"/>
        <c:lblAlgn val="ctr"/>
        <c:lblOffset val="100"/>
        <c:noMultiLvlLbl val="0"/>
      </c:catAx>
      <c:valAx>
        <c:axId val="308879232"/>
        <c:scaling>
          <c:orientation val="minMax"/>
          <c:max val="5000000"/>
          <c:min val="1000000"/>
        </c:scaling>
        <c:delete val="1"/>
        <c:axPos val="l"/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0888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27935042702952E-2"/>
          <c:y val="9.6496454865012932E-2"/>
          <c:w val="0.91671449014853434"/>
          <c:h val="0.757403993425604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'SPESE PER RIFUGI'!$A$2</c:f>
              <c:strCache>
                <c:ptCount val="1"/>
                <c:pt idx="0">
                  <c:v>Manutenzione Ordinaria Rifugi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'SPESE PER RIFUGI'!$B$2:$D$2</c:f>
              <c:numCache>
                <c:formatCode>_("€"* #,##0_);_("€"* \(#,##0\);_("€"* "-"_);_(@_)</c:formatCode>
                <c:ptCount val="3"/>
                <c:pt idx="0">
                  <c:v>185000</c:v>
                </c:pt>
                <c:pt idx="1">
                  <c:v>178600</c:v>
                </c:pt>
                <c:pt idx="2">
                  <c:v>175000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2-42A9-AAEA-F3207D6E62AF}"/>
            </c:ext>
          </c:extLst>
        </c:ser>
        <c:ser>
          <c:idx val="1"/>
          <c:order val="1"/>
          <c:tx>
            <c:strRef>
              <c:f>'SPESE PER RIFUGI'!$A$3</c:f>
              <c:strCache>
                <c:ptCount val="1"/>
                <c:pt idx="0">
                  <c:v>Rifugi di Proprietà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'SPESE PER RIFUGI'!$B$3:$D$3</c:f>
              <c:numCache>
                <c:formatCode>_("€"* #,##0_);_("€"* \(#,##0\);_("€"* "-"_);_(@_)</c:formatCode>
                <c:ptCount val="3"/>
                <c:pt idx="0">
                  <c:v>81088</c:v>
                </c:pt>
                <c:pt idx="1">
                  <c:v>27742</c:v>
                </c:pt>
                <c:pt idx="2">
                  <c:v>21098.97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2-42A9-AAEA-F3207D6E62AF}"/>
            </c:ext>
          </c:extLst>
        </c:ser>
        <c:ser>
          <c:idx val="2"/>
          <c:order val="2"/>
          <c:tx>
            <c:strRef>
              <c:f>'SPESE PER RIFUGI'!$A$4</c:f>
              <c:strCache>
                <c:ptCount val="1"/>
                <c:pt idx="0">
                  <c:v>Acc.to Fondo Stabile Pro Rifugi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'SPESE PER RIFUGI'!$B$1:$D$1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'SPESE PER RIFUGI'!$B$4:$D$4</c:f>
              <c:numCache>
                <c:formatCode>_("€"* #,##0_);_("€"* \(#,##0\);_("€"* "-"_);_(@_)</c:formatCode>
                <c:ptCount val="3"/>
                <c:pt idx="0">
                  <c:v>927263</c:v>
                </c:pt>
                <c:pt idx="1">
                  <c:v>834430</c:v>
                </c:pt>
                <c:pt idx="2">
                  <c:v>886770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2-42A9-AAEA-F3207D6E6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0447616"/>
        <c:axId val="430449584"/>
      </c:barChart>
      <c:catAx>
        <c:axId val="4304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0449584"/>
        <c:crosses val="autoZero"/>
        <c:auto val="1"/>
        <c:lblAlgn val="ctr"/>
        <c:lblOffset val="100"/>
        <c:noMultiLvlLbl val="0"/>
      </c:catAx>
      <c:valAx>
        <c:axId val="430449584"/>
        <c:scaling>
          <c:orientation val="minMax"/>
          <c:max val="110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crossAx val="4304476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3070007134875"/>
          <c:y val="5.6667426440116041E-2"/>
          <c:w val="0.80918259090523181"/>
          <c:h val="0.74967467882304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PERSONALE!$A$2</c:f>
              <c:strCache>
                <c:ptCount val="1"/>
                <c:pt idx="0">
                  <c:v>quotaTFR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_(&quot;€&quot;* #,##0_);_(&quot;€&quot;* \(#,##0\);_(&quot;€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PERSONALE!$B$2:$F$2</c:f>
              <c:numCache>
                <c:formatCode>_("€"* #,##0_);_("€"* \(#,##0\);_("€"* "-"_);_(@_)</c:formatCode>
                <c:ptCount val="5"/>
                <c:pt idx="0">
                  <c:v>39534</c:v>
                </c:pt>
                <c:pt idx="1">
                  <c:v>65983</c:v>
                </c:pt>
                <c:pt idx="2">
                  <c:v>38912</c:v>
                </c:pt>
                <c:pt idx="3">
                  <c:v>44079.75</c:v>
                </c:pt>
                <c:pt idx="4">
                  <c:v>51961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0-449B-AEE1-00A3B04177B8}"/>
            </c:ext>
          </c:extLst>
        </c:ser>
        <c:ser>
          <c:idx val="1"/>
          <c:order val="1"/>
          <c:tx>
            <c:strRef>
              <c:f>PERSONALE!$A$3</c:f>
              <c:strCache>
                <c:ptCount val="1"/>
                <c:pt idx="0">
                  <c:v>oneri sociali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PERSONALE!$B$3:$F$3</c:f>
              <c:numCache>
                <c:formatCode>_("€"* #,##0_);_("€"* \(#,##0\);_("€"* "-"_);_(@_)</c:formatCode>
                <c:ptCount val="5"/>
                <c:pt idx="0">
                  <c:v>134440</c:v>
                </c:pt>
                <c:pt idx="1">
                  <c:v>137453</c:v>
                </c:pt>
                <c:pt idx="2">
                  <c:v>129439</c:v>
                </c:pt>
                <c:pt idx="3">
                  <c:v>158048.82999999999</c:v>
                </c:pt>
                <c:pt idx="4">
                  <c:v>151055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0-449B-AEE1-00A3B04177B8}"/>
            </c:ext>
          </c:extLst>
        </c:ser>
        <c:ser>
          <c:idx val="2"/>
          <c:order val="2"/>
          <c:tx>
            <c:strRef>
              <c:f>PERSONALE!$A$4</c:f>
              <c:strCache>
                <c:ptCount val="1"/>
                <c:pt idx="0">
                  <c:v>retribuzioni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C6-49BE-BD15-757C1345A72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C6-49BE-BD15-757C1345A72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7C6-49BE-BD15-757C1345A727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C6-49BE-BD15-757C1345A72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C6-49BE-BD15-757C1345A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PERSONALE!$B$1:$F$1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PERSONALE!$B$4:$F$4</c:f>
              <c:numCache>
                <c:formatCode>_("€"* #,##0_);_("€"* \(#,##0\);_("€"* "-"_);_(@_)</c:formatCode>
                <c:ptCount val="5"/>
                <c:pt idx="0">
                  <c:v>561915</c:v>
                </c:pt>
                <c:pt idx="1">
                  <c:v>564985</c:v>
                </c:pt>
                <c:pt idx="2">
                  <c:v>565447</c:v>
                </c:pt>
                <c:pt idx="3">
                  <c:v>627999.93999999994</c:v>
                </c:pt>
                <c:pt idx="4">
                  <c:v>663146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6-49BE-BD15-757C1345A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348119808"/>
        <c:axId val="348118824"/>
      </c:barChart>
      <c:catAx>
        <c:axId val="348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8118824"/>
        <c:crosses val="autoZero"/>
        <c:auto val="1"/>
        <c:lblAlgn val="ctr"/>
        <c:lblOffset val="100"/>
        <c:noMultiLvlLbl val="0"/>
      </c:catAx>
      <c:valAx>
        <c:axId val="348118824"/>
        <c:scaling>
          <c:orientation val="minMax"/>
          <c:max val="80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1"/>
        <c:majorTickMark val="none"/>
        <c:minorTickMark val="none"/>
        <c:tickLblPos val="nextTo"/>
        <c:crossAx val="3481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1521099217865"/>
          <c:y val="8.2357124086797268E-2"/>
          <c:w val="0.71709182011478245"/>
          <c:h val="0.790099207265637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'CREDITI VERSO SEZ '!$A$3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30-4138-9744-2B114C2ED2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330-4138-9744-2B114C2ED20E}"/>
              </c:ext>
            </c:extLst>
          </c:dPt>
          <c:dLbls>
            <c:dLbl>
              <c:idx val="0"/>
              <c:layout>
                <c:manualLayout>
                  <c:x val="-0.20512661384791403"/>
                  <c:y val="2.0582609743167155E-2"/>
                </c:manualLayout>
              </c:layout>
              <c:tx>
                <c:rich>
                  <a:bodyPr/>
                  <a:lstStyle/>
                  <a:p>
                    <a:fld id="{4791C7F9-3EDB-4B1B-A04A-C3C042D2FAE1}" type="SERIESNAME">
                      <a:rPr lang="it-IT"/>
                      <a:pPr/>
                      <a:t>[NOME SERIE]</a:t>
                    </a:fld>
                    <a:endParaRPr lang="it-IT"/>
                  </a:p>
                  <a:p>
                    <a:r>
                      <a:rPr lang="it-IT" baseline="0"/>
                      <a:t>81,65%</a:t>
                    </a:r>
                  </a:p>
                  <a:p>
                    <a:fld id="{A60641ED-BFB7-48EE-BEEE-1D97369846E2}" type="VALUE">
                      <a:rPr lang="it-IT" baseline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30-4138-9744-2B114C2ED20E}"/>
                </c:ext>
              </c:extLst>
            </c:dLbl>
            <c:dLbl>
              <c:idx val="1"/>
              <c:layout>
                <c:manualLayout>
                  <c:x val="0.20345820598386494"/>
                  <c:y val="-0.11246835272536353"/>
                </c:manualLayout>
              </c:layout>
              <c:tx>
                <c:rich>
                  <a:bodyPr/>
                  <a:lstStyle/>
                  <a:p>
                    <a:fld id="{F2B050B7-63FF-4EF3-BD78-E4E224AC13C9}" type="SERIESNAME">
                      <a:rPr lang="it-IT"/>
                      <a:pPr/>
                      <a:t>[NOME SERIE]</a:t>
                    </a:fld>
                    <a:endParaRPr lang="it-IT" baseline="0"/>
                  </a:p>
                  <a:p>
                    <a:r>
                      <a:rPr lang="it-IT" baseline="0"/>
                      <a:t>1.37%</a:t>
                    </a:r>
                  </a:p>
                  <a:p>
                    <a:fld id="{286C7FCA-60D2-4339-934A-0BA819A600A5}" type="VALUE">
                      <a:rPr lang="it-IT" baseline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30-4138-9744-2B114C2ED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'CREDITI VERSO SEZ '!$B$2:$C$2</c:f>
              <c:strCache>
                <c:ptCount val="2"/>
                <c:pt idx="0">
                  <c:v>esigibili entro esercizio successivo</c:v>
                </c:pt>
                <c:pt idx="1">
                  <c:v>esigibili oltre 2021</c:v>
                </c:pt>
              </c:strCache>
            </c:strRef>
          </c:cat>
          <c:val>
            <c:numRef>
              <c:f>'CREDITI VERSO SEZ '!$B$3:$C$3</c:f>
              <c:numCache>
                <c:formatCode>_-* #,##0\ [$€-410]_-;\-* #,##0\ [$€-410]_-;_-* "-"\ [$€-410]_-;_-@_-</c:formatCode>
                <c:ptCount val="2"/>
                <c:pt idx="0">
                  <c:v>516396</c:v>
                </c:pt>
                <c:pt idx="1">
                  <c:v>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0-4138-9744-2B114C2ED20E}"/>
            </c:ext>
          </c:extLst>
        </c:ser>
        <c:ser>
          <c:idx val="1"/>
          <c:order val="1"/>
          <c:tx>
            <c:strRef>
              <c:f>'CREDITI VERSO SEZ '!$A$4</c:f>
              <c:strCache>
                <c:ptCount val="1"/>
                <c:pt idx="0">
                  <c:v>Crediti verso sezioni per mutualità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30-4138-9744-2B114C2ED2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30-4138-9744-2B114C2ED20E}"/>
              </c:ext>
            </c:extLst>
          </c:dPt>
          <c:dLbls>
            <c:dLbl>
              <c:idx val="0"/>
              <c:layout>
                <c:manualLayout>
                  <c:x val="-0.20471356766579724"/>
                  <c:y val="2.6530086322531974E-3"/>
                </c:manualLayout>
              </c:layout>
              <c:tx>
                <c:rich>
                  <a:bodyPr/>
                  <a:lstStyle/>
                  <a:p>
                    <a:fld id="{4854BEEB-A003-4D61-990E-3A192CC2B34E}" type="SERIESNAME">
                      <a:rPr lang="it-IT"/>
                      <a:pPr/>
                      <a:t>[NOME SERIE]</a:t>
                    </a:fld>
                    <a:endParaRPr lang="it-IT" baseline="0" dirty="0"/>
                  </a:p>
                  <a:p>
                    <a:r>
                      <a:rPr lang="it-IT" baseline="0" dirty="0"/>
                      <a:t>18,35%</a:t>
                    </a:r>
                  </a:p>
                  <a:p>
                    <a:r>
                      <a:rPr lang="it-IT" baseline="0" dirty="0"/>
                      <a:t> </a:t>
                    </a:r>
                    <a:fld id="{0F76E9B0-3531-483E-88F0-B71355173B28}" type="VALUE">
                      <a:rPr lang="it-IT" baseline="0"/>
                      <a:pPr/>
                      <a:t>[VALORE]</a:t>
                    </a:fld>
                    <a:endParaRPr lang="it-IT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30-4138-9744-2B114C2ED20E}"/>
                </c:ext>
              </c:extLst>
            </c:dLbl>
            <c:dLbl>
              <c:idx val="1"/>
              <c:layout>
                <c:manualLayout>
                  <c:x val="0.19204510134695801"/>
                  <c:y val="-0.17078523870978238"/>
                </c:manualLayout>
              </c:layout>
              <c:tx>
                <c:rich>
                  <a:bodyPr/>
                  <a:lstStyle/>
                  <a:p>
                    <a:fld id="{2B425067-2879-4E31-8173-A28FD910AF2C}" type="SERIESNAME">
                      <a:rPr lang="it-IT"/>
                      <a:pPr/>
                      <a:t>[NOME SERIE]</a:t>
                    </a:fld>
                    <a:endParaRPr lang="it-IT" baseline="0"/>
                  </a:p>
                  <a:p>
                    <a:r>
                      <a:rPr lang="it-IT" baseline="0"/>
                      <a:t>98,63%</a:t>
                    </a:r>
                  </a:p>
                  <a:p>
                    <a:r>
                      <a:rPr lang="it-IT" baseline="0"/>
                      <a:t> </a:t>
                    </a:r>
                    <a:fld id="{71F6CAA0-0118-4373-92BC-74E618FC6051}" type="VALUE">
                      <a:rPr lang="it-IT" baseline="0"/>
                      <a:pPr/>
                      <a:t>[VALORE]</a:t>
                    </a:fld>
                    <a:endParaRPr lang="it-IT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330-4138-9744-2B114C2ED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'CREDITI VERSO SEZ '!$B$2:$C$2</c:f>
              <c:strCache>
                <c:ptCount val="2"/>
                <c:pt idx="0">
                  <c:v>esigibili entro esercizio successivo</c:v>
                </c:pt>
                <c:pt idx="1">
                  <c:v>esigibili oltre 2021</c:v>
                </c:pt>
              </c:strCache>
            </c:strRef>
          </c:cat>
          <c:val>
            <c:numRef>
              <c:f>'CREDITI VERSO SEZ '!$B$4:$C$4</c:f>
              <c:numCache>
                <c:formatCode>_-* #,##0\ [$€-410]_-;\-* #,##0\ [$€-410]_-;_-* "-"\ [$€-410]_-;_-@_-</c:formatCode>
                <c:ptCount val="2"/>
                <c:pt idx="0">
                  <c:v>116031</c:v>
                </c:pt>
                <c:pt idx="1">
                  <c:v>542794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30-4138-9744-2B114C2E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916175"/>
        <c:axId val="442914927"/>
      </c:barChart>
      <c:catAx>
        <c:axId val="442916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2914927"/>
        <c:crosses val="autoZero"/>
        <c:auto val="1"/>
        <c:lblAlgn val="ctr"/>
        <c:lblOffset val="100"/>
        <c:noMultiLvlLbl val="0"/>
      </c:catAx>
      <c:valAx>
        <c:axId val="4429149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291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532324014465962E-3"/>
          <c:y val="6.6666652085159206E-2"/>
          <c:w val="0.96142888716817487"/>
          <c:h val="0.72121111122333204"/>
        </c:manualLayout>
      </c:layout>
      <c:lineChart>
        <c:grouping val="standard"/>
        <c:varyColors val="0"/>
        <c:ser>
          <c:idx val="0"/>
          <c:order val="0"/>
          <c:tx>
            <c:strRef>
              <c:f>'TREND CREDITI '!$A$3</c:f>
              <c:strCache>
                <c:ptCount val="1"/>
                <c:pt idx="0">
                  <c:v>Crediti verso Altri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1363134050630867E-2"/>
                  <c:y val="-6.6666652085159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D1-4CCB-928C-48045C9DCFF5}"/>
                </c:ext>
              </c:extLst>
            </c:dLbl>
            <c:dLbl>
              <c:idx val="1"/>
              <c:layout>
                <c:manualLayout>
                  <c:x val="-2.1038788817359187E-2"/>
                  <c:y val="7.222220642558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D1-4CCB-928C-48045C9DCFF5}"/>
                </c:ext>
              </c:extLst>
            </c:dLbl>
            <c:dLbl>
              <c:idx val="2"/>
              <c:layout>
                <c:manualLayout>
                  <c:x val="-2.2792021218805816E-2"/>
                  <c:y val="-9.166664661709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D1-4CCB-928C-48045C9DCFF5}"/>
                </c:ext>
              </c:extLst>
            </c:dLbl>
            <c:dLbl>
              <c:idx val="3"/>
              <c:layout>
                <c:manualLayout>
                  <c:x val="-1.5779091613019366E-2"/>
                  <c:y val="5.833332057451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D1-4CCB-928C-48045C9DCFF5}"/>
                </c:ext>
              </c:extLst>
            </c:dLbl>
            <c:dLbl>
              <c:idx val="4"/>
              <c:layout>
                <c:manualLayout>
                  <c:x val="-3.5064648028933208E-3"/>
                  <c:y val="4.44444347234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D1-4CCB-928C-48045C9DC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'TREND CREDITI '!$B$3:$F$3</c:f>
              <c:numCache>
                <c:formatCode>_-* #,##0\ [$€-410]_-;\-* #,##0\ [$€-410]_-;_-* "-"\ [$€-410]_-;_-@_-</c:formatCode>
                <c:ptCount val="5"/>
                <c:pt idx="0">
                  <c:v>65749</c:v>
                </c:pt>
                <c:pt idx="1">
                  <c:v>228629</c:v>
                </c:pt>
                <c:pt idx="2">
                  <c:v>53691</c:v>
                </c:pt>
                <c:pt idx="3">
                  <c:v>227749</c:v>
                </c:pt>
                <c:pt idx="4">
                  <c:v>243704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D1-4CCB-928C-48045C9DCFF5}"/>
            </c:ext>
          </c:extLst>
        </c:ser>
        <c:ser>
          <c:idx val="1"/>
          <c:order val="1"/>
          <c:tx>
            <c:strRef>
              <c:f>'TREND CREDITI '!$A$4</c:f>
              <c:strCache>
                <c:ptCount val="1"/>
                <c:pt idx="0">
                  <c:v>Crediti verso Sezioni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1882528459310438E-2"/>
                  <c:y val="6.388887491494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D1-4CCB-928C-48045C9DCFF5}"/>
                </c:ext>
              </c:extLst>
            </c:dLbl>
            <c:dLbl>
              <c:idx val="1"/>
              <c:layout>
                <c:manualLayout>
                  <c:x val="1.7532324014465962E-3"/>
                  <c:y val="-6.3888874914944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D1-4CCB-928C-48045C9DCFF5}"/>
                </c:ext>
              </c:extLst>
            </c:dLbl>
            <c:dLbl>
              <c:idx val="2"/>
              <c:layout>
                <c:manualLayout>
                  <c:x val="-6.4284445433642603E-17"/>
                  <c:y val="5.2777766234084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AD1-4CCB-928C-48045C9DCFF5}"/>
                </c:ext>
              </c:extLst>
            </c:dLbl>
            <c:dLbl>
              <c:idx val="3"/>
              <c:layout>
                <c:manualLayout>
                  <c:x val="2.8051718423145539E-2"/>
                  <c:y val="-2.777777170214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AD1-4CCB-928C-48045C9DCFF5}"/>
                </c:ext>
              </c:extLst>
            </c:dLbl>
            <c:dLbl>
              <c:idx val="4"/>
              <c:layout>
                <c:manualLayout>
                  <c:x val="-1.7532324014465962E-3"/>
                  <c:y val="-4.4444434723439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AD1-4CCB-928C-48045C9DC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'TREND CREDITI '!$B$4:$F$4</c:f>
              <c:numCache>
                <c:formatCode>_-* #,##0\ [$€-410]_-;\-* #,##0\ [$€-410]_-;_-* "-"\ [$€-410]_-;_-@_-</c:formatCode>
                <c:ptCount val="5"/>
                <c:pt idx="0">
                  <c:v>1082277</c:v>
                </c:pt>
                <c:pt idx="1">
                  <c:v>1148132</c:v>
                </c:pt>
                <c:pt idx="2">
                  <c:v>946724</c:v>
                </c:pt>
                <c:pt idx="3">
                  <c:v>1293173</c:v>
                </c:pt>
                <c:pt idx="4">
                  <c:v>1182769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AD1-4CCB-928C-48045C9DCFF5}"/>
            </c:ext>
          </c:extLst>
        </c:ser>
        <c:ser>
          <c:idx val="2"/>
          <c:order val="2"/>
          <c:tx>
            <c:strRef>
              <c:f>'TREND CREDITI '!$A$5</c:f>
              <c:strCache>
                <c:ptCount val="1"/>
                <c:pt idx="0">
                  <c:v>Crediti diversi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779091613019366E-2"/>
                  <c:y val="-8.333331510644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AD1-4CCB-928C-48045C9DCFF5}"/>
                </c:ext>
              </c:extLst>
            </c:dLbl>
            <c:dLbl>
              <c:idx val="1"/>
              <c:layout>
                <c:manualLayout>
                  <c:x val="-3.5064648028931923E-2"/>
                  <c:y val="-8.333331510644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AD1-4CCB-928C-48045C9DCFF5}"/>
                </c:ext>
              </c:extLst>
            </c:dLbl>
            <c:dLbl>
              <c:idx val="2"/>
              <c:layout>
                <c:manualLayout>
                  <c:x val="-7.012929605786449E-3"/>
                  <c:y val="-5.833332057451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AD1-4CCB-928C-48045C9DCFF5}"/>
                </c:ext>
              </c:extLst>
            </c:dLbl>
            <c:dLbl>
              <c:idx val="3"/>
              <c:layout>
                <c:manualLayout>
                  <c:x val="0"/>
                  <c:y val="-6.388887491494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AD1-4CCB-928C-48045C9DCFF5}"/>
                </c:ext>
              </c:extLst>
            </c:dLbl>
            <c:dLbl>
              <c:idx val="4"/>
              <c:layout>
                <c:manualLayout>
                  <c:x val="0"/>
                  <c:y val="-6.1111097744729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AD1-4CCB-928C-48045C9DC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 CREDITI '!$B$2:$F$2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'TREND CREDITI '!$B$5:$F$5</c:f>
              <c:numCache>
                <c:formatCode>_-* #,##0\ [$€-410]_-;\-* #,##0\ [$€-410]_-;_-* "-"\ [$€-410]_-;_-@_-</c:formatCode>
                <c:ptCount val="5"/>
                <c:pt idx="0">
                  <c:v>432005</c:v>
                </c:pt>
                <c:pt idx="1">
                  <c:v>268810</c:v>
                </c:pt>
                <c:pt idx="2">
                  <c:v>448578</c:v>
                </c:pt>
                <c:pt idx="3">
                  <c:v>373571</c:v>
                </c:pt>
                <c:pt idx="4">
                  <c:v>265329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AD1-4CCB-928C-48045C9DC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397295"/>
        <c:axId val="595393551"/>
      </c:lineChart>
      <c:catAx>
        <c:axId val="59539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95393551"/>
        <c:crosses val="autoZero"/>
        <c:auto val="1"/>
        <c:lblAlgn val="ctr"/>
        <c:lblOffset val="100"/>
        <c:noMultiLvlLbl val="0"/>
      </c:catAx>
      <c:valAx>
        <c:axId val="595393551"/>
        <c:scaling>
          <c:orientation val="minMax"/>
        </c:scaling>
        <c:delete val="1"/>
        <c:axPos val="l"/>
        <c:numFmt formatCode="_-* #,##0\ [$€-410]_-;\-* #,##0\ [$€-410]_-;_-* &quot;-&quot;\ [$€-410]_-;_-@_-" sourceLinked="1"/>
        <c:majorTickMark val="none"/>
        <c:minorTickMark val="none"/>
        <c:tickLblPos val="nextTo"/>
        <c:crossAx val="59539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187440790364052E-2"/>
          <c:y val="5.8126536999776435E-2"/>
          <c:w val="0.94045202327784549"/>
          <c:h val="0.84567386823125978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5">
                      <a:tint val="77000"/>
                    </a:schemeClr>
                  </a:gs>
                  <a:gs pos="100000">
                    <a:schemeClr val="accent5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EE-4BE9-A0C5-14FEFB1CF9E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5">
                      <a:tint val="77000"/>
                    </a:schemeClr>
                  </a:gs>
                  <a:gs pos="100000">
                    <a:schemeClr val="accent5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EE-4BE9-A0C5-14FEFB1CF9E8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5">
                      <a:tint val="77000"/>
                    </a:schemeClr>
                  </a:gs>
                  <a:gs pos="100000">
                    <a:schemeClr val="accent5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EE-4BE9-A0C5-14FEFB1CF9E8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5">
                      <a:tint val="77000"/>
                    </a:schemeClr>
                  </a:gs>
                  <a:gs pos="100000">
                    <a:schemeClr val="accent5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EE-4BE9-A0C5-14FEFB1CF9E8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5">
                      <a:tint val="77000"/>
                    </a:schemeClr>
                  </a:gs>
                  <a:gs pos="100000">
                    <a:schemeClr val="accent5">
                      <a:tint val="77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EE-4BE9-A0C5-14FEFB1CF9E8}"/>
              </c:ext>
            </c:extLst>
          </c:dPt>
          <c:dLbls>
            <c:delete val="1"/>
          </c:dLbls>
          <c:cat>
            <c:numRef>
              <c:f>'DISPONIBILITA'' LIQUIDE'!$A$1:$E$1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'DISPONIBILITA'' LIQUIDE'!$A$2:$E$2</c:f>
              <c:numCache>
                <c:formatCode>_-* #,##0.00\ [$€-410]_-;\-* #,##0.00\ [$€-410]_-;_-* "-"??\ [$€-410]_-;_-@_-</c:formatCode>
                <c:ptCount val="5"/>
                <c:pt idx="0">
                  <c:v>7680204</c:v>
                </c:pt>
                <c:pt idx="1">
                  <c:v>9955230</c:v>
                </c:pt>
                <c:pt idx="2">
                  <c:v>8107244</c:v>
                </c:pt>
                <c:pt idx="3">
                  <c:v>6638768</c:v>
                </c:pt>
                <c:pt idx="4">
                  <c:v>6552768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EE-4BE9-A0C5-14FEFB1CF9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7301248"/>
        <c:axId val="117306112"/>
      </c:barChart>
      <c:catAx>
        <c:axId val="1173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17306112"/>
        <c:crosses val="autoZero"/>
        <c:auto val="1"/>
        <c:lblAlgn val="ctr"/>
        <c:lblOffset val="100"/>
        <c:noMultiLvlLbl val="0"/>
      </c:catAx>
      <c:valAx>
        <c:axId val="117306112"/>
        <c:scaling>
          <c:orientation val="minMax"/>
        </c:scaling>
        <c:delete val="1"/>
        <c:axPos val="l"/>
        <c:numFmt formatCode="_-* #,##0.00\ [$€-410]_-;\-* #,##0.00\ [$€-410]_-;_-* &quot;-&quot;??\ [$€-410]_-;_-@_-" sourceLinked="1"/>
        <c:majorTickMark val="none"/>
        <c:minorTickMark val="none"/>
        <c:tickLblPos val="nextTo"/>
        <c:crossAx val="11730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9855564146666"/>
          <c:y val="0.31056175138155862"/>
          <c:w val="0.52273125374253593"/>
          <c:h val="0.50304536695571278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C17-447B-BCB5-DE71580241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C17-447B-BCB5-DE71580241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C17-447B-BCB5-DE71580241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C17-447B-BCB5-DE71580241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C17-447B-BCB5-DE715802413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C17-447B-BCB5-DE715802413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C17-447B-BCB5-DE715802413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C17-447B-BCB5-DE715802413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7C17-447B-BCB5-DE715802413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7C17-447B-BCB5-DE715802413A}"/>
              </c:ext>
            </c:extLst>
          </c:dPt>
          <c:dLbls>
            <c:dLbl>
              <c:idx val="0"/>
              <c:layout>
                <c:manualLayout>
                  <c:x val="0.10521712716772127"/>
                  <c:y val="-6.0244274519836646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17-447B-BCB5-DE715802413A}"/>
                </c:ext>
              </c:extLst>
            </c:dLbl>
            <c:dLbl>
              <c:idx val="1"/>
              <c:layout>
                <c:manualLayout>
                  <c:x val="-0.39448217474578312"/>
                  <c:y val="-0.28010989367069855"/>
                </c:manualLayout>
              </c:layout>
              <c:tx>
                <c:rich>
                  <a:bodyPr/>
                  <a:lstStyle/>
                  <a:p>
                    <a:fld id="{CF1EC2B7-BE5F-417A-8C04-BAE2A543383A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1AD5263B-3F31-4BA7-A364-58EBDD79B489}" type="VALUE">
                      <a:rPr lang="en-US" baseline="0"/>
                      <a:pPr/>
                      <a:t>[VALORE]</a:t>
                    </a:fld>
                    <a:r>
                      <a:rPr lang="en-US" baseline="0" dirty="0"/>
                      <a:t>
26,78%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17-447B-BCB5-DE715802413A}"/>
                </c:ext>
              </c:extLst>
            </c:dLbl>
            <c:dLbl>
              <c:idx val="2"/>
              <c:layout>
                <c:manualLayout>
                  <c:x val="-1.6564888306797445E-2"/>
                  <c:y val="-0.53591799821652863"/>
                </c:manualLayout>
              </c:layout>
              <c:tx>
                <c:rich>
                  <a:bodyPr/>
                  <a:lstStyle/>
                  <a:p>
                    <a:fld id="{22E079E0-4B97-46F2-B87D-D57BCF38CD9B}" type="CATEGORYNAME">
                      <a:rPr lang="it-IT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2F725C3F-4199-42F9-BFAF-63B781DFA5AA}" type="VALUE">
                      <a:rPr lang="it-IT" baseline="0"/>
                      <a:pPr/>
                      <a:t>[VALORE]</a:t>
                    </a:fld>
                    <a:r>
                      <a:rPr lang="it-IT" baseline="0" dirty="0"/>
                      <a:t>
30,68%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17-447B-BCB5-DE715802413A}"/>
                </c:ext>
              </c:extLst>
            </c:dLbl>
            <c:dLbl>
              <c:idx val="3"/>
              <c:layout>
                <c:manualLayout>
                  <c:x val="0.16960272250537822"/>
                  <c:y val="-0.57536724876899414"/>
                </c:manualLayout>
              </c:layout>
              <c:tx>
                <c:rich>
                  <a:bodyPr/>
                  <a:lstStyle/>
                  <a:p>
                    <a:fld id="{FDDF42E2-066F-4442-8C92-B2BB573BB25E}" type="CATEGORYNAME">
                      <a:rPr lang="it-IT"/>
                      <a:pPr/>
                      <a:t>[NOME CATEGORIA]</a:t>
                    </a:fld>
                    <a:r>
                      <a:rPr lang="it-IT" baseline="0" dirty="0"/>
                      <a:t>
</a:t>
                    </a:r>
                    <a:fld id="{4E6C13B4-AD7E-4F5F-8046-BDCCFCE6DEDE}" type="VALUE">
                      <a:rPr lang="it-IT" baseline="0"/>
                      <a:pPr/>
                      <a:t>[VALORE]</a:t>
                    </a:fld>
                    <a:r>
                      <a:rPr lang="it-IT" baseline="0" dirty="0"/>
                      <a:t>
0,74%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17-447B-BCB5-DE715802413A}"/>
                </c:ext>
              </c:extLst>
            </c:dLbl>
            <c:dLbl>
              <c:idx val="4"/>
              <c:layout>
                <c:manualLayout>
                  <c:x val="0.16070165264913028"/>
                  <c:y val="-0.391628001975084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71E83AB-21EA-4EE7-A384-3F8B858DA50D}" type="CATEGORYNAME">
                      <a:rPr lang="it-IT"/>
                      <a:pPr>
                        <a:defRPr sz="12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[NOME CATEGORIA]</a:t>
                    </a:fld>
                    <a:r>
                      <a:rPr lang="it-IT" dirty="0"/>
                      <a:t> </a:t>
                    </a:r>
                  </a:p>
                  <a:p>
                    <a:pPr>
                      <a:defRPr sz="1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it-IT" dirty="0"/>
                      <a:t>34.530 € </a:t>
                    </a:r>
                  </a:p>
                  <a:p>
                    <a:pPr>
                      <a:defRPr sz="1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it-IT" dirty="0"/>
                      <a:t>0,73%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752171008684031"/>
                      <c:h val="0.20701976031576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17-447B-BCB5-DE715802413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17-447B-BCB5-DE715802413A}"/>
                </c:ext>
              </c:extLst>
            </c:dLbl>
            <c:dLbl>
              <c:idx val="6"/>
              <c:layout>
                <c:manualLayout>
                  <c:x val="0.16449250206449634"/>
                  <c:y val="-0.16841592153568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17-447B-BCB5-DE715802413A}"/>
                </c:ext>
              </c:extLst>
            </c:dLbl>
            <c:dLbl>
              <c:idx val="7"/>
              <c:layout>
                <c:manualLayout>
                  <c:x val="0.1438596352810608"/>
                  <c:y val="4.35636580325172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C17-447B-BCB5-DE715802413A}"/>
                </c:ext>
              </c:extLst>
            </c:dLbl>
            <c:dLbl>
              <c:idx val="8"/>
              <c:layout>
                <c:manualLayout>
                  <c:x val="-0.14668142058395009"/>
                  <c:y val="1.7989057023708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Altri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 Debiti
</a:t>
                    </a:r>
                    <a:fld id="{C73FE0CA-B1DD-4062-9A8E-4025ECAFB46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[PERCENTUALE]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33600534402137"/>
                      <c:h val="0.140687257654766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C17-447B-BCB5-DE715802413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Altri Debiti</a:t>
                    </a:r>
                    <a:r>
                      <a:rPr lang="en-US" baseline="0"/>
                      <a:t>
</a:t>
                    </a:r>
                    <a:fld id="{86052256-33A7-4542-BAEC-54D0C7B67425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C17-447B-BCB5-DE715802413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('COMPOSIZIONE DEBITI '!$A$2,'COMPOSIZIONE DEBITI '!$A$4:$A$10)</c:f>
              <c:strCache>
                <c:ptCount val="8"/>
                <c:pt idx="0">
                  <c:v>Fornitori</c:v>
                </c:pt>
                <c:pt idx="1">
                  <c:v>Debiti diversi</c:v>
                </c:pt>
                <c:pt idx="2">
                  <c:v>Debito Fondo stabile pro rifugi</c:v>
                </c:pt>
                <c:pt idx="3">
                  <c:v>Debito "Il CAI per il Nepal"</c:v>
                </c:pt>
                <c:pt idx="4">
                  <c:v>Debito "il CAI per il sisma dell'Italia Centrale"</c:v>
                </c:pt>
                <c:pt idx="5">
                  <c:v>Debito "Fase ricostruzione Centro Italia"</c:v>
                </c:pt>
                <c:pt idx="6">
                  <c:v>Debito per garanzia rivalsa rifugi ex MDE</c:v>
                </c:pt>
                <c:pt idx="7">
                  <c:v>Debito “Aiutiamo le montagne di nord est”</c:v>
                </c:pt>
              </c:strCache>
            </c:strRef>
          </c:cat>
          <c:val>
            <c:numRef>
              <c:f>('COMPOSIZIONE DEBITI '!$B$2,'COMPOSIZIONE DEBITI '!$B$4:$B$10)</c:f>
              <c:numCache>
                <c:formatCode>_-* #,##0\ [$€-410]_-;\-* #,##0\ [$€-410]_-;_-* "-"\ [$€-410]_-;_-@_-</c:formatCode>
                <c:ptCount val="8"/>
                <c:pt idx="0">
                  <c:v>1920790</c:v>
                </c:pt>
                <c:pt idx="1">
                  <c:v>1275279</c:v>
                </c:pt>
                <c:pt idx="2">
                  <c:v>1462382</c:v>
                </c:pt>
                <c:pt idx="3">
                  <c:v>34821</c:v>
                </c:pt>
                <c:pt idx="4">
                  <c:v>34530</c:v>
                </c:pt>
                <c:pt idx="5">
                  <c:v>2594</c:v>
                </c:pt>
                <c:pt idx="6">
                  <c:v>5000</c:v>
                </c:pt>
                <c:pt idx="7">
                  <c:v>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C17-447B-BCB5-DE7158024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7"/>
        <c:secondPieSize val="10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92163147748124"/>
          <c:y val="4.7302689005071133E-2"/>
          <c:w val="0.85104507769862103"/>
          <c:h val="0.67869906949890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'TREND DEBITI 2020'!$A$2</c:f>
              <c:strCache>
                <c:ptCount val="1"/>
                <c:pt idx="0">
                  <c:v>Fornitori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2020'!$B$2:$F$2</c:f>
              <c:numCache>
                <c:formatCode>_(* #,##0.00_);_(* \(#,##0.00\);_(* "-"??_);_(@_)</c:formatCode>
                <c:ptCount val="5"/>
                <c:pt idx="0">
                  <c:v>1939157</c:v>
                </c:pt>
                <c:pt idx="1">
                  <c:v>2068760</c:v>
                </c:pt>
                <c:pt idx="2">
                  <c:v>2233875</c:v>
                </c:pt>
                <c:pt idx="3">
                  <c:v>3178303</c:v>
                </c:pt>
                <c:pt idx="4">
                  <c:v>1920790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B-48B7-815A-FC91EBFF3EDB}"/>
            </c:ext>
          </c:extLst>
        </c:ser>
        <c:ser>
          <c:idx val="1"/>
          <c:order val="1"/>
          <c:tx>
            <c:strRef>
              <c:f>'TREND DEBITI 2020'!$A$3</c:f>
              <c:strCache>
                <c:ptCount val="1"/>
                <c:pt idx="0">
                  <c:v>Debiti diversi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2020'!$B$3:$F$3</c:f>
              <c:numCache>
                <c:formatCode>_(* #,##0.00_);_(* \(#,##0.00\);_(* "-"??_);_(@_)</c:formatCode>
                <c:ptCount val="5"/>
                <c:pt idx="0">
                  <c:v>1437063</c:v>
                </c:pt>
                <c:pt idx="1">
                  <c:v>1624248</c:v>
                </c:pt>
                <c:pt idx="2">
                  <c:v>1313593</c:v>
                </c:pt>
                <c:pt idx="3">
                  <c:v>912224</c:v>
                </c:pt>
                <c:pt idx="4">
                  <c:v>1275279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B-48B7-815A-FC91EBFF3EDB}"/>
            </c:ext>
          </c:extLst>
        </c:ser>
        <c:ser>
          <c:idx val="2"/>
          <c:order val="2"/>
          <c:tx>
            <c:strRef>
              <c:f>'TREND DEBITI 2020'!$A$4</c:f>
              <c:strCache>
                <c:ptCount val="1"/>
                <c:pt idx="0">
                  <c:v>Debito Fondo stabile pro rifugi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2020'!$B$4:$F$4</c:f>
              <c:numCache>
                <c:formatCode>_(* #,##0.00_);_(* \(#,##0.00\);_(* "-"??_);_(@_)</c:formatCode>
                <c:ptCount val="5"/>
                <c:pt idx="0">
                  <c:v>1381395</c:v>
                </c:pt>
                <c:pt idx="1">
                  <c:v>1645755</c:v>
                </c:pt>
                <c:pt idx="2">
                  <c:v>1832760</c:v>
                </c:pt>
                <c:pt idx="3">
                  <c:v>1405264</c:v>
                </c:pt>
                <c:pt idx="4">
                  <c:v>1462382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9B-48B7-815A-FC91EBFF3EDB}"/>
            </c:ext>
          </c:extLst>
        </c:ser>
        <c:ser>
          <c:idx val="3"/>
          <c:order val="3"/>
          <c:tx>
            <c:strRef>
              <c:f>'TREND DEBITI 2020'!$A$5</c:f>
              <c:strCache>
                <c:ptCount val="1"/>
                <c:pt idx="0">
                  <c:v>Debito "Il CAI per il Nepal"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2020'!$B$5:$F$5</c:f>
              <c:numCache>
                <c:formatCode>_(* #,##0.00_);_(* \(#,##0.00\);_(* "-"??_);_(@_)</c:formatCode>
                <c:ptCount val="5"/>
                <c:pt idx="0">
                  <c:v>86894</c:v>
                </c:pt>
                <c:pt idx="1">
                  <c:v>86894</c:v>
                </c:pt>
                <c:pt idx="2">
                  <c:v>86894</c:v>
                </c:pt>
                <c:pt idx="3">
                  <c:v>34821</c:v>
                </c:pt>
                <c:pt idx="4">
                  <c:v>34821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B-48B7-815A-FC91EBFF3EDB}"/>
            </c:ext>
          </c:extLst>
        </c:ser>
        <c:ser>
          <c:idx val="4"/>
          <c:order val="4"/>
          <c:tx>
            <c:strRef>
              <c:f>'TREND DEBITI 2020'!$A$6</c:f>
              <c:strCache>
                <c:ptCount val="1"/>
                <c:pt idx="0">
                  <c:v>Debito "il CAI per il sisma dell'Italia Centrale"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2020'!$B$6:$F$6</c:f>
              <c:numCache>
                <c:formatCode>_(* #,##0.00_);_(* \(#,##0.00\);_(* "-"??_);_(@_)</c:formatCode>
                <c:ptCount val="5"/>
                <c:pt idx="0">
                  <c:v>326576</c:v>
                </c:pt>
                <c:pt idx="1">
                  <c:v>438709</c:v>
                </c:pt>
                <c:pt idx="2">
                  <c:v>14122</c:v>
                </c:pt>
                <c:pt idx="3">
                  <c:v>7144</c:v>
                </c:pt>
                <c:pt idx="4">
                  <c:v>34530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9B-48B7-815A-FC91EBFF3EDB}"/>
            </c:ext>
          </c:extLst>
        </c:ser>
        <c:ser>
          <c:idx val="5"/>
          <c:order val="5"/>
          <c:tx>
            <c:strRef>
              <c:f>'TREND DEBITI 2020'!$A$7</c:f>
              <c:strCache>
                <c:ptCount val="1"/>
                <c:pt idx="0">
                  <c:v>Debito "Emergenza per il sisma dell'Italia Centrale"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2020'!$B$7:$F$7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9B-48B7-815A-FC91EBFF3EDB}"/>
            </c:ext>
          </c:extLst>
        </c:ser>
        <c:ser>
          <c:idx val="6"/>
          <c:order val="6"/>
          <c:tx>
            <c:strRef>
              <c:f>'TREND DEBITI 2020'!$A$8</c:f>
              <c:strCache>
                <c:ptCount val="1"/>
                <c:pt idx="0">
                  <c:v>Debito "Fase ricostruzione Centro Italia"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2020'!$B$8:$F$8</c:f>
              <c:numCache>
                <c:formatCode>_(* #,##0.00_);_(* \(#,##0.00\);_(* "-"??_);_(@_)</c:formatCode>
                <c:ptCount val="5"/>
                <c:pt idx="0">
                  <c:v>166702</c:v>
                </c:pt>
                <c:pt idx="1">
                  <c:v>166702</c:v>
                </c:pt>
                <c:pt idx="2">
                  <c:v>152594</c:v>
                </c:pt>
                <c:pt idx="3">
                  <c:v>22594</c:v>
                </c:pt>
                <c:pt idx="4">
                  <c:v>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9B-48B7-815A-FC91EBFF3EDB}"/>
            </c:ext>
          </c:extLst>
        </c:ser>
        <c:ser>
          <c:idx val="7"/>
          <c:order val="7"/>
          <c:tx>
            <c:strRef>
              <c:f>'TREND DEBITI 2020'!$A$9</c:f>
              <c:strCache>
                <c:ptCount val="1"/>
                <c:pt idx="0">
                  <c:v>Debito per garanzia rivalsa rifugi ex MDE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2020'!$B$9:$F$9</c:f>
              <c:numCache>
                <c:formatCode>_(* #,##0.00_);_(* \(#,##0.00\);_(* "-"??_);_(@_)</c:formatCode>
                <c:ptCount val="5"/>
                <c:pt idx="0">
                  <c:v>90000</c:v>
                </c:pt>
                <c:pt idx="1">
                  <c:v>90000</c:v>
                </c:pt>
                <c:pt idx="2">
                  <c:v>90000</c:v>
                </c:pt>
                <c:pt idx="3">
                  <c:v>5000</c:v>
                </c:pt>
                <c:pt idx="4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9B-48B7-815A-FC91EBFF3EDB}"/>
            </c:ext>
          </c:extLst>
        </c:ser>
        <c:ser>
          <c:idx val="8"/>
          <c:order val="8"/>
          <c:tx>
            <c:strRef>
              <c:f>'TREND DEBITI 2020'!$A$10</c:f>
              <c:strCache>
                <c:ptCount val="1"/>
                <c:pt idx="0">
                  <c:v>Debito “Aiutiamo le montagne di nord est”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'TREND DEBITI 2020'!$B$1:$F$1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'TREND DEBITI 2020'!$B$10:$F$10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129343</c:v>
                </c:pt>
                <c:pt idx="2">
                  <c:v>48746</c:v>
                </c:pt>
                <c:pt idx="3">
                  <c:v>32692</c:v>
                </c:pt>
                <c:pt idx="4">
                  <c:v>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9B-48B7-815A-FC91EBFF3E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7415840"/>
        <c:axId val="1891529504"/>
      </c:barChart>
      <c:catAx>
        <c:axId val="3674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891529504"/>
        <c:crosses val="autoZero"/>
        <c:auto val="1"/>
        <c:lblAlgn val="ctr"/>
        <c:lblOffset val="100"/>
        <c:noMultiLvlLbl val="0"/>
      </c:catAx>
      <c:valAx>
        <c:axId val="1891529504"/>
        <c:scaling>
          <c:orientation val="minMax"/>
          <c:max val="2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6741584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072089915140977"/>
          <c:w val="0.95993840145330411"/>
          <c:h val="0.17817098016122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345376444856806E-3"/>
          <c:y val="1.4480162177816391E-2"/>
          <c:w val="0.96835961616706157"/>
          <c:h val="0.84960324042330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'VALORE DELLA PRODUZIONE TREND'!$A$3</c:f>
              <c:strCache>
                <c:ptCount val="1"/>
                <c:pt idx="0">
                  <c:v>Ricavi delle vendite e delle prestazioni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TREND'!$B$2:$D$2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'VALORE DELLA PRODUZIONE TREND'!$B$3:$D$3</c:f>
              <c:numCache>
                <c:formatCode>_-* #,##0\ [$€-410]_-;\-* #,##0\ [$€-410]_-;_-* "-"??\ [$€-410]_-;_-@_-</c:formatCode>
                <c:ptCount val="3"/>
                <c:pt idx="0">
                  <c:v>8243793</c:v>
                </c:pt>
                <c:pt idx="1">
                  <c:v>7476480</c:v>
                </c:pt>
                <c:pt idx="2">
                  <c:v>8033539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F-4052-B99D-B45D88741576}"/>
            </c:ext>
          </c:extLst>
        </c:ser>
        <c:ser>
          <c:idx val="2"/>
          <c:order val="2"/>
          <c:tx>
            <c:strRef>
              <c:f>'VALORE DELLA PRODUZIONE TREND'!$A$4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TREND'!$B$2:$D$2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'VALORE DELLA PRODUZIONE TREND'!$B$4:$D$4</c:f>
              <c:numCache>
                <c:formatCode>_-* #,##0\ [$€-410]_-;\-* #,##0\ [$€-410]_-;_-* "-"??\ [$€-410]_-;_-@_-</c:formatCode>
                <c:ptCount val="3"/>
                <c:pt idx="0">
                  <c:v>1153626</c:v>
                </c:pt>
                <c:pt idx="1">
                  <c:v>2242852</c:v>
                </c:pt>
                <c:pt idx="2">
                  <c:v>1232220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F-4052-B99D-B45D88741576}"/>
            </c:ext>
          </c:extLst>
        </c:ser>
        <c:ser>
          <c:idx val="3"/>
          <c:order val="3"/>
          <c:tx>
            <c:strRef>
              <c:f>'VALORE DELLA PRODUZIONE TREND'!$A$5</c:f>
              <c:strCache>
                <c:ptCount val="1"/>
                <c:pt idx="0">
                  <c:v>Contributi in conto esercizio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TREND'!$B$2:$D$2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'VALORE DELLA PRODUZIONE TREND'!$B$5:$D$5</c:f>
              <c:numCache>
                <c:formatCode>_-* #,##0\ [$€-410]_-;\-* #,##0\ [$€-410]_-;_-* "-"??\ [$€-410]_-;_-@_-</c:formatCode>
                <c:ptCount val="3"/>
                <c:pt idx="0">
                  <c:v>6922677</c:v>
                </c:pt>
                <c:pt idx="1">
                  <c:v>6545705</c:v>
                </c:pt>
                <c:pt idx="2">
                  <c:v>8804472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8F-4052-B99D-B45D88741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158047"/>
        <c:axId val="161104083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'VALORE DELLA PRODUZIONE TREND'!$A$2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'VALORE DELLA PRODUZIONE TREND'!$B$2:$D$2</c15:sqref>
                        </c15:formulaRef>
                      </c:ext>
                    </c:extLst>
                    <c:strCach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'VALORE DELLA PRODUZIONE TREND'!$B$2:$D$2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E8F-4052-B99D-B45D88741576}"/>
                  </c:ext>
                </c:extLst>
              </c15:ser>
            </c15:filteredBarSeries>
          </c:ext>
        </c:extLst>
      </c:barChart>
      <c:catAx>
        <c:axId val="162015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611040831"/>
        <c:crosses val="autoZero"/>
        <c:auto val="1"/>
        <c:lblAlgn val="ctr"/>
        <c:lblOffset val="100"/>
        <c:noMultiLvlLbl val="0"/>
      </c:catAx>
      <c:valAx>
        <c:axId val="1611040831"/>
        <c:scaling>
          <c:orientation val="minMax"/>
        </c:scaling>
        <c:delete val="1"/>
        <c:axPos val="l"/>
        <c:numFmt formatCode="_-* #,##0\ [$€-410]_-;\-* #,##0\ [$€-410]_-;_-* &quot;-&quot;??\ [$€-410]_-;_-@_-" sourceLinked="1"/>
        <c:majorTickMark val="none"/>
        <c:minorTickMark val="none"/>
        <c:tickLblPos val="nextTo"/>
        <c:crossAx val="162015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_-* 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'QUOTE ASSOCIATIVE'!$B$2:$F$2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'QUOTE ASSOCIATIVE'!$B$9:$F$9</c:f>
              <c:numCache>
                <c:formatCode>_-* #,##0_-;\-* #,##0_-;_-* "-"??_-;_-@_-</c:formatCode>
                <c:ptCount val="5"/>
                <c:pt idx="0">
                  <c:v>7433303.0600000015</c:v>
                </c:pt>
                <c:pt idx="1">
                  <c:v>7562036.8199999994</c:v>
                </c:pt>
                <c:pt idx="2">
                  <c:v>7337799.6400000006</c:v>
                </c:pt>
                <c:pt idx="3">
                  <c:v>6887922.5599999996</c:v>
                </c:pt>
                <c:pt idx="4">
                  <c:v>6871926.5099999998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8-4BF3-9623-439469B25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1336185440"/>
        <c:axId val="1265724272"/>
      </c:barChart>
      <c:catAx>
        <c:axId val="13361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65724272"/>
        <c:crosses val="autoZero"/>
        <c:auto val="1"/>
        <c:lblAlgn val="ctr"/>
        <c:lblOffset val="100"/>
        <c:noMultiLvlLbl val="0"/>
      </c:catAx>
      <c:valAx>
        <c:axId val="126572427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361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129704004292266E-2"/>
          <c:y val="1.935636006965818E-3"/>
          <c:w val="0.93448940932346081"/>
          <c:h val="0.89395684522427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'TESSERAMENTO '!$B$3:$K$3</c:f>
              <c:strCache>
                <c:ptCount val="10"/>
                <c:pt idx="0">
                  <c:v>315.914</c:v>
                </c:pt>
                <c:pt idx="1">
                  <c:v>311.641</c:v>
                </c:pt>
                <c:pt idx="2">
                  <c:v>306.903</c:v>
                </c:pt>
                <c:pt idx="3">
                  <c:v>307.070</c:v>
                </c:pt>
                <c:pt idx="4">
                  <c:v>311.140</c:v>
                </c:pt>
                <c:pt idx="5">
                  <c:v>316.931</c:v>
                </c:pt>
                <c:pt idx="6">
                  <c:v>322.022</c:v>
                </c:pt>
                <c:pt idx="7">
                  <c:v>327.391</c:v>
                </c:pt>
                <c:pt idx="8">
                  <c:v>306.255</c:v>
                </c:pt>
                <c:pt idx="9">
                  <c:v>303.566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6.4705363700057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B3-426F-B9F9-E4358ABEEF1B}"/>
                </c:ext>
              </c:extLst>
            </c:dLbl>
            <c:dLbl>
              <c:idx val="1"/>
              <c:layout>
                <c:manualLayout>
                  <c:x val="-1.4751473976856919E-3"/>
                  <c:y val="-2.97207548953575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09402485760356E-2"/>
                      <c:h val="7.0930974580777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B3-426F-B9F9-E4358ABEEF1B}"/>
                </c:ext>
              </c:extLst>
            </c:dLbl>
            <c:dLbl>
              <c:idx val="2"/>
              <c:layout>
                <c:manualLayout>
                  <c:x val="0"/>
                  <c:y val="-3.1179268518679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B3-426F-B9F9-E4358ABEEF1B}"/>
                </c:ext>
              </c:extLst>
            </c:dLbl>
            <c:dLbl>
              <c:idx val="3"/>
              <c:layout>
                <c:manualLayout>
                  <c:x val="0"/>
                  <c:y val="3.5872921844072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B3-426F-B9F9-E4358ABEEF1B}"/>
                </c:ext>
              </c:extLst>
            </c:dLbl>
            <c:dLbl>
              <c:idx val="4"/>
              <c:layout>
                <c:manualLayout>
                  <c:x val="-1.3926605255089352E-3"/>
                  <c:y val="2.346826662696332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B3-426F-B9F9-E4358ABEEF1B}"/>
                </c:ext>
              </c:extLst>
            </c:dLbl>
            <c:dLbl>
              <c:idx val="5"/>
              <c:layout>
                <c:manualLayout>
                  <c:x val="0"/>
                  <c:y val="-3.1179268518680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B3-426F-B9F9-E4358ABEEF1B}"/>
                </c:ext>
              </c:extLst>
            </c:dLbl>
            <c:dLbl>
              <c:idx val="6"/>
              <c:layout>
                <c:manualLayout>
                  <c:x val="-1.3926605255089352E-3"/>
                  <c:y val="-9.823145888143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B3-426F-B9F9-E4358ABEEF1B}"/>
                </c:ext>
              </c:extLst>
            </c:dLbl>
            <c:dLbl>
              <c:idx val="7"/>
              <c:layout>
                <c:manualLayout>
                  <c:x val="1.3926605255089352E-3"/>
                  <c:y val="3.5872921844071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B3-426F-B9F9-E4358ABEEF1B}"/>
                </c:ext>
              </c:extLst>
            </c:dLbl>
            <c:dLbl>
              <c:idx val="8"/>
              <c:layout>
                <c:manualLayout>
                  <c:x val="0"/>
                  <c:y val="-3.1179268518680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7B3-426F-B9F9-E4358ABEEF1B}"/>
                </c:ext>
              </c:extLst>
            </c:dLbl>
            <c:dLbl>
              <c:idx val="9"/>
              <c:layout>
                <c:manualLayout>
                  <c:x val="0"/>
                  <c:y val="-9.8231458881432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B3-426F-B9F9-E4358ABEEF1B}"/>
                </c:ext>
              </c:extLst>
            </c:dLbl>
            <c:dLbl>
              <c:idx val="10"/>
              <c:layout>
                <c:manualLayout>
                  <c:x val="-1.3926605255089352E-3"/>
                  <c:y val="-6.47053637000560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B3-426F-B9F9-E4358ABEEF1B}"/>
                </c:ext>
              </c:extLst>
            </c:dLbl>
            <c:dLbl>
              <c:idx val="11"/>
              <c:layout>
                <c:manualLayout>
                  <c:x val="0"/>
                  <c:y val="-3.1179268518679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B3-426F-B9F9-E4358ABEE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'TESSERAMENTO '!$B$2:$K$2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'TESSERAMENTO '!$B$3:$K$3</c:f>
              <c:numCache>
                <c:formatCode>#,##0</c:formatCode>
                <c:ptCount val="10"/>
                <c:pt idx="0">
                  <c:v>315914</c:v>
                </c:pt>
                <c:pt idx="1">
                  <c:v>311641</c:v>
                </c:pt>
                <c:pt idx="2">
                  <c:v>306903</c:v>
                </c:pt>
                <c:pt idx="3">
                  <c:v>307070</c:v>
                </c:pt>
                <c:pt idx="4">
                  <c:v>311140</c:v>
                </c:pt>
                <c:pt idx="5">
                  <c:v>316931</c:v>
                </c:pt>
                <c:pt idx="6">
                  <c:v>322022</c:v>
                </c:pt>
                <c:pt idx="7">
                  <c:v>327391</c:v>
                </c:pt>
                <c:pt idx="8">
                  <c:v>306255</c:v>
                </c:pt>
                <c:pt idx="9">
                  <c:v>303566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B3-426F-B9F9-E4358ABEEF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35076992"/>
        <c:axId val="435075024"/>
      </c:barChart>
      <c:catAx>
        <c:axId val="4350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5075024"/>
        <c:crosses val="autoZero"/>
        <c:auto val="1"/>
        <c:lblAlgn val="ctr"/>
        <c:lblOffset val="100"/>
        <c:noMultiLvlLbl val="0"/>
      </c:catAx>
      <c:valAx>
        <c:axId val="4350750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5076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0.13206</cdr:x>
      <cdr:y>0.87227</cdr:y>
    </cdr:from>
    <cdr:to>
      <cdr:x>0.8364</cdr:x>
      <cdr:y>0.9595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F67176B-C688-E14F-9712-6CE07EE76644}"/>
            </a:ext>
          </a:extLst>
        </cdr:cNvPr>
        <cdr:cNvSpPr txBox="1"/>
      </cdr:nvSpPr>
      <cdr:spPr>
        <a:xfrm xmlns:a="http://schemas.openxmlformats.org/drawingml/2006/main">
          <a:off x="1011883" y="3600400"/>
          <a:ext cx="539682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0.18796</cdr:x>
      <cdr:y>0.90716</cdr:y>
    </cdr:from>
    <cdr:to>
      <cdr:x>0.78002</cdr:x>
      <cdr:y>1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82A808AF-B1EA-244F-9C3E-4629E77C5EBD}"/>
            </a:ext>
          </a:extLst>
        </cdr:cNvPr>
        <cdr:cNvSpPr txBox="1"/>
      </cdr:nvSpPr>
      <cdr:spPr>
        <a:xfrm xmlns:a="http://schemas.openxmlformats.org/drawingml/2006/main">
          <a:off x="1440160" y="3744416"/>
          <a:ext cx="4536504" cy="383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dirty="0"/>
            <a:t>esigibili entro esercizio successivo                                  esigibili oltre il 2022         </a:t>
          </a:r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0.27059</cdr:x>
      <cdr:y>0.34274</cdr:y>
    </cdr:from>
    <cdr:to>
      <cdr:x>0.36765</cdr:x>
      <cdr:y>0.41014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208302" y="109852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0.25294</cdr:x>
      <cdr:y>0.22173</cdr:y>
    </cdr:from>
    <cdr:to>
      <cdr:x>0.37647</cdr:x>
      <cdr:y>0.31159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064286" y="710670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9.955.230 €</a:t>
          </a:r>
        </a:p>
      </cdr:txBody>
    </cdr:sp>
  </cdr:relSizeAnchor>
  <cdr:relSizeAnchor xmlns:cdr="http://schemas.openxmlformats.org/drawingml/2006/chartDrawing">
    <cdr:from>
      <cdr:x>0.44675</cdr:x>
      <cdr:y>0.34274</cdr:y>
    </cdr:from>
    <cdr:to>
      <cdr:x>0.57173</cdr:x>
      <cdr:y>0.41711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45908" y="1098526"/>
          <a:ext cx="1020018" cy="238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8.107.244 €</a:t>
          </a:r>
        </a:p>
      </cdr:txBody>
    </cdr:sp>
  </cdr:relSizeAnchor>
  <cdr:relSizeAnchor xmlns:cdr="http://schemas.openxmlformats.org/drawingml/2006/chartDrawing">
    <cdr:from>
      <cdr:x>0.63235</cdr:x>
      <cdr:y>0.45507</cdr:y>
    </cdr:from>
    <cdr:to>
      <cdr:x>0.74706</cdr:x>
      <cdr:y>0.54493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5160630" y="1458565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6.638.768 €</a:t>
          </a:r>
        </a:p>
      </cdr:txBody>
    </cdr:sp>
  </cdr:relSizeAnchor>
  <cdr:relSizeAnchor xmlns:cdr="http://schemas.openxmlformats.org/drawingml/2006/chartDrawing">
    <cdr:from>
      <cdr:x>0.81764</cdr:x>
      <cdr:y>0.46068</cdr:y>
    </cdr:from>
    <cdr:to>
      <cdr:x>0.94999</cdr:x>
      <cdr:y>0.53932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6672798" y="1476566"/>
          <a:ext cx="1080120" cy="252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6.552.768 €</a:t>
          </a:r>
        </a:p>
      </cdr:txBody>
    </cdr:sp>
  </cdr:relSizeAnchor>
  <cdr:relSizeAnchor xmlns:cdr="http://schemas.openxmlformats.org/drawingml/2006/chartDrawing">
    <cdr:from>
      <cdr:x>0.06765</cdr:x>
      <cdr:y>0.38767</cdr:y>
    </cdr:from>
    <cdr:to>
      <cdr:x>0.18236</cdr:x>
      <cdr:y>0.45507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552118" y="1242542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7.680.204 €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4B3011B-6AE9-41E5-9A6A-E338494D6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26" cy="497921"/>
          </a:xfrm>
          <a:prstGeom prst="rect">
            <a:avLst/>
          </a:prstGeom>
        </p:spPr>
        <p:txBody>
          <a:bodyPr vert="horz" lIns="91815" tIns="45909" rIns="91815" bIns="4590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A2B49F-F765-44B5-ADF7-2AE34FE7E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97921"/>
          </a:xfrm>
          <a:prstGeom prst="rect">
            <a:avLst/>
          </a:prstGeom>
        </p:spPr>
        <p:txBody>
          <a:bodyPr vert="horz" lIns="91815" tIns="45909" rIns="91815" bIns="4590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0576DDB-A9F4-4F1E-8EA1-BAE82BBF6F26}" type="datetimeFigureOut">
              <a:rPr lang="it-IT"/>
              <a:pPr>
                <a:defRPr/>
              </a:pPr>
              <a:t>07/07/2023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B8684E-BD91-4D28-941E-575185140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726" cy="497920"/>
          </a:xfrm>
          <a:prstGeom prst="rect">
            <a:avLst/>
          </a:prstGeom>
        </p:spPr>
        <p:txBody>
          <a:bodyPr vert="horz" lIns="91815" tIns="45909" rIns="91815" bIns="4590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33C1D9-9861-432E-AE43-1F3144CDB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275" y="9447764"/>
            <a:ext cx="2971092" cy="497920"/>
          </a:xfrm>
          <a:prstGeom prst="rect">
            <a:avLst/>
          </a:prstGeom>
        </p:spPr>
        <p:txBody>
          <a:bodyPr vert="horz" wrap="square" lIns="91815" tIns="45909" rIns="91815" bIns="459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F8E3DF-C754-45C6-AA47-340BC04E8F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920EB2F6-0287-47FB-96AD-338989B6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661" tIns="46331" rIns="92661" bIns="4633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86E865C-952C-45B5-A65B-77A8BB3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661" tIns="46331" rIns="92661" bIns="4633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91488EE-8D87-4AAF-BC7F-E12C27120DD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71092" cy="493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661" tIns="46331" rIns="92661" bIns="46331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3653" algn="l"/>
                <a:tab pos="908912" algn="l"/>
                <a:tab pos="1364171" algn="l"/>
                <a:tab pos="1819433" algn="l"/>
                <a:tab pos="2274694" algn="l"/>
                <a:tab pos="2729952" algn="l"/>
                <a:tab pos="3185212" algn="l"/>
                <a:tab pos="3640473" algn="l"/>
                <a:tab pos="4095732" algn="l"/>
                <a:tab pos="4550996" algn="l"/>
                <a:tab pos="5006255" algn="l"/>
                <a:tab pos="5461514" algn="l"/>
                <a:tab pos="5916774" algn="l"/>
                <a:tab pos="6372033" algn="l"/>
                <a:tab pos="6827293" algn="l"/>
                <a:tab pos="7282553" algn="l"/>
                <a:tab pos="7737813" algn="l"/>
                <a:tab pos="8193074" algn="l"/>
                <a:tab pos="8648334" algn="l"/>
                <a:tab pos="9103597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12A43C-0337-4BC1-8D00-9D3F3872D6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3643" y="2"/>
            <a:ext cx="2972725" cy="493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661" tIns="46331" rIns="92661" bIns="46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3653" algn="l"/>
                <a:tab pos="908912" algn="l"/>
                <a:tab pos="1364171" algn="l"/>
                <a:tab pos="1819433" algn="l"/>
                <a:tab pos="2274694" algn="l"/>
                <a:tab pos="2729952" algn="l"/>
                <a:tab pos="3185212" algn="l"/>
                <a:tab pos="3640473" algn="l"/>
                <a:tab pos="4095732" algn="l"/>
                <a:tab pos="4550996" algn="l"/>
                <a:tab pos="5006255" algn="l"/>
                <a:tab pos="5461514" algn="l"/>
                <a:tab pos="5916774" algn="l"/>
                <a:tab pos="6372033" algn="l"/>
                <a:tab pos="6827293" algn="l"/>
                <a:tab pos="7282553" algn="l"/>
                <a:tab pos="7737813" algn="l"/>
                <a:tab pos="8193074" algn="l"/>
                <a:tab pos="8648334" algn="l"/>
                <a:tab pos="9103597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1B8FA40-3025-4ACA-840E-4DCFE977E2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6125"/>
            <a:ext cx="4962525" cy="37226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493C3D3-FD0D-42DF-9742-947FDFED63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637" y="4723087"/>
            <a:ext cx="5485093" cy="4471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661" tIns="46331" rIns="92661" bIns="46331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62136D84-2077-4A3A-819B-A79569F3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2992"/>
            <a:ext cx="2972726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661" tIns="46331" rIns="92661" bIns="46331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0C591C7-5E9F-4805-B49B-CA71679BB1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3643" y="9442992"/>
            <a:ext cx="2972725" cy="494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661" tIns="46331" rIns="92661" bIns="46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5C5C0E-8A10-4F60-B052-47890E9C92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291C433A-226B-4DE0-8C8A-3BE0ADCF6C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6F3AF26-EE0D-4D72-B722-D2E6EFE7A6B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61284F24-8DF6-4C5B-B08B-D756DE8D7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51146E-41CB-45B3-968D-0DFA10E9DD9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5" name="Text Box 1">
            <a:extLst>
              <a:ext uri="{FF2B5EF4-FFF2-40B4-BE49-F238E27FC236}">
                <a16:creationId xmlns:a16="http://schemas.microsoft.com/office/drawing/2014/main" id="{2DAF5819-9C0D-40F9-823F-948F1E80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126" name="Text Box 2">
            <a:extLst>
              <a:ext uri="{FF2B5EF4-FFF2-40B4-BE49-F238E27FC236}">
                <a16:creationId xmlns:a16="http://schemas.microsoft.com/office/drawing/2014/main" id="{2893E134-24BA-41E3-BA18-987D7F76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6E9BB179-1B02-4F35-9297-7FCD4724D84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1F6DD30F-A74C-4052-B603-1A8D2F48E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5128" name="Rectangle 4">
            <a:extLst>
              <a:ext uri="{FF2B5EF4-FFF2-40B4-BE49-F238E27FC236}">
                <a16:creationId xmlns:a16="http://schemas.microsoft.com/office/drawing/2014/main" id="{7AC50BD6-0A10-4EA2-A808-8C6E71CF7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1783182-E73B-4345-B1CE-0F6B34CA7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E5A0772-29CE-4EAC-B1F5-54255739627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803C1526-9020-4772-AB6C-A74EBC11AF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00F33-7F11-4C52-9C3E-431661A09E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7" name="Text Box 1">
            <a:extLst>
              <a:ext uri="{FF2B5EF4-FFF2-40B4-BE49-F238E27FC236}">
                <a16:creationId xmlns:a16="http://schemas.microsoft.com/office/drawing/2014/main" id="{8F8A6E42-501E-4F7D-9165-4A88DE6C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3558" name="Text Box 2">
            <a:extLst>
              <a:ext uri="{FF2B5EF4-FFF2-40B4-BE49-F238E27FC236}">
                <a16:creationId xmlns:a16="http://schemas.microsoft.com/office/drawing/2014/main" id="{07F4CA3E-B39C-43F2-BA5E-15B40EA1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C7572D5-BCA9-4C5B-AD8D-3F4CAFED2D5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BC9AF978-D38C-418B-91E4-006236FA0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23560" name="Rectangle 4">
            <a:extLst>
              <a:ext uri="{FF2B5EF4-FFF2-40B4-BE49-F238E27FC236}">
                <a16:creationId xmlns:a16="http://schemas.microsoft.com/office/drawing/2014/main" id="{B64D14A2-6918-4FB9-9CD3-8FCFFA280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CAFA887-06DE-4542-AC62-1A960769A8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599A4A8-2DA1-48A1-A28A-D286CE40D79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30217EB-1FEB-4C7E-97B0-4D4E26F977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170DE8-5EE6-4F47-914B-B0738DA43BAB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5" name="Text Box 1">
            <a:extLst>
              <a:ext uri="{FF2B5EF4-FFF2-40B4-BE49-F238E27FC236}">
                <a16:creationId xmlns:a16="http://schemas.microsoft.com/office/drawing/2014/main" id="{C76B9E24-8AA2-43AA-8041-F083A4CA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5606" name="Text Box 2">
            <a:extLst>
              <a:ext uri="{FF2B5EF4-FFF2-40B4-BE49-F238E27FC236}">
                <a16:creationId xmlns:a16="http://schemas.microsoft.com/office/drawing/2014/main" id="{225AF707-E431-4647-A594-7E63E204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36ABC0A-18AD-49B9-BFDA-B1D53E23F4A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70337AB-3152-46BE-B804-633A69114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25608" name="Rectangle 4">
            <a:extLst>
              <a:ext uri="{FF2B5EF4-FFF2-40B4-BE49-F238E27FC236}">
                <a16:creationId xmlns:a16="http://schemas.microsoft.com/office/drawing/2014/main" id="{889564FA-89CF-49AB-B625-4122D5D8C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55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F2578A4-0329-4AB2-B723-D88C8F19D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EEAB1A9F-731F-4671-AC63-98D0ADCF0B8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245301EF-F1A4-4A8F-AA08-6F12E37DD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FDC666-79A7-48C9-911F-C33D1A32AF2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3" name="Text Box 1">
            <a:extLst>
              <a:ext uri="{FF2B5EF4-FFF2-40B4-BE49-F238E27FC236}">
                <a16:creationId xmlns:a16="http://schemas.microsoft.com/office/drawing/2014/main" id="{C507F5C7-C750-4885-863E-A2BDE9C2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7654" name="Text Box 2">
            <a:extLst>
              <a:ext uri="{FF2B5EF4-FFF2-40B4-BE49-F238E27FC236}">
                <a16:creationId xmlns:a16="http://schemas.microsoft.com/office/drawing/2014/main" id="{7FE588BE-A7A5-4AD5-AED5-F72A8179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49AD071-804D-4DF8-87C4-A7B9ECF6349D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8CC6614A-B503-4802-AF97-9C5A2E351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27656" name="Rectangle 4">
            <a:extLst>
              <a:ext uri="{FF2B5EF4-FFF2-40B4-BE49-F238E27FC236}">
                <a16:creationId xmlns:a16="http://schemas.microsoft.com/office/drawing/2014/main" id="{EB158F13-9278-454F-8ADA-7736DED5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FECD652-C28E-41E5-BD62-DB35001C4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304E7ED7-7A9C-44B5-A50D-3C3E4C3CF92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4E25D097-B14E-4AE1-8AC8-4D571B368A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C36CC5-2E4A-43E8-8B5E-5A72F8E1B83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1" name="Text Box 1">
            <a:extLst>
              <a:ext uri="{FF2B5EF4-FFF2-40B4-BE49-F238E27FC236}">
                <a16:creationId xmlns:a16="http://schemas.microsoft.com/office/drawing/2014/main" id="{A992C9A0-1D92-4049-933D-18BF9886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9702" name="Text Box 2">
            <a:extLst>
              <a:ext uri="{FF2B5EF4-FFF2-40B4-BE49-F238E27FC236}">
                <a16:creationId xmlns:a16="http://schemas.microsoft.com/office/drawing/2014/main" id="{5FF62AF0-6215-4346-8438-60D74E2D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FE8E895-BBF6-4058-9107-0E23277E022A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9684FDC6-6901-47A4-942E-6F95D17D7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29704" name="Rectangle 4">
            <a:extLst>
              <a:ext uri="{FF2B5EF4-FFF2-40B4-BE49-F238E27FC236}">
                <a16:creationId xmlns:a16="http://schemas.microsoft.com/office/drawing/2014/main" id="{C7CF2992-854E-43EA-B29F-183858DDC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3CAF079C-A3F1-4FDE-9630-E532CF9D56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CABAF3BC-6763-426A-9345-2D1205C917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48" name="Rectangle 8">
            <a:extLst>
              <a:ext uri="{FF2B5EF4-FFF2-40B4-BE49-F238E27FC236}">
                <a16:creationId xmlns:a16="http://schemas.microsoft.com/office/drawing/2014/main" id="{0CDC5A14-68D9-475A-A630-1C023245D3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17A90B-F7CB-42D6-91D8-0B34E6A988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49" name="Text Box 1">
            <a:extLst>
              <a:ext uri="{FF2B5EF4-FFF2-40B4-BE49-F238E27FC236}">
                <a16:creationId xmlns:a16="http://schemas.microsoft.com/office/drawing/2014/main" id="{5A60451B-1B36-46CD-90C6-071D09D2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1750" name="Text Box 2">
            <a:extLst>
              <a:ext uri="{FF2B5EF4-FFF2-40B4-BE49-F238E27FC236}">
                <a16:creationId xmlns:a16="http://schemas.microsoft.com/office/drawing/2014/main" id="{DB97F1FC-8D12-422E-B412-69297449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D442222-A176-4BD9-8F92-F16F60F56829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D07BD3E4-AE4C-44C9-871A-2E019948C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1752" name="Rectangle 4">
            <a:extLst>
              <a:ext uri="{FF2B5EF4-FFF2-40B4-BE49-F238E27FC236}">
                <a16:creationId xmlns:a16="http://schemas.microsoft.com/office/drawing/2014/main" id="{3CA9A58F-0B5E-48AA-B66C-FC453CF6E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86"/>
              </a:spcBef>
              <a:buClrTx/>
            </a:pPr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4A3C49F-64E8-4F5A-963E-193D3E2C6D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717018E-DA2F-454F-9139-FF1868700BD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91583813-0616-4434-81A6-56006B72BB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E0AEC3-3B58-4FC8-BB80-FBCCCDDDD85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7" name="Text Box 1">
            <a:extLst>
              <a:ext uri="{FF2B5EF4-FFF2-40B4-BE49-F238E27FC236}">
                <a16:creationId xmlns:a16="http://schemas.microsoft.com/office/drawing/2014/main" id="{8F0EF3C7-488C-4919-AF2D-76DED9CA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3798" name="Text Box 2">
            <a:extLst>
              <a:ext uri="{FF2B5EF4-FFF2-40B4-BE49-F238E27FC236}">
                <a16:creationId xmlns:a16="http://schemas.microsoft.com/office/drawing/2014/main" id="{42A89F54-FE0A-406C-858B-E7D48440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B813B35D-461E-42D8-8164-B7B6FBC8AD6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94728FFC-7FB3-4084-9E18-58FFBE2A3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3800" name="Rectangle 4">
            <a:extLst>
              <a:ext uri="{FF2B5EF4-FFF2-40B4-BE49-F238E27FC236}">
                <a16:creationId xmlns:a16="http://schemas.microsoft.com/office/drawing/2014/main" id="{E1854C00-8CAB-4B44-B079-095EC0EE6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 eaLnBrk="1" hangingPunct="1">
              <a:spcBef>
                <a:spcPts val="455"/>
              </a:spcBef>
              <a:buClrTx/>
              <a:buFont typeface="Wingdings" panose="05000000000000000000" pitchFamily="2" charset="2"/>
              <a:buNone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8EF1865-40B0-475C-847C-C3E9F90D33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513F97C-5D95-405C-B585-AE10338A26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4" name="Rectangle 8">
            <a:extLst>
              <a:ext uri="{FF2B5EF4-FFF2-40B4-BE49-F238E27FC236}">
                <a16:creationId xmlns:a16="http://schemas.microsoft.com/office/drawing/2014/main" id="{93C76EAA-916F-4762-8AD9-C789500192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4AFBA2-781A-4CDA-B33D-EBB7EAEA1A2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5" name="Text Box 1">
            <a:extLst>
              <a:ext uri="{FF2B5EF4-FFF2-40B4-BE49-F238E27FC236}">
                <a16:creationId xmlns:a16="http://schemas.microsoft.com/office/drawing/2014/main" id="{D18E458E-6F3B-4CE8-AEEE-5D04C76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5846" name="Text Box 2">
            <a:extLst>
              <a:ext uri="{FF2B5EF4-FFF2-40B4-BE49-F238E27FC236}">
                <a16:creationId xmlns:a16="http://schemas.microsoft.com/office/drawing/2014/main" id="{4A7C20F6-2C33-40DE-9B14-57209642F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023B9B8-FD53-4EF4-87B5-E20754A2C16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0573236D-B2CC-4963-9D35-84100BAF3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5848" name="Rectangle 4">
            <a:extLst>
              <a:ext uri="{FF2B5EF4-FFF2-40B4-BE49-F238E27FC236}">
                <a16:creationId xmlns:a16="http://schemas.microsoft.com/office/drawing/2014/main" id="{5ABB8AD2-4C4E-411A-BBEB-C8DB0A36F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 eaLnBrk="1" hangingPunct="1">
              <a:spcBef>
                <a:spcPts val="455"/>
              </a:spcBef>
              <a:buClrTx/>
              <a:buFont typeface="Wingdings" panose="05000000000000000000" pitchFamily="2" charset="2"/>
              <a:buNone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5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218642B1-D99C-45CB-AFB8-03E948E84A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A139D079-8F88-4D74-BAB2-7F5F075D2CA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FA536379-675C-45C0-ADE1-982C81998E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0F09D1-9ADC-4EBB-978C-FC95E67EA5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Text Box 1">
            <a:extLst>
              <a:ext uri="{FF2B5EF4-FFF2-40B4-BE49-F238E27FC236}">
                <a16:creationId xmlns:a16="http://schemas.microsoft.com/office/drawing/2014/main" id="{4AE7C8AB-0DAD-4569-9361-DD3A81EE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7894" name="Text Box 2">
            <a:extLst>
              <a:ext uri="{FF2B5EF4-FFF2-40B4-BE49-F238E27FC236}">
                <a16:creationId xmlns:a16="http://schemas.microsoft.com/office/drawing/2014/main" id="{9712C33C-2C75-4F7C-9AFA-ED424D79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606FD59-A847-4728-A116-DBCAB74A401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A7874102-39D7-4C2E-8296-492CE2B66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7896" name="Rectangle 4">
            <a:extLst>
              <a:ext uri="{FF2B5EF4-FFF2-40B4-BE49-F238E27FC236}">
                <a16:creationId xmlns:a16="http://schemas.microsoft.com/office/drawing/2014/main" id="{21EAA3FC-FA7C-46D2-AD24-5F4DC22C5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it-IT" dirty="0"/>
              <a:t> </a:t>
            </a:r>
          </a:p>
          <a:p>
            <a:pPr defTabSz="451660"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73AB531-7718-4282-AFB1-79E74ED97E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EA98CD3-9325-4579-BE9C-A5B367BF4D1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20D1FDA4-8A79-4729-AD14-210432BCD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823E03-15A9-4711-80EE-A24C219E86A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1" name="Text Box 1">
            <a:extLst>
              <a:ext uri="{FF2B5EF4-FFF2-40B4-BE49-F238E27FC236}">
                <a16:creationId xmlns:a16="http://schemas.microsoft.com/office/drawing/2014/main" id="{00E428B0-1E21-4521-BC9D-1117A72B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39942" name="Text Box 2">
            <a:extLst>
              <a:ext uri="{FF2B5EF4-FFF2-40B4-BE49-F238E27FC236}">
                <a16:creationId xmlns:a16="http://schemas.microsoft.com/office/drawing/2014/main" id="{FB184417-71A2-4F65-A04D-B12BC22E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19D239F0-0C0A-4BAB-9B7C-91656C3A2E0E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092E73B0-B91D-4171-A83D-2FE59EC5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39944" name="Rectangle 4">
            <a:extLst>
              <a:ext uri="{FF2B5EF4-FFF2-40B4-BE49-F238E27FC236}">
                <a16:creationId xmlns:a16="http://schemas.microsoft.com/office/drawing/2014/main" id="{4B2D3F5E-A48D-4173-B54D-BA89B7B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32E6FCA-49D6-43B7-BC41-1AD816F62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FB8713D4-D690-40FD-94BD-66021086BBD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115F417D-54E0-4471-82AE-51BB97AD6F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DE9BF1-5F4B-457D-AB98-8906833CDA92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3" name="Text Box 1">
            <a:extLst>
              <a:ext uri="{FF2B5EF4-FFF2-40B4-BE49-F238E27FC236}">
                <a16:creationId xmlns:a16="http://schemas.microsoft.com/office/drawing/2014/main" id="{B9B1AA00-0DE8-43B0-BBF2-7B270F4A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7174" name="Text Box 2">
            <a:extLst>
              <a:ext uri="{FF2B5EF4-FFF2-40B4-BE49-F238E27FC236}">
                <a16:creationId xmlns:a16="http://schemas.microsoft.com/office/drawing/2014/main" id="{2BE28ED5-9BA6-40BC-ACFE-0E580A39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D1F0A1A-9806-4D8E-B291-30F71DD82294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5FB90B72-CE7B-4942-9780-9D1AA561A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7176" name="Rectangle 4">
            <a:extLst>
              <a:ext uri="{FF2B5EF4-FFF2-40B4-BE49-F238E27FC236}">
                <a16:creationId xmlns:a16="http://schemas.microsoft.com/office/drawing/2014/main" id="{3F1F0ED9-6097-4FD5-B621-5442C47DC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487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0BF58A66-3BF7-403C-BEF1-2E84524B3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20B3066C-A693-425C-80C6-E177DF944C6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4" name="Rectangle 8">
            <a:extLst>
              <a:ext uri="{FF2B5EF4-FFF2-40B4-BE49-F238E27FC236}">
                <a16:creationId xmlns:a16="http://schemas.microsoft.com/office/drawing/2014/main" id="{A1072BEC-CC3A-4381-AD24-FB76BCBBA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61D4AF-606A-4511-B120-2376B2F51B9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5" name="Text Box 1">
            <a:extLst>
              <a:ext uri="{FF2B5EF4-FFF2-40B4-BE49-F238E27FC236}">
                <a16:creationId xmlns:a16="http://schemas.microsoft.com/office/drawing/2014/main" id="{DCBCA88A-CA49-4FF6-A7F9-D94B3141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6086" name="Text Box 2">
            <a:extLst>
              <a:ext uri="{FF2B5EF4-FFF2-40B4-BE49-F238E27FC236}">
                <a16:creationId xmlns:a16="http://schemas.microsoft.com/office/drawing/2014/main" id="{CC4FB72E-DCB4-4B44-B378-984EC44C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435A25C7-F16E-48A9-B5FF-4F369C51F48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3CDEA19A-4E19-4B9B-938B-8ED77711D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46088" name="Rectangle 4">
            <a:extLst>
              <a:ext uri="{FF2B5EF4-FFF2-40B4-BE49-F238E27FC236}">
                <a16:creationId xmlns:a16="http://schemas.microsoft.com/office/drawing/2014/main" id="{152FDA41-4214-4AB8-B498-43436314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11066FE6-E9BC-4D4F-8E6A-06EC46726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0C3CF913-1A8E-419F-8BAF-DE868C54DB0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077C56E0-9518-4B5B-9E97-6BD8BB4FC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81CF8F-1725-4465-8B85-70FFE0D4AB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3" name="Text Box 1">
            <a:extLst>
              <a:ext uri="{FF2B5EF4-FFF2-40B4-BE49-F238E27FC236}">
                <a16:creationId xmlns:a16="http://schemas.microsoft.com/office/drawing/2014/main" id="{A664151B-6DBC-4E2D-9054-DC443AEB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48134" name="Text Box 2">
            <a:extLst>
              <a:ext uri="{FF2B5EF4-FFF2-40B4-BE49-F238E27FC236}">
                <a16:creationId xmlns:a16="http://schemas.microsoft.com/office/drawing/2014/main" id="{D00CBFF7-A722-4B0B-B3C0-4F34F9AA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421E646-5727-4C52-AE58-9DB9E8E30D0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75BB69C9-65C4-44D8-928C-4FD79302E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72050" cy="3729037"/>
          </a:xfrm>
          <a:solidFill>
            <a:srgbClr val="FFFFFF"/>
          </a:solidFill>
          <a:ln/>
        </p:spPr>
      </p:sp>
      <p:sp>
        <p:nvSpPr>
          <p:cNvPr id="48136" name="Rectangle 4">
            <a:extLst>
              <a:ext uri="{FF2B5EF4-FFF2-40B4-BE49-F238E27FC236}">
                <a16:creationId xmlns:a16="http://schemas.microsoft.com/office/drawing/2014/main" id="{4620317E-54AE-47C3-BAD0-5F690D3C8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6"/>
            <a:ext cx="5488359" cy="4478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9A44FC52-2805-4164-8893-078BF06A1E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88DD6404-BFB4-421A-B2D1-F8A84B1225D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0" name="Rectangle 8">
            <a:extLst>
              <a:ext uri="{FF2B5EF4-FFF2-40B4-BE49-F238E27FC236}">
                <a16:creationId xmlns:a16="http://schemas.microsoft.com/office/drawing/2014/main" id="{78CA6966-85DD-4325-AAEC-E437FE5671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1979A1-EE34-4E1B-A5AD-D46DB5C4F03E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514DE991-C3D2-4E79-8652-C05F898B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531756F-CE01-4544-8D49-3154101B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F3053730-2FF5-4FAD-8A5B-0CDDA692B3E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CF258931-1308-48F8-8786-7BAE0FBFA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72050" cy="3729037"/>
          </a:xfrm>
          <a:solidFill>
            <a:srgbClr val="FFFFFF"/>
          </a:solidFill>
          <a:ln/>
        </p:spPr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29AB037B-2179-47F2-9740-50E9D2DA1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6"/>
            <a:ext cx="5488359" cy="4478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642B6E6F-96E7-4FBD-87EB-6940F0402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285F1CBE-2E74-429A-86D0-52C90B127A7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2228" name="Rectangle 8">
            <a:extLst>
              <a:ext uri="{FF2B5EF4-FFF2-40B4-BE49-F238E27FC236}">
                <a16:creationId xmlns:a16="http://schemas.microsoft.com/office/drawing/2014/main" id="{987C05AE-B382-420A-A06A-A0CBEB8B90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C5DDE-72B6-459F-88E0-4E2520F46E85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2229" name="Text Box 1">
            <a:extLst>
              <a:ext uri="{FF2B5EF4-FFF2-40B4-BE49-F238E27FC236}">
                <a16:creationId xmlns:a16="http://schemas.microsoft.com/office/drawing/2014/main" id="{73A970BB-71BF-486B-8DDD-8C46402D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2230" name="Text Box 2">
            <a:extLst>
              <a:ext uri="{FF2B5EF4-FFF2-40B4-BE49-F238E27FC236}">
                <a16:creationId xmlns:a16="http://schemas.microsoft.com/office/drawing/2014/main" id="{919E84F9-298F-48F6-89B1-8FE52E5C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E8A713F-E236-4B73-8A19-7A88C02DD3F3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BBBB7E74-C477-4F44-B8EA-C41372E79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70462" cy="3727450"/>
          </a:xfrm>
          <a:solidFill>
            <a:srgbClr val="FFFFFF"/>
          </a:solidFill>
          <a:ln/>
        </p:spPr>
      </p:sp>
      <p:sp>
        <p:nvSpPr>
          <p:cNvPr id="52232" name="Rectangle 4">
            <a:extLst>
              <a:ext uri="{FF2B5EF4-FFF2-40B4-BE49-F238E27FC236}">
                <a16:creationId xmlns:a16="http://schemas.microsoft.com/office/drawing/2014/main" id="{7738DF6B-BFC2-47CD-95B8-1C668B88C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19906"/>
            <a:ext cx="5488359" cy="4481284"/>
          </a:xfrm>
          <a:ln/>
        </p:spPr>
        <p:txBody>
          <a:bodyPr wrap="none" anchor="ctr"/>
          <a:lstStyle/>
          <a:p>
            <a:pPr defTabSz="925821" eaLnBrk="1" fontAlgn="ctr" hangingPunct="1">
              <a:spcBef>
                <a:spcPct val="0"/>
              </a:spcBef>
              <a:buClrTx/>
              <a:buSzTx/>
              <a:defRPr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43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8E9D8C3E-0B86-434F-A729-5024644D06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D2C95DD3-C002-4BA1-AFAB-EEB584AC1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6FF4FE00-522D-4055-8D35-A56A0AED6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57BA4D-E352-4C7F-B89E-5544EBEDFF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7" name="Text Box 1">
            <a:extLst>
              <a:ext uri="{FF2B5EF4-FFF2-40B4-BE49-F238E27FC236}">
                <a16:creationId xmlns:a16="http://schemas.microsoft.com/office/drawing/2014/main" id="{799F2779-BC59-42FD-A986-20180AD1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54278" name="Text Box 2">
            <a:extLst>
              <a:ext uri="{FF2B5EF4-FFF2-40B4-BE49-F238E27FC236}">
                <a16:creationId xmlns:a16="http://schemas.microsoft.com/office/drawing/2014/main" id="{73F42B98-8731-43C2-91B8-4D8EA160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0F0FAFA-27DB-4E47-8370-BB5071AA6B22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589F8544-6828-4E59-9D1C-F1C7D162E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54280" name="Rectangle 4">
            <a:extLst>
              <a:ext uri="{FF2B5EF4-FFF2-40B4-BE49-F238E27FC236}">
                <a16:creationId xmlns:a16="http://schemas.microsoft.com/office/drawing/2014/main" id="{F3450EB2-DAD6-4D0D-B9D5-0CEB4F81A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>
            <a:extLst>
              <a:ext uri="{FF2B5EF4-FFF2-40B4-BE49-F238E27FC236}">
                <a16:creationId xmlns:a16="http://schemas.microsoft.com/office/drawing/2014/main" id="{EB0C04AA-3128-4841-9D50-545DB0CD6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>
            <a:extLst>
              <a:ext uri="{FF2B5EF4-FFF2-40B4-BE49-F238E27FC236}">
                <a16:creationId xmlns:a16="http://schemas.microsoft.com/office/drawing/2014/main" id="{573A6E69-99E2-4180-AD1E-0781EAE0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1">
              <a:ea typeface="ＭＳ Ｐゴシック" panose="020B0600070205080204" pitchFamily="34" charset="-128"/>
            </a:endParaRP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622FCA1-D609-4A3E-9843-30EA8BAE78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88966-E001-44FC-8729-DD9A0BE74694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56326" name="Segnaposto numero diapositiva 5">
            <a:extLst>
              <a:ext uri="{FF2B5EF4-FFF2-40B4-BE49-F238E27FC236}">
                <a16:creationId xmlns:a16="http://schemas.microsoft.com/office/drawing/2014/main" id="{26E8D596-A971-4C22-AE8F-5A95B33367B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052" algn="l"/>
                <a:tab pos="906534" algn="l"/>
                <a:tab pos="1361408" algn="l"/>
                <a:tab pos="1816282" algn="l"/>
                <a:tab pos="2272763" algn="l"/>
                <a:tab pos="2727638" algn="l"/>
                <a:tab pos="3182512" algn="l"/>
                <a:tab pos="3638994" algn="l"/>
                <a:tab pos="4093868" algn="l"/>
                <a:tab pos="4548742" algn="l"/>
                <a:tab pos="5005223" algn="l"/>
                <a:tab pos="5458490" algn="l"/>
                <a:tab pos="5913365" algn="l"/>
                <a:tab pos="6368238" algn="l"/>
                <a:tab pos="6824720" algn="l"/>
                <a:tab pos="7281201" algn="l"/>
                <a:tab pos="7734468" algn="l"/>
                <a:tab pos="8190950" algn="l"/>
                <a:tab pos="8647431" algn="l"/>
                <a:tab pos="9100698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1B853D-4BD8-4620-B656-DCF2192863EE}" type="slidenum">
              <a:rPr lang="it-IT" altLang="it-IT" sz="1200">
                <a:solidFill>
                  <a:srgbClr val="000000"/>
                </a:solidFill>
              </a:rPr>
              <a:pPr/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28C6257-8667-4E78-83B0-D3C2F4137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B0868123-513D-4363-B5DF-AEE149395B4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22AD5DF8-D3EB-4DF1-9985-E236BCC15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9E9BCE-B23B-4B7D-A474-B8967926A79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id="{4F04B033-A981-480C-A21A-A6866648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924921E7-B11C-4F88-94DD-DD55D425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5680A125-7066-4F82-B27F-C37D43CBE5F0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7AA0DC1C-05A9-4D09-8120-1B5B66560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ln/>
        </p:spPr>
      </p:sp>
      <p:sp>
        <p:nvSpPr>
          <p:cNvPr id="9224" name="Rectangle 5">
            <a:extLst>
              <a:ext uri="{FF2B5EF4-FFF2-40B4-BE49-F238E27FC236}">
                <a16:creationId xmlns:a16="http://schemas.microsoft.com/office/drawing/2014/main" id="{37CEB2D5-3844-4DE3-A9C8-C68C24045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ln/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/>
            </a:pPr>
            <a:endParaRPr lang="it-IT" altLang="it-IT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19D92BC-4DF5-450E-BA71-75C160231B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B07786F2-4E29-4D44-99E5-5F1CC1C460B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50120F18-AEB5-43AC-A676-6638DD6D0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1EDBEE-51F6-4D26-8024-9AF2C9332F7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69" name="Text Box 1">
            <a:extLst>
              <a:ext uri="{FF2B5EF4-FFF2-40B4-BE49-F238E27FC236}">
                <a16:creationId xmlns:a16="http://schemas.microsoft.com/office/drawing/2014/main" id="{F4EF606E-A959-492B-93B7-D48D3BE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1270" name="Text Box 2">
            <a:extLst>
              <a:ext uri="{FF2B5EF4-FFF2-40B4-BE49-F238E27FC236}">
                <a16:creationId xmlns:a16="http://schemas.microsoft.com/office/drawing/2014/main" id="{6DF17D1F-3747-430F-BC76-C79AEF57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03E129F9-C984-4BC9-B028-609AE772F097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54378853-FEA4-4755-A588-B8CC458C4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11272" name="Rectangle 4">
            <a:extLst>
              <a:ext uri="{FF2B5EF4-FFF2-40B4-BE49-F238E27FC236}">
                <a16:creationId xmlns:a16="http://schemas.microsoft.com/office/drawing/2014/main" id="{8AC2228F-E8EF-44B2-93B6-BBD8E67A6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679AD74-3659-438E-AF49-E155EFAAC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EB33E7BE-CEFB-4976-B8EA-BC95004C8DC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EF11F9BF-5001-4094-82B6-FE02252564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F1EC06-4331-400D-A250-EDB4D458241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7" name="Text Box 1">
            <a:extLst>
              <a:ext uri="{FF2B5EF4-FFF2-40B4-BE49-F238E27FC236}">
                <a16:creationId xmlns:a16="http://schemas.microsoft.com/office/drawing/2014/main" id="{97406A72-855F-4AB5-AE2D-0B77177A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3318" name="Text Box 2">
            <a:extLst>
              <a:ext uri="{FF2B5EF4-FFF2-40B4-BE49-F238E27FC236}">
                <a16:creationId xmlns:a16="http://schemas.microsoft.com/office/drawing/2014/main" id="{EC3E3C5E-3DAC-4F71-AEE4-487BD076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AAD82955-8A89-424A-A3A4-DB3D8AD7BE71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ECE23D67-23DA-47C5-93FE-D63D5EE2F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E62EFA95-4B73-4A01-A33F-4213C3142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ln/>
        </p:spPr>
        <p:txBody>
          <a:bodyPr wrap="none" anchor="ctr"/>
          <a:lstStyle/>
          <a:p>
            <a:pPr eaLnBrk="1" hangingPunct="1">
              <a:spcBef>
                <a:spcPts val="451"/>
              </a:spcBef>
              <a:buClrTx/>
              <a:tabLst>
                <a:tab pos="0" algn="l"/>
                <a:tab pos="444813" algn="l"/>
                <a:tab pos="899191" algn="l"/>
                <a:tab pos="1353570" algn="l"/>
                <a:tab pos="1811136" algn="l"/>
                <a:tab pos="2267109" algn="l"/>
                <a:tab pos="2719892" algn="l"/>
                <a:tab pos="3179054" algn="l"/>
                <a:tab pos="3631838" algn="l"/>
                <a:tab pos="4087811" algn="l"/>
                <a:tab pos="4543784" algn="l"/>
                <a:tab pos="4996567" algn="l"/>
                <a:tab pos="5454135" algn="l"/>
                <a:tab pos="5908512" algn="l"/>
                <a:tab pos="6361297" algn="l"/>
                <a:tab pos="6820457" algn="l"/>
                <a:tab pos="7274837" algn="l"/>
                <a:tab pos="7727620" algn="l"/>
                <a:tab pos="8188375" algn="l"/>
                <a:tab pos="8639565" algn="l"/>
                <a:tab pos="9095539" algn="l"/>
              </a:tabLst>
              <a:defRPr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A015861-2251-4F26-8CA0-1EF51A73DB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5AC270B8-638C-4142-8DE7-BABF41A94BC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7DA3D873-4220-4540-B5D5-6679B0A054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5841F8-6123-49EF-AC3B-60C898BE98D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1" name="Text Box 1">
            <a:extLst>
              <a:ext uri="{FF2B5EF4-FFF2-40B4-BE49-F238E27FC236}">
                <a16:creationId xmlns:a16="http://schemas.microsoft.com/office/drawing/2014/main" id="{7B6F543D-12BF-410E-8AA8-0B724988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9462" name="Text Box 2">
            <a:extLst>
              <a:ext uri="{FF2B5EF4-FFF2-40B4-BE49-F238E27FC236}">
                <a16:creationId xmlns:a16="http://schemas.microsoft.com/office/drawing/2014/main" id="{75349FCC-7932-4F15-88C4-FEBD5E81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3FED609-EB5A-4C5B-996C-E0F0E8BE4C2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33FFA732-28BB-492A-A7E3-3F9174DA6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19464" name="Rectangle 4">
            <a:extLst>
              <a:ext uri="{FF2B5EF4-FFF2-40B4-BE49-F238E27FC236}">
                <a16:creationId xmlns:a16="http://schemas.microsoft.com/office/drawing/2014/main" id="{68F21549-C1DB-40B0-90F1-D49E73BEE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62911" lvl="1" indent="0" eaLnBrk="1" hangingPunct="1">
              <a:spcBef>
                <a:spcPts val="886"/>
              </a:spcBef>
              <a:buClrTx/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0A506B7-4D3D-4916-BB9C-FF8A2786EF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57A3BA3C-868D-4B9A-AFBF-2387FA2200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6C7FBD2F-8173-4285-836B-9CB3270F3F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A2FCAE-45C3-4A40-97D2-1C57D431A81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5" name="Text Box 1">
            <a:extLst>
              <a:ext uri="{FF2B5EF4-FFF2-40B4-BE49-F238E27FC236}">
                <a16:creationId xmlns:a16="http://schemas.microsoft.com/office/drawing/2014/main" id="{97A708D7-77DA-42B4-BAB1-F2A77C71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5366" name="Text Box 2">
            <a:extLst>
              <a:ext uri="{FF2B5EF4-FFF2-40B4-BE49-F238E27FC236}">
                <a16:creationId xmlns:a16="http://schemas.microsoft.com/office/drawing/2014/main" id="{89D8701B-87DB-4E5D-A065-2550679E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8C3D3ECA-33BE-4F43-80EA-02CFAA81A315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5B2A0585-FA58-4F5D-8CE2-F0E770180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15368" name="Rectangle 4">
            <a:extLst>
              <a:ext uri="{FF2B5EF4-FFF2-40B4-BE49-F238E27FC236}">
                <a16:creationId xmlns:a16="http://schemas.microsoft.com/office/drawing/2014/main" id="{3AC55DC0-785D-4FA4-8D0C-97CC9ADC0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437EBA6-6B7D-4389-A94B-77F3B7B55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5AC4DE8-B062-4441-86C4-F4482DB2BED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F49D8B75-5107-4D8D-B199-DB671808D7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99CC48-42AA-4C28-ADF1-67868DFAA00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3" name="Text Box 1">
            <a:extLst>
              <a:ext uri="{FF2B5EF4-FFF2-40B4-BE49-F238E27FC236}">
                <a16:creationId xmlns:a16="http://schemas.microsoft.com/office/drawing/2014/main" id="{C0A94BFC-C16E-4662-B847-E2BBE41C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A403D6B9-19BE-42EF-97C8-E3E132BB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7557D531-0260-4868-8402-A9FBB01BF20F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DC51668E-D721-48D9-8DF7-ADE035611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17416" name="Rectangle 4">
            <a:extLst>
              <a:ext uri="{FF2B5EF4-FFF2-40B4-BE49-F238E27FC236}">
                <a16:creationId xmlns:a16="http://schemas.microsoft.com/office/drawing/2014/main" id="{BEA11DDB-AC8B-43BB-96A2-6AAE90ED4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874"/>
              </a:spcBef>
              <a:buClrTx/>
            </a:pPr>
            <a:endParaRPr lang="it-IT" altLang="it-IT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2F5D327-34BC-4579-8AAE-0DAB9C57F5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Club Alpino Italiano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7CF1A8F3-353C-4209-9AA0-EAFE647F4AB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A987D202-40C0-421B-814A-1074019B26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6009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08920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7183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34742" indent="-231455" defTabSz="45487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6D8833-4471-4D16-8EC2-1CF57C17FBFA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9" name="Text Box 1">
            <a:extLst>
              <a:ext uri="{FF2B5EF4-FFF2-40B4-BE49-F238E27FC236}">
                <a16:creationId xmlns:a16="http://schemas.microsoft.com/office/drawing/2014/main" id="{C200B140-B98C-4940-8DC4-F1FA51C6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1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r>
              <a:rPr lang="it-IT" altLang="it-IT">
                <a:latin typeface="Arial" panose="020B0604020202020204" pitchFamily="34" charset="0"/>
              </a:rPr>
              <a:t>16/03/10</a:t>
            </a:r>
          </a:p>
        </p:txBody>
      </p:sp>
      <p:sp>
        <p:nvSpPr>
          <p:cNvPr id="21510" name="Text Box 2">
            <a:extLst>
              <a:ext uri="{FF2B5EF4-FFF2-40B4-BE49-F238E27FC236}">
                <a16:creationId xmlns:a16="http://schemas.microsoft.com/office/drawing/2014/main" id="{5BCBA766-F596-4ED5-982A-94BF6EB6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43" y="9442992"/>
            <a:ext cx="2974357" cy="4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661" tIns="46331" rIns="92661" bIns="4633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D81BF3DA-651E-4712-876E-2B2BE507D4BC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1AB57461-5272-412D-905A-90F75A2E8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0462" cy="3727450"/>
          </a:xfrm>
          <a:solidFill>
            <a:srgbClr val="FFFFFF"/>
          </a:solidFill>
          <a:ln/>
        </p:spPr>
      </p:sp>
      <p:sp>
        <p:nvSpPr>
          <p:cNvPr id="21512" name="Rectangle 4">
            <a:extLst>
              <a:ext uri="{FF2B5EF4-FFF2-40B4-BE49-F238E27FC236}">
                <a16:creationId xmlns:a16="http://schemas.microsoft.com/office/drawing/2014/main" id="{C26C365B-7981-42BA-AB34-2534BB2F5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638" y="4723087"/>
            <a:ext cx="5488359" cy="4476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5"/>
              </a:spcBef>
              <a:buClrTx/>
              <a:tabLst>
                <a:tab pos="0" algn="l"/>
                <a:tab pos="443623" algn="l"/>
                <a:tab pos="898497" algn="l"/>
                <a:tab pos="1353371" algn="l"/>
                <a:tab pos="1809852" algn="l"/>
                <a:tab pos="2266334" algn="l"/>
                <a:tab pos="2719601" algn="l"/>
                <a:tab pos="3177690" algn="l"/>
                <a:tab pos="3630957" algn="l"/>
                <a:tab pos="4087439" algn="l"/>
                <a:tab pos="4542312" algn="l"/>
                <a:tab pos="4995579" algn="l"/>
                <a:tab pos="5453668" algn="l"/>
                <a:tab pos="5906935" algn="l"/>
                <a:tab pos="6360202" algn="l"/>
                <a:tab pos="6819899" algn="l"/>
                <a:tab pos="7274772" algn="l"/>
                <a:tab pos="7726432" algn="l"/>
                <a:tab pos="8187735" algn="l"/>
                <a:tab pos="8639395" algn="l"/>
                <a:tab pos="9094268" algn="l"/>
              </a:tabLst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783922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081016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946273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5171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739209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90164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093765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4078291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808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517802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435284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AB18BFE-787F-42DE-B7DE-ACCF8C8E0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3DAA41-6DD2-4676-BBD2-213F0C2A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BA6AA676-8ACE-4AD9-81D4-3EA4001F6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820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A48864-0B60-B24B-B474-42585879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1">
            <a:extLst>
              <a:ext uri="{FF2B5EF4-FFF2-40B4-BE49-F238E27FC236}">
                <a16:creationId xmlns:a16="http://schemas.microsoft.com/office/drawing/2014/main" id="{CAFE8549-49EB-48DB-8B0E-630F4441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9" y="2872740"/>
            <a:ext cx="7561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Bilancio d’esercizio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8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75EA74A1-AD75-4B58-8F7B-01EE31D4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4" y="6126014"/>
            <a:ext cx="59039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cs typeface="Arial" panose="020B0604020202020204" pitchFamily="34" charset="0"/>
              </a:rPr>
              <a:t>26 marzo 2022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9C4C622-E290-4217-918E-715AACE0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00063"/>
            <a:ext cx="20875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205B7609-DB9A-4871-869D-D810F862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18C76139-50F0-41F1-B510-F3155462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31788"/>
            <a:ext cx="59769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  <a:cs typeface="Arial" panose="020B0604020202020204" pitchFamily="34" charset="0"/>
              </a:rPr>
              <a:t>VALORE DELLA PRODUZIONE</a:t>
            </a:r>
          </a:p>
        </p:txBody>
      </p:sp>
      <p:sp>
        <p:nvSpPr>
          <p:cNvPr id="22532" name="Rettangolo 2">
            <a:extLst>
              <a:ext uri="{FF2B5EF4-FFF2-40B4-BE49-F238E27FC236}">
                <a16:creationId xmlns:a16="http://schemas.microsoft.com/office/drawing/2014/main" id="{6112777E-688D-4338-BE93-20D71BBD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6143625"/>
            <a:ext cx="7872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</a:rPr>
              <a:t>Tasso di autonomia finanziaria pari al 60,82% (nel 2020 66,73%)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2C6D057-70D0-440A-94C6-9DDB1E7AD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089427"/>
              </p:ext>
            </p:extLst>
          </p:nvPr>
        </p:nvGraphicFramePr>
        <p:xfrm>
          <a:off x="830034" y="1072549"/>
          <a:ext cx="7486382" cy="47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559B31DB-69F7-453E-808E-B84572A0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85059965-C70D-4A67-997C-A656D2F6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4" y="651805"/>
            <a:ext cx="59785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j-lt"/>
                <a:ea typeface="+mn-ea"/>
              </a:rPr>
              <a:t>QUOTE ASSOCIATIVE</a:t>
            </a:r>
          </a:p>
          <a:p>
            <a:pPr marL="36000" indent="-84138" algn="ctr" eaLnBrk="1" hangingPunct="1">
              <a:spcBef>
                <a:spcPts val="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j-lt"/>
                <a:ea typeface="+mn-ea"/>
              </a:rPr>
              <a:t>(Compreso recupero quote anni precedenti)</a:t>
            </a: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775E0F4E-F233-4310-8449-56F24F52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C7D28CC-645D-4FDE-A510-C589D379E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965981"/>
              </p:ext>
            </p:extLst>
          </p:nvPr>
        </p:nvGraphicFramePr>
        <p:xfrm>
          <a:off x="740120" y="1474803"/>
          <a:ext cx="7663760" cy="422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7A91BD68-EBB5-4C45-8A80-A65DEAC5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  <p:extLst>
      <p:ext uri="{BB962C8B-B14F-4D97-AF65-F5344CB8AC3E}">
        <p14:creationId xmlns:p14="http://schemas.microsoft.com/office/powerpoint/2010/main" val="19138811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5DDA89E-0117-47B2-AB30-ED145251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908050"/>
            <a:ext cx="6121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6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chemeClr val="tx1"/>
                </a:solidFill>
                <a:latin typeface="Arial" charset="0"/>
                <a:ea typeface="+mn-ea"/>
              </a:rPr>
              <a:t>TREND TESSERAMENTO</a:t>
            </a:r>
          </a:p>
          <a:p>
            <a:pPr algn="ctr" eaLnBrk="1" hangingPunct="1"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n-lt"/>
                <a:ea typeface="+mn-ea"/>
              </a:rPr>
              <a:t>(comprensivo dei soci benemeriti ed onorari)</a:t>
            </a:r>
            <a:endParaRPr lang="it-IT" sz="1200" baseline="66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C28E66F7-2360-48ED-9B72-A004ED9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9A5FA96D-8F3D-4994-B9B3-66472588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241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725B9881-7D64-46BD-AA4E-A8205AC9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AF6936B-C82A-4DF3-BB45-FF2C21AB7338}"/>
              </a:ext>
            </a:extLst>
          </p:cNvPr>
          <p:cNvGrpSpPr/>
          <p:nvPr/>
        </p:nvGrpSpPr>
        <p:grpSpPr>
          <a:xfrm>
            <a:off x="7890391" y="2663770"/>
            <a:ext cx="1080948" cy="765230"/>
            <a:chOff x="7563799" y="2404293"/>
            <a:chExt cx="1226810" cy="825609"/>
          </a:xfrm>
        </p:grpSpPr>
        <p:sp>
          <p:nvSpPr>
            <p:cNvPr id="10" name="Callout con freccia a destra 4">
              <a:extLst>
                <a:ext uri="{FF2B5EF4-FFF2-40B4-BE49-F238E27FC236}">
                  <a16:creationId xmlns:a16="http://schemas.microsoft.com/office/drawing/2014/main" id="{3452EFE8-111C-45B0-93B1-FCD87E3E7E33}"/>
                </a:ext>
              </a:extLst>
            </p:cNvPr>
            <p:cNvSpPr/>
            <p:nvPr/>
          </p:nvSpPr>
          <p:spPr bwMode="auto">
            <a:xfrm rot="5400000">
              <a:off x="7764399" y="2203693"/>
              <a:ext cx="825609" cy="1226810"/>
            </a:xfrm>
            <a:prstGeom prst="rightArrowCallout">
              <a:avLst>
                <a:gd name="adj1" fmla="val 7545"/>
                <a:gd name="adj2" fmla="val 25000"/>
                <a:gd name="adj3" fmla="val 25000"/>
                <a:gd name="adj4" fmla="val 6497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65E3613-03D2-4CEB-A7A3-C97EDEAE3F18}"/>
                </a:ext>
              </a:extLst>
            </p:cNvPr>
            <p:cNvSpPr txBox="1"/>
            <p:nvPr/>
          </p:nvSpPr>
          <p:spPr>
            <a:xfrm>
              <a:off x="7672267" y="2404293"/>
              <a:ext cx="1009872" cy="4980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latin typeface="Arial" charset="0"/>
                </a:rPr>
                <a:t>- 2.689</a:t>
              </a:r>
            </a:p>
            <a:p>
              <a:pPr algn="ctr" eaLnBrk="1" hangingPunct="1">
                <a:defRPr/>
              </a:pPr>
              <a:r>
                <a:rPr lang="it-IT" sz="1200" b="1" dirty="0">
                  <a:latin typeface="Arial" charset="0"/>
                </a:rPr>
                <a:t>soci</a:t>
              </a:r>
            </a:p>
          </p:txBody>
        </p: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5811E64-F7E7-4EF6-B958-2208BA653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214410"/>
              </p:ext>
            </p:extLst>
          </p:nvPr>
        </p:nvGraphicFramePr>
        <p:xfrm>
          <a:off x="0" y="1767049"/>
          <a:ext cx="9397366" cy="372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2">
            <a:extLst>
              <a:ext uri="{FF2B5EF4-FFF2-40B4-BE49-F238E27FC236}">
                <a16:creationId xmlns:a16="http://schemas.microsoft.com/office/drawing/2014/main" id="{5CF266F2-74A8-4D2F-8075-EE9DE659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1ADECB8D-0F34-4AE1-A7BD-42A6D841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0" y="214313"/>
            <a:ext cx="5363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8A721763-1824-42A5-A42B-2C7A7218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27163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2C84102-BE6C-4E01-9512-2FA5E629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746125"/>
            <a:ext cx="59785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RICAVI DA PUBBLICAZIONI e DA ATTIVITA’ DI PROMOZIONE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5338F592-A581-463F-A932-885283ED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RICAVI - </a:t>
            </a:r>
            <a:r>
              <a:rPr lang="it-IT" altLang="it-IT" sz="1000" i="1" u="sng" dirty="0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2136DA6-5822-4F82-AE1C-B868BE2C0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571401"/>
              </p:ext>
            </p:extLst>
          </p:nvPr>
        </p:nvGraphicFramePr>
        <p:xfrm>
          <a:off x="441893" y="1340768"/>
          <a:ext cx="8260214" cy="496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2C497EA8-9D21-4DA9-855B-694FEA0E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DBF9C5CF-0A59-457E-8731-C7B130E2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CE4327A5-3988-4F26-97E6-F26EEF89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31" y="648953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ALTRI RICAVI E PROVENTI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26DB4C45-B39C-4318-8765-8A079E15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RICAVI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Altri ricavi e proventi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E3D73DA-BA91-49C6-8175-2AE4BC985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9840"/>
              </p:ext>
            </p:extLst>
          </p:nvPr>
        </p:nvGraphicFramePr>
        <p:xfrm>
          <a:off x="691515" y="1340767"/>
          <a:ext cx="7760970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8EE6E692-D737-48FD-8989-902B547C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90F865E6-1A73-456D-A5AA-53DCE74B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EB235493-902D-4DA5-ADC3-C093233B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79438"/>
            <a:ext cx="5834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DELLA PRODUZIONE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it-IT" sz="1600" b="1" dirty="0">
                <a:solidFill>
                  <a:schemeClr val="tx1"/>
                </a:solidFill>
                <a:ea typeface="ＭＳ Ｐゴシック" charset="-128"/>
                <a:cs typeface="Times New Roman" pitchFamily="18" charset="0"/>
              </a:rPr>
              <a:t>Euro 16.135.101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43CF5D90-AF7F-411B-A545-590AE022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571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COSTI </a:t>
            </a:r>
            <a:endParaRPr lang="it-IT" altLang="it-IT" sz="1000" i="1" u="sng" dirty="0">
              <a:solidFill>
                <a:schemeClr val="tx1"/>
              </a:solidFill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26327"/>
              </p:ext>
            </p:extLst>
          </p:nvPr>
        </p:nvGraphicFramePr>
        <p:xfrm>
          <a:off x="693738" y="1556792"/>
          <a:ext cx="7838702" cy="472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124048F1-7EB4-45E4-9CEA-D3392ABD7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BFC550A-432E-4044-98C3-9553F3A9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68942"/>
              </p:ext>
            </p:extLst>
          </p:nvPr>
        </p:nvGraphicFramePr>
        <p:xfrm>
          <a:off x="352425" y="681038"/>
          <a:ext cx="8320088" cy="584358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74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COSTI PER SERVIZI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2021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2020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generali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722.367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699.979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Eventi istituzionali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Spese collaborazioni /consulenze professionali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67.655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74.647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Stampa sociale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1.285.862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1.400.424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Assicurazioni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4.905.181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3.861.091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Costi per pubblicazioni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260.713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286.618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effectLst/>
                        </a:rPr>
                        <a:t>Coord</a:t>
                      </a:r>
                      <a:r>
                        <a:rPr lang="it-IT" sz="1600" b="0" dirty="0">
                          <a:effectLst/>
                        </a:rPr>
                        <a:t>. OTCO, Progetti MIUR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50.722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OTCO e contributi OTTO 	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688.347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443.178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Attività di comunicazione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412.187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223.062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Corpo Nazionale Soccorso Alpino e Speleologico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5.939.947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4.439.947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Contributi attività istituzionali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697.637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2.391.214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Immobili e rifugi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907.868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872.762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Altre spese istituzionali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150.000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Altri costi per il personale 	</a:t>
                      </a:r>
                      <a:endParaRPr lang="it-IT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46.615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31.102</a:t>
                      </a:r>
                      <a:endParaRPr lang="it-IT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	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16.135.101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72000" marT="95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14.724.024</a:t>
                      </a:r>
                      <a:endParaRPr lang="it-IT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72000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COSTI  -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71" name="Picture 3">
            <a:extLst>
              <a:ext uri="{FF2B5EF4-FFF2-40B4-BE49-F238E27FC236}">
                <a16:creationId xmlns:a16="http://schemas.microsoft.com/office/drawing/2014/main" id="{DE8689C1-AD05-4BA3-BBBE-43251C32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72" name="Text Box 6">
            <a:extLst>
              <a:ext uri="{FF2B5EF4-FFF2-40B4-BE49-F238E27FC236}">
                <a16:creationId xmlns:a16="http://schemas.microsoft.com/office/drawing/2014/main" id="{D73CF984-9129-42C1-BE87-BF929125A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2021- COSTI  -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F3136DF-8747-4942-B9DB-85CD6EE78B60}"/>
              </a:ext>
            </a:extLst>
          </p:cNvPr>
          <p:cNvGrpSpPr/>
          <p:nvPr/>
        </p:nvGrpSpPr>
        <p:grpSpPr>
          <a:xfrm>
            <a:off x="3458029" y="944548"/>
            <a:ext cx="4798455" cy="1368000"/>
            <a:chOff x="3458029" y="944548"/>
            <a:chExt cx="4798455" cy="136800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B9558CB-5590-4849-93DA-089153A342FC}"/>
                </a:ext>
              </a:extLst>
            </p:cNvPr>
            <p:cNvSpPr txBox="1"/>
            <p:nvPr/>
          </p:nvSpPr>
          <p:spPr>
            <a:xfrm rot="16200000">
              <a:off x="7251198" y="1303503"/>
              <a:ext cx="1364241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Variazione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delle rimanenze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0,46%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41292B1-DF3C-484E-B589-B890B2B1A3AC}"/>
                </a:ext>
              </a:extLst>
            </p:cNvPr>
            <p:cNvSpPr txBox="1"/>
            <p:nvPr/>
          </p:nvSpPr>
          <p:spPr>
            <a:xfrm rot="16200000">
              <a:off x="4896802" y="1303503"/>
              <a:ext cx="1364241" cy="646331"/>
            </a:xfrm>
            <a:prstGeom prst="rect">
              <a:avLst/>
            </a:prstGeom>
            <a:solidFill>
              <a:srgbClr val="3364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Amm.ti</a:t>
              </a:r>
              <a:r>
                <a:rPr lang="it-IT" sz="1200" dirty="0">
                  <a:solidFill>
                    <a:schemeClr val="tx1"/>
                  </a:solidFill>
                </a:rPr>
                <a:t> e </a:t>
              </a:r>
              <a:r>
                <a:rPr lang="it-IT" sz="1100" dirty="0">
                  <a:solidFill>
                    <a:schemeClr val="tx1"/>
                  </a:solidFill>
                </a:rPr>
                <a:t>svalutazioni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1,45%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0F90ED5-F20B-41FA-9007-8B11F64BD950}"/>
                </a:ext>
              </a:extLst>
            </p:cNvPr>
            <p:cNvSpPr txBox="1"/>
            <p:nvPr/>
          </p:nvSpPr>
          <p:spPr>
            <a:xfrm rot="16200000">
              <a:off x="5717537" y="1303503"/>
              <a:ext cx="1364241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Oneri diversi di </a:t>
              </a:r>
              <a:r>
                <a:rPr lang="it-IT" sz="1100" dirty="0">
                  <a:solidFill>
                    <a:schemeClr val="tx1"/>
                  </a:solidFill>
                </a:rPr>
                <a:t>gestione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0,84%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EA8C973-090A-4CEA-B2DE-79A1FA777324}"/>
                </a:ext>
              </a:extLst>
            </p:cNvPr>
            <p:cNvSpPr txBox="1"/>
            <p:nvPr/>
          </p:nvSpPr>
          <p:spPr>
            <a:xfrm rot="16200000">
              <a:off x="6474420" y="1303503"/>
              <a:ext cx="136424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Godime</a:t>
              </a:r>
              <a:r>
                <a:rPr lang="it-IT" sz="1100" dirty="0">
                  <a:solidFill>
                    <a:schemeClr val="tx1"/>
                  </a:solidFill>
                </a:rPr>
                <a:t>n</a:t>
              </a:r>
              <a:r>
                <a:rPr lang="it-IT" sz="1200" dirty="0">
                  <a:solidFill>
                    <a:schemeClr val="tx1"/>
                  </a:solidFill>
                </a:rPr>
                <a:t>to beni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di terzi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0,26%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2DC4375-1F22-4572-892A-0743D1026011}"/>
                </a:ext>
              </a:extLst>
            </p:cNvPr>
            <p:cNvSpPr txBox="1"/>
            <p:nvPr/>
          </p:nvSpPr>
          <p:spPr>
            <a:xfrm rot="16200000">
              <a:off x="3978801" y="1211170"/>
              <a:ext cx="1364241" cy="830997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Acquisti merci</a:t>
              </a:r>
            </a:p>
            <a:p>
              <a:pPr algn="ctr"/>
              <a:r>
                <a:rPr lang="it-IT" sz="1100" dirty="0">
                  <a:solidFill>
                    <a:schemeClr val="tx1"/>
                  </a:solidFill>
                </a:rPr>
                <a:t>materiale</a:t>
              </a:r>
              <a:r>
                <a:rPr lang="it-IT" sz="1200" dirty="0">
                  <a:solidFill>
                    <a:schemeClr val="tx1"/>
                  </a:solidFill>
                </a:rPr>
                <a:t> di consumo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 2,26%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6E33407-24AC-4360-922E-E27D887C3EE1}"/>
                </a:ext>
              </a:extLst>
            </p:cNvPr>
            <p:cNvSpPr txBox="1"/>
            <p:nvPr/>
          </p:nvSpPr>
          <p:spPr>
            <a:xfrm rot="16200000">
              <a:off x="3089500" y="1313077"/>
              <a:ext cx="1368000" cy="63094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11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100" dirty="0">
                  <a:solidFill>
                    <a:schemeClr val="tx1"/>
                  </a:solidFill>
                </a:rPr>
                <a:t>Personale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4,85%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BEAD8E1-DB11-4B35-962F-7D729181FAB1}"/>
              </a:ext>
            </a:extLst>
          </p:cNvPr>
          <p:cNvGrpSpPr/>
          <p:nvPr/>
        </p:nvGrpSpPr>
        <p:grpSpPr>
          <a:xfrm>
            <a:off x="684388" y="944548"/>
            <a:ext cx="2658694" cy="5708415"/>
            <a:chOff x="691073" y="1107928"/>
            <a:chExt cx="2658694" cy="5708415"/>
          </a:xfrm>
        </p:grpSpPr>
        <p:sp>
          <p:nvSpPr>
            <p:cNvPr id="22" name="Connettore pagina esterna 21">
              <a:extLst>
                <a:ext uri="{FF2B5EF4-FFF2-40B4-BE49-F238E27FC236}">
                  <a16:creationId xmlns:a16="http://schemas.microsoft.com/office/drawing/2014/main" id="{3D8E4D44-5B07-4864-ABBB-7A33F2404032}"/>
                </a:ext>
              </a:extLst>
            </p:cNvPr>
            <p:cNvSpPr/>
            <p:nvPr/>
          </p:nvSpPr>
          <p:spPr bwMode="auto">
            <a:xfrm>
              <a:off x="691073" y="1107928"/>
              <a:ext cx="2658694" cy="5708415"/>
            </a:xfrm>
            <a:prstGeom prst="flowChartOffpageConnector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247D678-CA84-45B6-A56F-E752E31DCCC2}"/>
                </a:ext>
              </a:extLst>
            </p:cNvPr>
            <p:cNvSpPr txBox="1"/>
            <p:nvPr/>
          </p:nvSpPr>
          <p:spPr>
            <a:xfrm>
              <a:off x="769526" y="1237713"/>
              <a:ext cx="253773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it-IT" sz="1200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Costi per Servizi </a:t>
              </a:r>
            </a:p>
            <a:p>
              <a:pPr algn="ctr"/>
              <a:r>
                <a:rPr lang="it-IT" sz="1600" b="1" dirty="0">
                  <a:solidFill>
                    <a:schemeClr val="tx1"/>
                  </a:solidFill>
                </a:rPr>
                <a:t>89,88%</a:t>
              </a:r>
            </a:p>
          </p:txBody>
        </p:sp>
      </p:grp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307E17EE-1FC6-4DF9-91EE-2583C5424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903161"/>
              </p:ext>
            </p:extLst>
          </p:nvPr>
        </p:nvGraphicFramePr>
        <p:xfrm>
          <a:off x="850560" y="2204864"/>
          <a:ext cx="7627620" cy="349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C824A06A-2BF5-4798-9784-05CC6BF8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  <p:extLst>
      <p:ext uri="{BB962C8B-B14F-4D97-AF65-F5344CB8AC3E}">
        <p14:creationId xmlns:p14="http://schemas.microsoft.com/office/powerpoint/2010/main" val="8276016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A4E6A689-0CC3-4BEA-840E-B834589E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429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STAMPA SOCIALE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20EB2A21-EC47-4359-8275-777CB456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6">
            <a:extLst>
              <a:ext uri="{FF2B5EF4-FFF2-40B4-BE49-F238E27FC236}">
                <a16:creationId xmlns:a16="http://schemas.microsoft.com/office/drawing/2014/main" id="{BDFFDDDD-A1A8-4899-BFD3-8B7E3305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6E3863A-3350-4E64-AD85-9AD49B950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91978"/>
              </p:ext>
            </p:extLst>
          </p:nvPr>
        </p:nvGraphicFramePr>
        <p:xfrm>
          <a:off x="611560" y="1165226"/>
          <a:ext cx="7992888" cy="489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3505400D-CFAC-4910-BA58-D1B371DA7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B2FA3515-5A15-4C74-AD87-2D530729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6">
            <a:extLst>
              <a:ext uri="{FF2B5EF4-FFF2-40B4-BE49-F238E27FC236}">
                <a16:creationId xmlns:a16="http://schemas.microsoft.com/office/drawing/2014/main" id="{1480010D-0806-4C66-8B8A-DEC8650D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Rectangle 9">
            <a:extLst>
              <a:ext uri="{FF2B5EF4-FFF2-40B4-BE49-F238E27FC236}">
                <a16:creationId xmlns:a16="http://schemas.microsoft.com/office/drawing/2014/main" id="{2B832597-05BE-476D-91CA-7AD8FFA3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785813"/>
            <a:ext cx="5954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COSTI  PER ASSICURAZIONI 2011 - 2021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2F77691-00CF-4FFB-B70C-4A6FA65ED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54869"/>
              </p:ext>
            </p:extLst>
          </p:nvPr>
        </p:nvGraphicFramePr>
        <p:xfrm>
          <a:off x="359531" y="1700808"/>
          <a:ext cx="8643181" cy="399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A6ED0221-BBED-45D9-AF08-96FBA337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EB14202D-0353-4AEC-BBB2-45149180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aphicFrame>
        <p:nvGraphicFramePr>
          <p:cNvPr id="4571" name="Group 475">
            <a:extLst>
              <a:ext uri="{FF2B5EF4-FFF2-40B4-BE49-F238E27FC236}">
                <a16:creationId xmlns:a16="http://schemas.microsoft.com/office/drawing/2014/main" id="{D81B8FF9-7E8C-4926-9AB5-522B6EF1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3592"/>
              </p:ext>
            </p:extLst>
          </p:nvPr>
        </p:nvGraphicFramePr>
        <p:xfrm>
          <a:off x="357188" y="1341438"/>
          <a:ext cx="8358187" cy="4057469"/>
        </p:xfrm>
        <a:graphic>
          <a:graphicData uri="http://schemas.openxmlformats.org/drawingml/2006/table">
            <a:tbl>
              <a:tblPr/>
              <a:tblGrid>
                <a:gridCol w="161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09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2021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2021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2020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5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Crediti v/soci per versamenti ancora dovuti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-</a:t>
                      </a:r>
                    </a:p>
                  </a:txBody>
                  <a:tcPr marL="90000" marR="90000" marT="46779" marB="4677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Patrimonio netto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5.504.055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5.480.322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Immobilizzazioni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1.866.198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2.514.950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Fondo per rischi ed oneri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1.598.543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1.855.306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Attivo circolante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8.507.314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8.925.765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Tfr di lavoro subordinato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643.119</a:t>
                      </a:r>
                    </a:p>
                  </a:txBody>
                  <a:tcPr marL="90000" marR="90000" marT="46779" marB="46779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638.807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2.199.760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+mn-cs"/>
                        </a:rPr>
                        <a:t>2.201.798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Debiti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4.815.410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5.655.047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 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kumimoji="0" lang="it-IT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Ratei e risconti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12.145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13.031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Attivo</a:t>
                      </a:r>
                    </a:p>
                  </a:txBody>
                  <a:tcPr marL="90000" marR="90000" marT="46779" marB="4677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12.573.272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13.642.513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Totale Passivo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12.573.272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13.642.513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07" name="Rectangle 47">
            <a:extLst>
              <a:ext uri="{FF2B5EF4-FFF2-40B4-BE49-F238E27FC236}">
                <a16:creationId xmlns:a16="http://schemas.microsoft.com/office/drawing/2014/main" id="{3BA36A44-94CC-483E-8F9B-C9BBB19A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81038"/>
            <a:ext cx="59769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STATO PATRIMONIALE</a:t>
            </a:r>
          </a:p>
        </p:txBody>
      </p:sp>
      <p:pic>
        <p:nvPicPr>
          <p:cNvPr id="6208" name="Picture 48">
            <a:extLst>
              <a:ext uri="{FF2B5EF4-FFF2-40B4-BE49-F238E27FC236}">
                <a16:creationId xmlns:a16="http://schemas.microsoft.com/office/drawing/2014/main" id="{D95D7268-78AC-4836-A66C-5D5CFE5B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09" name="Text Box 41">
            <a:extLst>
              <a:ext uri="{FF2B5EF4-FFF2-40B4-BE49-F238E27FC236}">
                <a16:creationId xmlns:a16="http://schemas.microsoft.com/office/drawing/2014/main" id="{FBCE0FB4-C3E0-4089-AF7E-C939F8B7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27" y="5693373"/>
            <a:ext cx="45021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it-IT" altLang="it-IT" sz="1400" b="1" dirty="0">
                <a:solidFill>
                  <a:schemeClr val="tx1"/>
                </a:solidFill>
              </a:rPr>
              <a:t>Patrimonio Netto + </a:t>
            </a:r>
            <a:r>
              <a:rPr lang="it-IT" sz="1400" b="1" dirty="0"/>
              <a:t>€ 23.733</a:t>
            </a:r>
            <a:endParaRPr lang="it-IT" altLang="it-IT" sz="1400" b="1" dirty="0">
              <a:solidFill>
                <a:schemeClr val="tx1"/>
              </a:solidFill>
            </a:endParaRPr>
          </a:p>
        </p:txBody>
      </p:sp>
      <p:sp>
        <p:nvSpPr>
          <p:cNvPr id="6211" name="Oval 52">
            <a:extLst>
              <a:ext uri="{FF2B5EF4-FFF2-40B4-BE49-F238E27FC236}">
                <a16:creationId xmlns:a16="http://schemas.microsoft.com/office/drawing/2014/main" id="{75E5CA09-CEDB-4688-88A7-A217B530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013" y="2184400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213" name="Oval 52">
            <a:extLst>
              <a:ext uri="{FF2B5EF4-FFF2-40B4-BE49-F238E27FC236}">
                <a16:creationId xmlns:a16="http://schemas.microsoft.com/office/drawing/2014/main" id="{5A92667A-E286-4299-94B9-A2790D4C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005263"/>
            <a:ext cx="1096963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F20E57F-E700-447D-A68A-AD1636CC80A0}"/>
              </a:ext>
            </a:extLst>
          </p:cNvPr>
          <p:cNvSpPr/>
          <p:nvPr/>
        </p:nvSpPr>
        <p:spPr bwMode="auto">
          <a:xfrm rot="10800000">
            <a:off x="357188" y="5686425"/>
            <a:ext cx="145230" cy="30995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C7F8C9-2D14-4D50-B164-B1C7A7B6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21997750-E096-42C6-800D-37AFD777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4" y="3495210"/>
            <a:ext cx="1096963" cy="473521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Oval 52">
            <a:extLst>
              <a:ext uri="{FF2B5EF4-FFF2-40B4-BE49-F238E27FC236}">
                <a16:creationId xmlns:a16="http://schemas.microsoft.com/office/drawing/2014/main" id="{EBC9422E-C43F-4A8F-BFEB-33DA8052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976109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" name="Oval 52">
            <a:extLst>
              <a:ext uri="{FF2B5EF4-FFF2-40B4-BE49-F238E27FC236}">
                <a16:creationId xmlns:a16="http://schemas.microsoft.com/office/drawing/2014/main" id="{79690B4D-D4FA-4C94-9AAF-750F0A02D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79" y="2942779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9" grpId="0"/>
      <p:bldP spid="6211" grpId="0" animBg="1"/>
      <p:bldP spid="6213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8F3A3A58-F857-4802-B07A-38E20824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id="{9354A413-59E7-4D2B-A8CC-2D114FB5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14375"/>
            <a:ext cx="698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>
                <a:solidFill>
                  <a:schemeClr val="tx1"/>
                </a:solidFill>
              </a:rPr>
              <a:t>SPESE PER RIFUGI</a:t>
            </a: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0C48A746-6322-4B50-8461-3EC02D2C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34026D6-C5AA-494C-849D-97DF5A8E3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60564"/>
              </p:ext>
            </p:extLst>
          </p:nvPr>
        </p:nvGraphicFramePr>
        <p:xfrm>
          <a:off x="884021" y="1142405"/>
          <a:ext cx="7776863" cy="500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328804A4-B4D1-4700-841A-38E2DBAC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98D95F51-FC64-451C-89AB-A17C9269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B30DD2F5-8AE6-4D48-A875-9A7A8843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0167D030-592E-44E6-A55A-F08C149F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54AA903-3949-4180-9F4F-403ABE80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2021-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7110" name="Rectangle 15">
            <a:extLst>
              <a:ext uri="{FF2B5EF4-FFF2-40B4-BE49-F238E27FC236}">
                <a16:creationId xmlns:a16="http://schemas.microsoft.com/office/drawing/2014/main" id="{BD8FBA7C-039B-4700-98EC-642E06B8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7111" name="Rectangle 19">
            <a:extLst>
              <a:ext uri="{FF2B5EF4-FFF2-40B4-BE49-F238E27FC236}">
                <a16:creationId xmlns:a16="http://schemas.microsoft.com/office/drawing/2014/main" id="{A49802FB-12BD-4912-A612-242102DB3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41D6BB-E0F4-4F50-B31E-91DA55FD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04" y="1326151"/>
            <a:ext cx="1054540" cy="164736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7CE369F-4AD0-4AB3-AFE7-F20609E7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190" y="1299565"/>
            <a:ext cx="1127858" cy="16586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D137615-9EA1-4E9E-89A1-C119F6D8715D}"/>
              </a:ext>
            </a:extLst>
          </p:cNvPr>
          <p:cNvPicPr/>
          <p:nvPr/>
        </p:nvPicPr>
        <p:blipFill rotWithShape="1">
          <a:blip r:embed="rId6"/>
          <a:srcRect l="16061" t="31434" r="61527" b="16988"/>
          <a:stretch/>
        </p:blipFill>
        <p:spPr bwMode="auto">
          <a:xfrm>
            <a:off x="5412882" y="1284956"/>
            <a:ext cx="1054540" cy="167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BDCC4F-0013-4D69-B093-0DF05FDF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459829"/>
            <a:ext cx="305534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</a:rPr>
              <a:t>Collaborazione con </a:t>
            </a:r>
          </a:p>
          <a:p>
            <a:pPr algn="ctr" eaLnBrk="1" hangingPunct="1"/>
            <a:r>
              <a:rPr lang="it-IT" altLang="it-IT" b="1" dirty="0" err="1">
                <a:solidFill>
                  <a:schemeClr val="tx1"/>
                </a:solidFill>
              </a:rPr>
              <a:t>Gedi</a:t>
            </a:r>
            <a:r>
              <a:rPr lang="it-IT" altLang="it-IT" b="1" dirty="0">
                <a:solidFill>
                  <a:schemeClr val="tx1"/>
                </a:solidFill>
              </a:rPr>
              <a:t> – Gruppo Editoriale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A162708-94D3-4575-8763-5247E6C5A904}"/>
              </a:ext>
            </a:extLst>
          </p:cNvPr>
          <p:cNvPicPr/>
          <p:nvPr/>
        </p:nvPicPr>
        <p:blipFill rotWithShape="1">
          <a:blip r:embed="rId7"/>
          <a:srcRect l="16933" t="38738" r="62648" b="25180"/>
          <a:stretch/>
        </p:blipFill>
        <p:spPr bwMode="auto">
          <a:xfrm>
            <a:off x="539552" y="4261831"/>
            <a:ext cx="1392223" cy="136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C45F0A5-76C8-4E52-B64C-0A99BC108940}"/>
              </a:ext>
            </a:extLst>
          </p:cNvPr>
          <p:cNvPicPr/>
          <p:nvPr/>
        </p:nvPicPr>
        <p:blipFill rotWithShape="1">
          <a:blip r:embed="rId8"/>
          <a:srcRect l="60137" t="21915" r="27786" b="56834"/>
          <a:stretch/>
        </p:blipFill>
        <p:spPr bwMode="auto">
          <a:xfrm>
            <a:off x="2263206" y="4278427"/>
            <a:ext cx="1325023" cy="135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2C4525-C4F3-42F1-868E-5F39292A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3487673"/>
            <a:ext cx="3055344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</a:rPr>
              <a:t>Collaborazione con </a:t>
            </a:r>
          </a:p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</a:rPr>
              <a:t>Idea Montagna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A325AB-2484-454C-B528-D5EFBA260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2" y="4278427"/>
            <a:ext cx="1100868" cy="1584176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F5E6121D-D981-4918-8D95-DB715231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4C60212-06F2-45BA-B5F4-88E0FB9E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0A5CB568-0CC2-4063-9436-4D453730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>
            <a:extLst>
              <a:ext uri="{FF2B5EF4-FFF2-40B4-BE49-F238E27FC236}">
                <a16:creationId xmlns:a16="http://schemas.microsoft.com/office/drawing/2014/main" id="{AC551461-1B22-43AF-94CC-C64CF789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706438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</a:rPr>
              <a:t>PIANO EDITORIALE</a:t>
            </a:r>
          </a:p>
        </p:txBody>
      </p:sp>
      <p:sp>
        <p:nvSpPr>
          <p:cNvPr id="49157" name="Text Box 6">
            <a:extLst>
              <a:ext uri="{FF2B5EF4-FFF2-40B4-BE49-F238E27FC236}">
                <a16:creationId xmlns:a16="http://schemas.microsoft.com/office/drawing/2014/main" id="{C6DF29E5-2893-4FB2-B049-2E9322E4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2021-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8" name="Rectangle 15">
            <a:extLst>
              <a:ext uri="{FF2B5EF4-FFF2-40B4-BE49-F238E27FC236}">
                <a16:creationId xmlns:a16="http://schemas.microsoft.com/office/drawing/2014/main" id="{379E3763-1CFA-4C42-883A-2E5D5BB0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59" name="Rectangle 19">
            <a:extLst>
              <a:ext uri="{FF2B5EF4-FFF2-40B4-BE49-F238E27FC236}">
                <a16:creationId xmlns:a16="http://schemas.microsoft.com/office/drawing/2014/main" id="{A51777BD-50CB-4109-AB45-8613EE69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 altLang="it-IT"/>
          </a:p>
        </p:txBody>
      </p:sp>
      <p:sp>
        <p:nvSpPr>
          <p:cNvPr id="49161" name="CasellaDiTesto 19">
            <a:extLst>
              <a:ext uri="{FF2B5EF4-FFF2-40B4-BE49-F238E27FC236}">
                <a16:creationId xmlns:a16="http://schemas.microsoft.com/office/drawing/2014/main" id="{162F48C3-B463-4E13-94F7-24916B4D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248979"/>
            <a:ext cx="5472608" cy="30777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/>
              <a:t>Collaborazione con </a:t>
            </a:r>
            <a:r>
              <a:rPr lang="it-IT" altLang="it-IT" b="1" dirty="0" err="1"/>
              <a:t>Salani</a:t>
            </a:r>
            <a:r>
              <a:rPr lang="it-IT" altLang="it-IT" b="1" dirty="0"/>
              <a:t> Editore </a:t>
            </a:r>
            <a:r>
              <a:rPr lang="it-IT" altLang="it-IT" b="1" dirty="0" err="1"/>
              <a:t>Srl</a:t>
            </a:r>
            <a:r>
              <a:rPr lang="it-IT" altLang="it-IT" b="1" dirty="0"/>
              <a:t> - Ponte alle Grazie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5E16863-D11C-4AB2-A918-B48979CDFFCB}"/>
              </a:ext>
            </a:extLst>
          </p:cNvPr>
          <p:cNvPicPr/>
          <p:nvPr/>
        </p:nvPicPr>
        <p:blipFill rotWithShape="1">
          <a:blip r:embed="rId4"/>
          <a:srcRect l="19423" t="48035" r="65263" b="11456"/>
          <a:stretch/>
        </p:blipFill>
        <p:spPr bwMode="auto">
          <a:xfrm>
            <a:off x="743830" y="1846885"/>
            <a:ext cx="1091866" cy="1561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CCFB5C2-FBA6-45AD-9436-C3119EADA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3" y="1846886"/>
            <a:ext cx="1057194" cy="15618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2FF027-FBBF-42C6-96E8-0C2B39AC7B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229" b="-1"/>
          <a:stretch/>
        </p:blipFill>
        <p:spPr>
          <a:xfrm>
            <a:off x="3944688" y="1793601"/>
            <a:ext cx="1111749" cy="15821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F5D0C20-27A6-4FD5-9A54-651147BF7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823" y="1799566"/>
            <a:ext cx="1057194" cy="1574545"/>
          </a:xfrm>
          <a:prstGeom prst="rect">
            <a:avLst/>
          </a:prstGeom>
        </p:spPr>
      </p:pic>
      <p:sp>
        <p:nvSpPr>
          <p:cNvPr id="23" name="CasellaDiTesto 19">
            <a:extLst>
              <a:ext uri="{FF2B5EF4-FFF2-40B4-BE49-F238E27FC236}">
                <a16:creationId xmlns:a16="http://schemas.microsoft.com/office/drawing/2014/main" id="{5780C28C-9341-453E-8FEF-353DC708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1" y="3904916"/>
            <a:ext cx="4214812" cy="307777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b="1" dirty="0">
                <a:solidFill>
                  <a:schemeClr val="tx1"/>
                </a:solidFill>
                <a:highlight>
                  <a:srgbClr val="FF66FF"/>
                </a:highlight>
              </a:rPr>
              <a:t>Collaborazione con Laterza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22366B-0091-4593-9306-8F1A5938B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724" y="4524027"/>
            <a:ext cx="1017366" cy="15877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47FED2-6F5C-4115-9278-BFA419B0F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6020" y="1781316"/>
            <a:ext cx="1057776" cy="1581375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247088AD-F81E-4EFB-B1E5-932DC90A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>
            <a:extLst>
              <a:ext uri="{FF2B5EF4-FFF2-40B4-BE49-F238E27FC236}">
                <a16:creationId xmlns:a16="http://schemas.microsoft.com/office/drawing/2014/main" id="{6B6B5756-62DE-4709-AF4A-6541D887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3" name="Text Box 6">
            <a:extLst>
              <a:ext uri="{FF2B5EF4-FFF2-40B4-BE49-F238E27FC236}">
                <a16:creationId xmlns:a16="http://schemas.microsoft.com/office/drawing/2014/main" id="{31ABC55F-7B06-47FF-837C-687A1E53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Costi per Servizi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4256468-861E-4E89-8017-3C847B298140}"/>
              </a:ext>
            </a:extLst>
          </p:cNvPr>
          <p:cNvGraphicFramePr>
            <a:graphicFrameLocks noGrp="1"/>
          </p:cNvGraphicFramePr>
          <p:nvPr/>
        </p:nvGraphicFramePr>
        <p:xfrm>
          <a:off x="614959" y="711627"/>
          <a:ext cx="7701457" cy="5415814"/>
        </p:xfrm>
        <a:graphic>
          <a:graphicData uri="http://schemas.openxmlformats.org/drawingml/2006/table">
            <a:tbl>
              <a:tblPr/>
              <a:tblGrid>
                <a:gridCol w="3172107">
                  <a:extLst>
                    <a:ext uri="{9D8B030D-6E8A-4147-A177-3AD203B41FA5}">
                      <a16:colId xmlns:a16="http://schemas.microsoft.com/office/drawing/2014/main" val="2928522734"/>
                    </a:ext>
                  </a:extLst>
                </a:gridCol>
                <a:gridCol w="1502577">
                  <a:extLst>
                    <a:ext uri="{9D8B030D-6E8A-4147-A177-3AD203B41FA5}">
                      <a16:colId xmlns:a16="http://schemas.microsoft.com/office/drawing/2014/main" val="2617226882"/>
                    </a:ext>
                  </a:extLst>
                </a:gridCol>
                <a:gridCol w="1586053">
                  <a:extLst>
                    <a:ext uri="{9D8B030D-6E8A-4147-A177-3AD203B41FA5}">
                      <a16:colId xmlns:a16="http://schemas.microsoft.com/office/drawing/2014/main" val="4060821898"/>
                    </a:ext>
                  </a:extLst>
                </a:gridCol>
                <a:gridCol w="1440720">
                  <a:extLst>
                    <a:ext uri="{9D8B030D-6E8A-4147-A177-3AD203B41FA5}">
                      <a16:colId xmlns:a16="http://schemas.microsoft.com/office/drawing/2014/main" val="2008145298"/>
                    </a:ext>
                  </a:extLst>
                </a:gridCol>
              </a:tblGrid>
              <a:tr h="6291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BUDGET OTCO/S.O.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Preventivo  2021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Consuntivo  2021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 cui ammortamenti</a:t>
                      </a:r>
                    </a:p>
                  </a:txBody>
                  <a:tcPr marL="5883" marR="5883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034058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ALPINISMO GIOVANILE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35.969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58282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BIBLIOTECA NAZIONALE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33.036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33.156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372226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DI CINEM. E CINETECA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33.172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419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CNSASA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121.500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116.914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498888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ESCURSIONISMO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70.020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60.102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66141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CSMT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42.843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6.532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097496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MEDICA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5.154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5473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EDITORIALE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678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63290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RIFUGI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214.830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197.492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92122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BOSSEA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17.339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13.842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18443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COMITATO SCIENTIFICO CENTRALE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76.631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3.443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96118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SPELEOLOGIA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49.500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32.839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55885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SERVIZIO VALANGHE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10.373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3.971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2203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C.C. TAM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36.900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25.456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599034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CORALITA’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36.724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2.483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8267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S.O. SENTIERI E CARTOGRAFIA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72.000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dirty="0"/>
                        <a:t>36.622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14.112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965647"/>
                  </a:ext>
                </a:extLst>
              </a:tr>
              <a:tr h="28156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 </a:t>
                      </a:r>
                    </a:p>
                  </a:txBody>
                  <a:tcPr marL="5883" marR="5883" marT="588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903.786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761.464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45.124</a:t>
                      </a:r>
                    </a:p>
                  </a:txBody>
                  <a:tcPr marL="5883" marR="72000" marT="5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93733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9A173344-B311-41DF-9C2D-28DE3BE7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  <p:extLst>
      <p:ext uri="{BB962C8B-B14F-4D97-AF65-F5344CB8AC3E}">
        <p14:creationId xmlns:p14="http://schemas.microsoft.com/office/powerpoint/2010/main" val="8417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E9479F8A-DE84-4626-BE66-CE5CF2CC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810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chemeClr val="tx1"/>
                </a:solidFill>
              </a:rPr>
              <a:t>COSTI PER IL PERSONALE 2017 - 2021</a:t>
            </a:r>
          </a:p>
        </p:txBody>
      </p:sp>
      <p:sp>
        <p:nvSpPr>
          <p:cNvPr id="53251" name="AutoShape 5">
            <a:extLst>
              <a:ext uri="{FF2B5EF4-FFF2-40B4-BE49-F238E27FC236}">
                <a16:creationId xmlns:a16="http://schemas.microsoft.com/office/drawing/2014/main" id="{85F44515-E00D-4160-A5AE-4714AD0F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6067425"/>
            <a:ext cx="7458075" cy="7635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Costi del personale pari al 4,85% costi della produzione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(nel 2020 pari a 5,08 %)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6275F2A7-27B8-40E4-9418-E83CAA17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2021-  COSTI – </a:t>
            </a:r>
            <a:r>
              <a:rPr lang="it-IT" altLang="it-IT" sz="1000" i="1" u="sng" dirty="0">
                <a:solidFill>
                  <a:schemeClr val="tx1"/>
                </a:solidFill>
              </a:rPr>
              <a:t> Personale</a:t>
            </a:r>
            <a:endParaRPr lang="it-IT" altLang="it-IT" sz="1000" i="1" u="sng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3253" name="Picture 10">
            <a:extLst>
              <a:ext uri="{FF2B5EF4-FFF2-40B4-BE49-F238E27FC236}">
                <a16:creationId xmlns:a16="http://schemas.microsoft.com/office/drawing/2014/main" id="{A5599F46-4D60-4BB6-8A87-B71EF717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1257219-80FC-4326-AF5D-C74E05EBB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078125"/>
              </p:ext>
            </p:extLst>
          </p:nvPr>
        </p:nvGraphicFramePr>
        <p:xfrm>
          <a:off x="-108578" y="1121077"/>
          <a:ext cx="8409616" cy="461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4720A2-0A57-4C4A-95EA-205B20B0E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298" name="Immagine 1">
            <a:extLst>
              <a:ext uri="{FF2B5EF4-FFF2-40B4-BE49-F238E27FC236}">
                <a16:creationId xmlns:a16="http://schemas.microsoft.com/office/drawing/2014/main" id="{9A0D6FE6-67D6-4842-922D-48D2768B2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412999" cy="12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C765AE7-75B8-F748-90BE-6FF32300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bg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bg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B8B31F35-AD8F-48FD-AD1D-892053A2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A4567547-46FB-40B3-BDD0-4784139D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52513"/>
            <a:ext cx="5976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CREDITI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E6F2A1-B8E2-4000-9C83-8337C85A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992758"/>
              </p:ext>
            </p:extLst>
          </p:nvPr>
        </p:nvGraphicFramePr>
        <p:xfrm>
          <a:off x="1115616" y="1772816"/>
          <a:ext cx="6819279" cy="384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70A6E367-C3FF-471A-8D6F-0ED480B5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CB47D01-C6F5-4A64-853C-5E3FD2A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134A49C2-8604-4070-B45E-F22442B1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CREDITI VERSO SEZIONI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8ED52524-B463-40C5-8C2C-40A6A17F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343967"/>
              </p:ext>
            </p:extLst>
          </p:nvPr>
        </p:nvGraphicFramePr>
        <p:xfrm>
          <a:off x="683568" y="1556792"/>
          <a:ext cx="7662237" cy="412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67E0A9A0-D5EA-4F2E-A990-87216AE5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9196B63E-3805-4607-B009-F2C36417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AD5FF46F-4F74-42F1-AE69-1D233F5F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CREDITI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585A2BFC-331F-4D6A-9A38-76A66F34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86969"/>
              </p:ext>
            </p:extLst>
          </p:nvPr>
        </p:nvGraphicFramePr>
        <p:xfrm>
          <a:off x="899592" y="1268760"/>
          <a:ext cx="707616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ADEA90E8-F5BE-4207-8EA8-A8E9CB7C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9700820-A9D5-4CFF-932A-A242E675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8454DD9A-CA53-4A4B-B02E-CC0B88E0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857250"/>
            <a:ext cx="59769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DISPONIBILITA’ LIQUIDE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2C3DDC1-AB81-47C7-9297-4AA0C0C7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2021 -  ATTIVO –</a:t>
            </a:r>
            <a:r>
              <a:rPr lang="it-IT" altLang="it-IT" sz="1000" u="sng" dirty="0">
                <a:solidFill>
                  <a:schemeClr val="tx1"/>
                </a:solidFill>
              </a:rPr>
              <a:t> </a:t>
            </a:r>
            <a:r>
              <a:rPr lang="it-IT" altLang="it-IT" sz="1000" i="1" u="sng" dirty="0">
                <a:solidFill>
                  <a:schemeClr val="tx1"/>
                </a:solidFill>
              </a:rPr>
              <a:t>Attivo circolante </a:t>
            </a:r>
          </a:p>
        </p:txBody>
      </p:sp>
      <p:sp>
        <p:nvSpPr>
          <p:cNvPr id="18437" name="Text Box 41">
            <a:extLst>
              <a:ext uri="{FF2B5EF4-FFF2-40B4-BE49-F238E27FC236}">
                <a16:creationId xmlns:a16="http://schemas.microsoft.com/office/drawing/2014/main" id="{59279E91-0035-4B7A-A5B9-D298D615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517232"/>
            <a:ext cx="7134225" cy="6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742950" indent="157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157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d’Italia € </a:t>
            </a:r>
            <a:r>
              <a:rPr 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6.024.212</a:t>
            </a:r>
            <a:endParaRPr lang="it-IT" altLang="it-IT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875"/>
              </a:spcBef>
              <a:buClrTx/>
              <a:buFont typeface="Wingdings" panose="05000000000000000000" pitchFamily="2" charset="2"/>
              <a:buChar char="Ø"/>
            </a:pPr>
            <a:r>
              <a:rPr lang="it-IT" altLang="it-IT" sz="1400" dirty="0">
                <a:solidFill>
                  <a:schemeClr val="tx1"/>
                </a:solidFill>
                <a:cs typeface="Arial" panose="020B0604020202020204" pitchFamily="34" charset="0"/>
              </a:rPr>
              <a:t> Banca INTESA (già Banca Prossima) – Fondo di garanzia € 500.000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643413"/>
              </p:ext>
            </p:extLst>
          </p:nvPr>
        </p:nvGraphicFramePr>
        <p:xfrm>
          <a:off x="491490" y="1826418"/>
          <a:ext cx="8161020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2223F1C4-AAFA-4E37-917B-121481EAC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228E82A3-46FB-4207-87AC-E2107D64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571500"/>
            <a:ext cx="59769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DEBITI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028BF8B-8A25-405F-B695-ACE726F3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D88E4F09-7C3C-46C6-8032-39FE3CAA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357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2021– PASSIVO - </a:t>
            </a:r>
            <a:r>
              <a:rPr lang="it-IT" altLang="it-IT" sz="1000" i="1" u="sng" dirty="0">
                <a:solidFill>
                  <a:schemeClr val="tx1"/>
                </a:solidFill>
              </a:rPr>
              <a:t>Debiti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82996"/>
              </p:ext>
            </p:extLst>
          </p:nvPr>
        </p:nvGraphicFramePr>
        <p:xfrm>
          <a:off x="769620" y="1054417"/>
          <a:ext cx="7604760" cy="474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8C07B490-A0B3-4C29-90C3-F34853BF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6365013"/>
            <a:ext cx="590391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COMITATO CENTRALE DI INDIRIZZO E CONTROLLO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it-IT" altLang="it-IT" sz="800" dirty="0">
                <a:solidFill>
                  <a:schemeClr val="tx1"/>
                </a:solidFill>
                <a:cs typeface="Arial" panose="020B0604020202020204" pitchFamily="34" charset="0"/>
              </a:rPr>
              <a:t>26 marzo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2B30F7E-C008-4902-9470-742287B4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6810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TREND DEBITI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AFCF6228-4B31-4A59-8781-FC5FC937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80A952B4-FA52-435A-BBA3-7EFADE6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it-IT" altLang="it-IT" sz="1000" dirty="0">
                <a:solidFill>
                  <a:schemeClr val="tx1"/>
                </a:solidFill>
              </a:rPr>
              <a:t>Bilancio 2021 – PASSIVO - </a:t>
            </a:r>
            <a:r>
              <a:rPr lang="it-IT" altLang="it-IT" sz="1000" i="1" u="sng" dirty="0">
                <a:solidFill>
                  <a:schemeClr val="tx1"/>
                </a:solidFill>
              </a:rPr>
              <a:t>Debiti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91580"/>
              </p:ext>
            </p:extLst>
          </p:nvPr>
        </p:nvGraphicFramePr>
        <p:xfrm>
          <a:off x="395536" y="1052736"/>
          <a:ext cx="8568952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3" name="Group 111">
            <a:extLst>
              <a:ext uri="{FF2B5EF4-FFF2-40B4-BE49-F238E27FC236}">
                <a16:creationId xmlns:a16="http://schemas.microsoft.com/office/drawing/2014/main" id="{49393A88-7945-4141-8283-AF080CC7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13555"/>
              </p:ext>
            </p:extLst>
          </p:nvPr>
        </p:nvGraphicFramePr>
        <p:xfrm>
          <a:off x="466725" y="836613"/>
          <a:ext cx="8208963" cy="5324477"/>
        </p:xfrm>
        <a:graphic>
          <a:graphicData uri="http://schemas.openxmlformats.org/drawingml/2006/table">
            <a:tbl>
              <a:tblPr/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A)  Valore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18.023.471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16.354.866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B)  Costi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17.952.712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16.311.826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Differenza tra valore e costi della produzione (A-B)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70.759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43.040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C)  Proventi e oneri finanziari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(8.716)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(7.877)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D)  Rettifiche di valore di attività finanziarie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E)  Proventi e oneri straordinari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prima delle imposte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62.043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35.163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Imposte sul reddito dell'esercizio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(38.310)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(35.163)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Risultato di 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23.733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17" name="Picture 41">
            <a:extLst>
              <a:ext uri="{FF2B5EF4-FFF2-40B4-BE49-F238E27FC236}">
                <a16:creationId xmlns:a16="http://schemas.microsoft.com/office/drawing/2014/main" id="{09E2259D-4756-4603-9665-6A669502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8" name="Rectangle 42">
            <a:extLst>
              <a:ext uri="{FF2B5EF4-FFF2-40B4-BE49-F238E27FC236}">
                <a16:creationId xmlns:a16="http://schemas.microsoft.com/office/drawing/2014/main" id="{B8E69DEE-C902-4197-A6A6-7B78F75A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33375"/>
            <a:ext cx="597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it-IT" altLang="it-IT" sz="2000" b="1">
                <a:solidFill>
                  <a:schemeClr val="tx1"/>
                </a:solidFill>
              </a:rPr>
              <a:t>CONTO ECONOMICO</a:t>
            </a:r>
          </a:p>
        </p:txBody>
      </p:sp>
      <p:sp>
        <p:nvSpPr>
          <p:cNvPr id="20519" name="Oval 52">
            <a:extLst>
              <a:ext uri="{FF2B5EF4-FFF2-40B4-BE49-F238E27FC236}">
                <a16:creationId xmlns:a16="http://schemas.microsoft.com/office/drawing/2014/main" id="{EF5CCF2D-B70A-4533-B19D-13EDA534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43563"/>
            <a:ext cx="1220788" cy="69215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9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A34B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21839</TotalTime>
  <Words>1283</Words>
  <Application>Microsoft Office PowerPoint</Application>
  <PresentationFormat>Presentazione su schermo (4:3)</PresentationFormat>
  <Paragraphs>564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Verdana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2419</cp:revision>
  <cp:lastPrinted>2022-03-08T10:28:01Z</cp:lastPrinted>
  <dcterms:created xsi:type="dcterms:W3CDTF">2004-05-17T07:19:49Z</dcterms:created>
  <dcterms:modified xsi:type="dcterms:W3CDTF">2023-07-07T14:39:22Z</dcterms:modified>
</cp:coreProperties>
</file>