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6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87" r:id="rId4"/>
    <p:sldId id="301" r:id="rId5"/>
    <p:sldId id="261" r:id="rId6"/>
    <p:sldId id="259" r:id="rId7"/>
    <p:sldId id="292" r:id="rId8"/>
    <p:sldId id="264" r:id="rId9"/>
    <p:sldId id="266" r:id="rId10"/>
    <p:sldId id="267" r:id="rId11"/>
    <p:sldId id="309" r:id="rId12"/>
    <p:sldId id="269" r:id="rId13"/>
    <p:sldId id="270" r:id="rId14"/>
    <p:sldId id="273" r:id="rId15"/>
    <p:sldId id="274" r:id="rId16"/>
    <p:sldId id="275" r:id="rId17"/>
    <p:sldId id="308" r:id="rId18"/>
    <p:sldId id="295" r:id="rId19"/>
    <p:sldId id="297" r:id="rId20"/>
    <p:sldId id="299" r:id="rId21"/>
    <p:sldId id="302" r:id="rId22"/>
    <p:sldId id="300" r:id="rId23"/>
    <p:sldId id="311" r:id="rId24"/>
    <p:sldId id="310" r:id="rId25"/>
    <p:sldId id="280" r:id="rId26"/>
    <p:sldId id="283" r:id="rId27"/>
    <p:sldId id="305" r:id="rId28"/>
  </p:sldIdLst>
  <p:sldSz cx="9144000" cy="6858000" type="screen4x3"/>
  <p:notesSz cx="6886575" cy="100171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329" userDrawn="1">
          <p15:clr>
            <a:srgbClr val="A4A3A4"/>
          </p15:clr>
        </p15:guide>
        <p15:guide id="2" pos="149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DAD5"/>
    <a:srgbClr val="3364FF"/>
    <a:srgbClr val="FF66FF"/>
    <a:srgbClr val="114AFF"/>
    <a:srgbClr val="8BC5FF"/>
    <a:srgbClr val="F62EEC"/>
    <a:srgbClr val="658AFF"/>
    <a:srgbClr val="B3D9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3" autoAdjust="0"/>
    <p:restoredTop sz="73780" autoAdjust="0"/>
  </p:normalViewPr>
  <p:slideViewPr>
    <p:cSldViewPr>
      <p:cViewPr varScale="1">
        <p:scale>
          <a:sx n="85" d="100"/>
          <a:sy n="85" d="100"/>
        </p:scale>
        <p:origin x="2022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8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notesViewPr>
    <p:cSldViewPr>
      <p:cViewPr varScale="1">
        <p:scale>
          <a:sx n="71" d="100"/>
          <a:sy n="71" d="100"/>
        </p:scale>
        <p:origin x="-696" y="-102"/>
      </p:cViewPr>
      <p:guideLst>
        <p:guide orient="horz" pos="4329"/>
        <p:guide pos="14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Foglio_di_lavoro_di_Microsoft_Excel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oglio_di_lavoro_di_Microsoft_Excel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ALattuada\Downloads\Tabella%20FINALE%20e%20GRAFICO_Allegato_FondoDiAttenzione%20DP_69%202&#176;erogaz.%20(1)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ALattuada\Desktop\BILANCIO%202020\GRAFICI%20PER%20presentazione\Grafici%20per%20presentazione_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1019417475728157E-2"/>
          <c:y val="0.14265831593597772"/>
          <c:w val="0.78964401294498365"/>
          <c:h val="0.6977205354549888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A70-4857-A9A7-0E3D2D35A65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A70-4857-A9A7-0E3D2D35A65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7A70-4857-A9A7-0E3D2D35A65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7A70-4857-A9A7-0E3D2D35A650}"/>
              </c:ext>
            </c:extLst>
          </c:dPt>
          <c:dLbls>
            <c:dLbl>
              <c:idx val="0"/>
              <c:layout>
                <c:manualLayout>
                  <c:x val="-6.6660773895981448E-3"/>
                  <c:y val="-0.2610817045572852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A70-4857-A9A7-0E3D2D35A650}"/>
                </c:ext>
              </c:extLst>
            </c:dLbl>
            <c:dLbl>
              <c:idx val="1"/>
              <c:layout>
                <c:manualLayout>
                  <c:x val="-6.0679611650485436E-3"/>
                  <c:y val="-0.3166318719554627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A70-4857-A9A7-0E3D2D35A650}"/>
                </c:ext>
              </c:extLst>
            </c:dLbl>
            <c:dLbl>
              <c:idx val="2"/>
              <c:layout>
                <c:manualLayout>
                  <c:x val="1.4158576051779935E-2"/>
                  <c:y val="0.1009046624913013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A70-4857-A9A7-0E3D2D35A650}"/>
                </c:ext>
              </c:extLst>
            </c:dLbl>
            <c:dLbl>
              <c:idx val="3"/>
              <c:layout>
                <c:manualLayout>
                  <c:x val="-0.18448043281604362"/>
                  <c:y val="-6.88409251557542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it-IT" sz="1200">
                        <a:solidFill>
                          <a:schemeClr val="bg1"/>
                        </a:solidFill>
                      </a:rPr>
                      <a:t>Crediti Verso Clienti</a:t>
                    </a:r>
                    <a:endParaRPr lang="it-IT" sz="12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7026C5FE-0360-433A-BC83-15EF533DDEFA}" type="VALUE">
                      <a:rPr lang="it-IT" sz="1200">
                        <a:solidFill>
                          <a:schemeClr val="bg1"/>
                        </a:solidFill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[VALORE]</a:t>
                    </a:fld>
                    <a:endParaRPr lang="it-IT" sz="12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9280C411-E319-4258-9F56-0FC7742C6C2C}" type="PERCENTAGE">
                      <a:rPr lang="it-IT" sz="1200">
                        <a:solidFill>
                          <a:schemeClr val="bg1"/>
                        </a:solidFill>
                      </a:rPr>
                      <a:pPr>
                        <a:def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[PERCENTUALE]</a:t>
                    </a:fld>
                    <a:endParaRPr lang="it-IT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A70-4857-A9A7-0E3D2D35A65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('COMPOSIZIONE CREDITI 31.12.20'!$F$4,'COMPOSIZIONE CREDITI 31.12.20'!$F$5:$F$6)</c:f>
              <c:strCache>
                <c:ptCount val="3"/>
                <c:pt idx="0">
                  <c:v>Crediti verso altri</c:v>
                </c:pt>
                <c:pt idx="1">
                  <c:v>Crediti verso sezioni</c:v>
                </c:pt>
                <c:pt idx="2">
                  <c:v>Crediti diversi</c:v>
                </c:pt>
              </c:strCache>
            </c:strRef>
          </c:cat>
          <c:val>
            <c:numRef>
              <c:f>('COMPOSIZIONE CREDITI 31.12.20'!$G$4,'COMPOSIZIONE CREDITI 31.12.20'!$G$5:$G$6)</c:f>
              <c:numCache>
                <c:formatCode>_-* #,##0\ [$€-410]_-;\-* #,##0\ [$€-410]_-;_-* "-"??\ [$€-410]_-;_-@_-</c:formatCode>
                <c:ptCount val="3"/>
                <c:pt idx="0">
                  <c:v>227749</c:v>
                </c:pt>
                <c:pt idx="1">
                  <c:v>1293173</c:v>
                </c:pt>
                <c:pt idx="2">
                  <c:v>373793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A70-4857-A9A7-0E3D2D35A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2"/>
        <c:secondPieSize val="68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12394763622347E-2"/>
          <c:y val="0"/>
          <c:w val="0.96617521047275534"/>
          <c:h val="0.7345513875823142"/>
        </c:manualLayout>
      </c:layout>
      <c:lineChart>
        <c:grouping val="standard"/>
        <c:varyColors val="0"/>
        <c:ser>
          <c:idx val="2"/>
          <c:order val="1"/>
          <c:tx>
            <c:strRef>
              <c:f>'RICAVI DA PUBBLICAZIONI'!$A$2</c:f>
              <c:strCache>
                <c:ptCount val="1"/>
                <c:pt idx="0">
                  <c:v>ricavi da attività di promozione</c:v>
                </c:pt>
              </c:strCache>
            </c:strRef>
          </c:tx>
          <c:spPr>
            <a:ln w="57150" cap="rnd" cmpd="sng" algn="ctr">
              <a:solidFill>
                <a:srgbClr val="92D050"/>
              </a:solidFill>
              <a:round/>
            </a:ln>
            <a:effectLst/>
          </c:spPr>
          <c:marker>
            <c:symbol val="triangle"/>
            <c:size val="20"/>
            <c:spPr>
              <a:solidFill>
                <a:srgbClr val="92D050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9.3145044426209786E-2"/>
                  <c:y val="6.904486526888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A8F-4711-A7B6-C5CD4A1A94A0}"/>
                </c:ext>
              </c:extLst>
            </c:dLbl>
            <c:dLbl>
              <c:idx val="1"/>
              <c:layout>
                <c:manualLayout>
                  <c:x val="-5.7782764465908514E-2"/>
                  <c:y val="-5.11443446436165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A8F-4711-A7B6-C5CD4A1A94A0}"/>
                </c:ext>
              </c:extLst>
            </c:dLbl>
            <c:dLbl>
              <c:idx val="2"/>
              <c:layout>
                <c:manualLayout>
                  <c:x val="-9.177280394914708E-2"/>
                  <c:y val="7.4159299733243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A8F-4711-A7B6-C5CD4A1A94A0}"/>
                </c:ext>
              </c:extLst>
            </c:dLbl>
            <c:dLbl>
              <c:idx val="3"/>
              <c:layout>
                <c:manualLayout>
                  <c:x val="-6.7172957020241855E-2"/>
                  <c:y val="4.85871274114357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A8F-4711-A7B6-C5CD4A1A94A0}"/>
                </c:ext>
              </c:extLst>
            </c:dLbl>
            <c:dLbl>
              <c:idx val="4"/>
              <c:layout>
                <c:manualLayout>
                  <c:x val="-7.4860409185524848E-2"/>
                  <c:y val="-5.6258779107978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BA8F-4711-A7B6-C5CD4A1A94A0}"/>
                </c:ext>
              </c:extLst>
            </c:dLbl>
            <c:dLbl>
              <c:idx val="5"/>
              <c:layout>
                <c:manualLayout>
                  <c:x val="-6.0857745332021665E-2"/>
                  <c:y val="-8.43881686619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A8F-4711-A7B6-C5CD4A1A94A0}"/>
                </c:ext>
              </c:extLst>
            </c:dLbl>
            <c:dLbl>
              <c:idx val="6"/>
              <c:layout>
                <c:manualLayout>
                  <c:x val="-2.4298523016473908E-2"/>
                  <c:y val="-7.9273734197605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BA8F-4711-A7B6-C5CD4A1A94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'RICAVI DA PUBBLICAZIONI'!$B$1:$H$1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'RICAVI DA PUBBLICAZIONI'!$B$2:$H$2</c:f>
              <c:numCache>
                <c:formatCode>_-[$€-410]\ * #,##0_-;\-[$€-410]\ * #,##0_-;_-[$€-410]\ * "-"??_-;_-@_-</c:formatCode>
                <c:ptCount val="7"/>
                <c:pt idx="0">
                  <c:v>248091.76</c:v>
                </c:pt>
                <c:pt idx="1">
                  <c:v>237631.27</c:v>
                </c:pt>
                <c:pt idx="2">
                  <c:v>246476</c:v>
                </c:pt>
                <c:pt idx="3">
                  <c:v>227632</c:v>
                </c:pt>
                <c:pt idx="4">
                  <c:v>199112</c:v>
                </c:pt>
                <c:pt idx="5">
                  <c:v>230908</c:v>
                </c:pt>
                <c:pt idx="6">
                  <c:v>163751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A8F-4711-A7B6-C5CD4A1A94A0}"/>
            </c:ext>
          </c:extLst>
        </c:ser>
        <c:ser>
          <c:idx val="0"/>
          <c:order val="2"/>
          <c:tx>
            <c:strRef>
              <c:f>'RICAVI DA PUBBLICAZIONI'!$A$3</c:f>
              <c:strCache>
                <c:ptCount val="1"/>
                <c:pt idx="0">
                  <c:v>ricavi da pubblicazioni</c:v>
                </c:pt>
              </c:strCache>
            </c:strRef>
          </c:tx>
          <c:spPr>
            <a:ln w="57150" cap="rnd" cmpd="sng" algn="ctr">
              <a:solidFill>
                <a:srgbClr val="FF0000"/>
              </a:solidFill>
              <a:round/>
              <a:headEnd type="none"/>
              <a:tailEnd w="lg" len="med"/>
            </a:ln>
            <a:effectLst/>
          </c:spPr>
          <c:marker>
            <c:symbol val="circle"/>
            <c:size val="12"/>
            <c:spPr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8.9604942438537311E-2"/>
                  <c:y val="-3.0686606786169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B1B-497B-833D-F9B8BF6097E2}"/>
                </c:ext>
              </c:extLst>
            </c:dLbl>
            <c:dLbl>
              <c:idx val="1"/>
              <c:layout>
                <c:manualLayout>
                  <c:x val="-7.987650198893155E-2"/>
                  <c:y val="6.6487648036701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B1B-497B-833D-F9B8BF6097E2}"/>
                </c:ext>
              </c:extLst>
            </c:dLbl>
            <c:dLbl>
              <c:idx val="2"/>
              <c:layout>
                <c:manualLayout>
                  <c:x val="-6.14266167922526E-2"/>
                  <c:y val="6.9044865268882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B1B-497B-833D-F9B8BF6097E2}"/>
                </c:ext>
              </c:extLst>
            </c:dLbl>
            <c:dLbl>
              <c:idx val="3"/>
              <c:layout>
                <c:manualLayout>
                  <c:x val="-3.375178899723421E-2"/>
                  <c:y val="5.370156187579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B1B-497B-833D-F9B8BF6097E2}"/>
                </c:ext>
              </c:extLst>
            </c:dLbl>
            <c:dLbl>
              <c:idx val="5"/>
              <c:layout>
                <c:manualLayout>
                  <c:x val="-7.4230038107971533E-2"/>
                  <c:y val="8.69453858941481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B1B-497B-833D-F9B8BF6097E2}"/>
                </c:ext>
              </c:extLst>
            </c:dLbl>
            <c:dLbl>
              <c:idx val="6"/>
              <c:layout>
                <c:manualLayout>
                  <c:x val="-5.0635734134733074E-2"/>
                  <c:y val="7.4159299733243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B1B-497B-833D-F9B8BF6097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'RICAVI DA PUBBLICAZIONI'!$B$1:$H$1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'RICAVI DA PUBBLICAZIONI'!$B$3:$H$3</c:f>
              <c:numCache>
                <c:formatCode>_-[$€-410]\ * #,##0_-;\-[$€-410]\ * #,##0_-;_-[$€-410]\ * "-"??_-;_-@_-</c:formatCode>
                <c:ptCount val="7"/>
                <c:pt idx="0">
                  <c:v>167158.12</c:v>
                </c:pt>
                <c:pt idx="1">
                  <c:v>93588.5</c:v>
                </c:pt>
                <c:pt idx="2">
                  <c:v>77121</c:v>
                </c:pt>
                <c:pt idx="3">
                  <c:v>82803</c:v>
                </c:pt>
                <c:pt idx="4">
                  <c:v>198827</c:v>
                </c:pt>
                <c:pt idx="5">
                  <c:v>131960</c:v>
                </c:pt>
                <c:pt idx="6">
                  <c:v>79500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1B-497B-833D-F9B8BF6097E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385196072"/>
        <c:axId val="38520361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'RICAVI DA PUBBLICAZIONI'!$A$1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ln w="57150" cap="rnd" cmpd="sng" algn="ctr">
                    <a:solidFill>
                      <a:srgbClr val="0070C0"/>
                    </a:solidFill>
                    <a:rou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c:spPr>
                <c:marker>
                  <c:symbol val="x"/>
                  <c:size val="17"/>
                  <c:spPr>
                    <a:solidFill>
                      <a:srgbClr val="3364FF"/>
                    </a:solidFill>
                    <a:ln w="9525" cap="flat" cmpd="sng" algn="ctr">
                      <a:noFill/>
                      <a:round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c:spPr>
                </c:marker>
                <c:dLbls>
                  <c:dLbl>
                    <c:idx val="0"/>
                    <c:layout>
                      <c:manualLayout>
                        <c:x val="-8.6995082693983469E-2"/>
                        <c:y val="-4.347269294707405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BA8F-4711-A7B6-C5CD4A1A94A0}"/>
                      </c:ext>
                    </c:extLst>
                  </c:dLbl>
                  <c:dLbl>
                    <c:idx val="1"/>
                    <c:layout>
                      <c:manualLayout>
                        <c:x val="-4.3945350568399315E-2"/>
                        <c:y val="-7.671651696542480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9-BA8F-4711-A7B6-C5CD4A1A94A0}"/>
                      </c:ext>
                    </c:extLst>
                  </c:dLbl>
                  <c:dLbl>
                    <c:idx val="2"/>
                    <c:layout>
                      <c:manualLayout>
                        <c:x val="-5.6245274032851934E-2"/>
                        <c:y val="-6.6487648036701499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A-BA8F-4711-A7B6-C5CD4A1A94A0}"/>
                      </c:ext>
                    </c:extLst>
                  </c:dLbl>
                  <c:dLbl>
                    <c:idx val="3"/>
                    <c:layout>
                      <c:manualLayout>
                        <c:x val="-3.1645427103946758E-2"/>
                        <c:y val="-6.6487648036701555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BA8F-4711-A7B6-C5CD4A1A94A0}"/>
                      </c:ext>
                    </c:extLst>
                  </c:dLbl>
                  <c:dLbl>
                    <c:idx val="4"/>
                    <c:layout>
                      <c:manualLayout>
                        <c:x val="-4.0870369702286274E-2"/>
                        <c:y val="-4.3472692947074058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C-BA8F-4711-A7B6-C5CD4A1A94A0}"/>
                      </c:ext>
                    </c:extLst>
                  </c:dLbl>
                  <c:dLbl>
                    <c:idx val="5"/>
                    <c:layout>
                      <c:manualLayout>
                        <c:x val="-6.9283192905171709E-2"/>
                        <c:y val="0.13041807884122217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D-BA8F-4711-A7B6-C5CD4A1A94A0}"/>
                      </c:ext>
                    </c:extLst>
                  </c:dLbl>
                  <c:dLbl>
                    <c:idx val="6"/>
                    <c:layout>
                      <c:manualLayout>
                        <c:x val="-2.7373503882587063E-2"/>
                        <c:y val="-6.137321357233989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E-BA8F-4711-A7B6-C5CD4A1A94A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it-I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rgbClr val="92D050"/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'RICAVI DA PUBBLICAZIONI'!$B$1:$H$1</c15:sqref>
                        </c15:formulaRef>
                      </c:ext>
                    </c:extLst>
                    <c:strCache>
                      <c:ptCount val="7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'RICAVI DA PUBBLICAZIONI'!$B$1:$H$1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F-BA8F-4711-A7B6-C5CD4A1A94A0}"/>
                  </c:ext>
                </c:extLst>
              </c15:ser>
            </c15:filteredLineSeries>
          </c:ext>
        </c:extLst>
      </c:lineChart>
      <c:catAx>
        <c:axId val="385196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85203616"/>
        <c:crosses val="autoZero"/>
        <c:auto val="1"/>
        <c:lblAlgn val="ctr"/>
        <c:lblOffset val="100"/>
        <c:noMultiLvlLbl val="0"/>
      </c:catAx>
      <c:valAx>
        <c:axId val="385203616"/>
        <c:scaling>
          <c:orientation val="minMax"/>
        </c:scaling>
        <c:delete val="1"/>
        <c:axPos val="l"/>
        <c:numFmt formatCode="_-[$€-410]\ * #,##0_-;\-[$€-410]\ * #,##0_-;_-[$€-410]\ * &quot;-&quot;??_-;_-@_-" sourceLinked="1"/>
        <c:majorTickMark val="none"/>
        <c:minorTickMark val="none"/>
        <c:tickLblPos val="nextTo"/>
        <c:crossAx val="3851960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000327278677793E-2"/>
          <c:y val="0.14412904738979623"/>
          <c:w val="0.96399934544264443"/>
          <c:h val="0.76894630755312898"/>
        </c:manualLayout>
      </c:layout>
      <c:lineChart>
        <c:grouping val="standard"/>
        <c:varyColors val="0"/>
        <c:ser>
          <c:idx val="0"/>
          <c:order val="0"/>
          <c:tx>
            <c:strRef>
              <c:f>'ALTRI RICAVI E PROVENTI'!$A$2</c:f>
              <c:strCache>
                <c:ptCount val="1"/>
                <c:pt idx="0">
                  <c:v>Altri ricavi e proventi</c:v>
                </c:pt>
              </c:strCache>
            </c:strRef>
          </c:tx>
          <c:spPr>
            <a:ln w="57150" cap="rnd" cmpd="sng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11"/>
            <c:spPr>
              <a:solidFill>
                <a:schemeClr val="accent1"/>
              </a:solidFill>
              <a:ln w="57150" cmpd="sng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8863557003828124E-2"/>
                  <c:y val="-9.7428944210066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4B2-4724-BDCA-76AD25EE03B9}"/>
                </c:ext>
              </c:extLst>
            </c:dLbl>
            <c:dLbl>
              <c:idx val="1"/>
              <c:layout>
                <c:manualLayout>
                  <c:x val="-6.7227163614857394E-2"/>
                  <c:y val="-8.29950265493163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4B2-4724-BDCA-76AD25EE03B9}"/>
                </c:ext>
              </c:extLst>
            </c:dLbl>
            <c:dLbl>
              <c:idx val="2"/>
              <c:layout>
                <c:manualLayout>
                  <c:x val="-7.8415971199476353E-2"/>
                  <c:y val="-6.8561108888565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4B2-4724-BDCA-76AD25EE03B9}"/>
                </c:ext>
              </c:extLst>
            </c:dLbl>
            <c:dLbl>
              <c:idx val="3"/>
              <c:layout>
                <c:manualLayout>
                  <c:x val="-8.1688757977417772E-2"/>
                  <c:y val="-7.9386547134128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4B2-4724-BDCA-76AD25EE03B9}"/>
                </c:ext>
              </c:extLst>
            </c:dLbl>
            <c:dLbl>
              <c:idx val="4"/>
              <c:layout>
                <c:manualLayout>
                  <c:x val="-4.5802650957290129E-2"/>
                  <c:y val="-9.3820464794879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4B2-4724-BDCA-76AD25EE0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>
                      <a:solidFill>
                        <a:schemeClr val="accent1"/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'ALTRI RICAVI E PROVENTI'!$B$1:$F$1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'ALTRI RICAVI E PROVENTI'!$B$2:$F$2</c:f>
              <c:numCache>
                <c:formatCode>_-[$€-410]\ * #,##0_-;\-[$€-410]\ * #,##0_-;_-[$€-410]\ * "-"??_-;_-@_-</c:formatCode>
                <c:ptCount val="5"/>
                <c:pt idx="0">
                  <c:v>942404</c:v>
                </c:pt>
                <c:pt idx="1">
                  <c:v>1066598</c:v>
                </c:pt>
                <c:pt idx="2">
                  <c:v>1058227</c:v>
                </c:pt>
                <c:pt idx="3">
                  <c:v>1153626</c:v>
                </c:pt>
                <c:pt idx="4" formatCode="#,##0">
                  <c:v>2242852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4B2-4724-BDCA-76AD25EE03B9}"/>
            </c:ext>
          </c:extLst>
        </c:ser>
        <c:ser>
          <c:idx val="1"/>
          <c:order val="1"/>
          <c:tx>
            <c:strRef>
              <c:f>'ALTRI RICAVI E PROVENTI'!$A$3</c:f>
              <c:strCache>
                <c:ptCount val="1"/>
                <c:pt idx="0">
                  <c:v>Contributi in conto esercizio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Pt>
            <c:idx val="1"/>
            <c:marker>
              <c:symbol val="circle"/>
              <c:size val="11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spPr>
              <a:ln w="571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B2-4724-BDCA-76AD25EE03B9}"/>
              </c:ext>
            </c:extLst>
          </c:dPt>
          <c:dPt>
            <c:idx val="2"/>
            <c:marker>
              <c:symbol val="circle"/>
              <c:size val="11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spPr>
              <a:ln w="57150" cap="rnd"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B2-4724-BDCA-76AD25EE03B9}"/>
              </c:ext>
            </c:extLst>
          </c:dPt>
          <c:dPt>
            <c:idx val="3"/>
            <c:marker>
              <c:symbol val="circle"/>
              <c:size val="11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spPr>
              <a:ln w="571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B2-4724-BDCA-76AD25EE03B9}"/>
              </c:ext>
            </c:extLst>
          </c:dPt>
          <c:dPt>
            <c:idx val="4"/>
            <c:marker>
              <c:symbol val="circle"/>
              <c:size val="11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spPr>
              <a:ln w="571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B2-4724-BDCA-76AD25EE03B9}"/>
              </c:ext>
            </c:extLst>
          </c:dPt>
          <c:dLbls>
            <c:dLbl>
              <c:idx val="0"/>
              <c:layout>
                <c:manualLayout>
                  <c:x val="-9.4779905089183436E-2"/>
                  <c:y val="-0.122688300116380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4B2-4724-BDCA-76AD25EE03B9}"/>
                </c:ext>
              </c:extLst>
            </c:dLbl>
            <c:dLbl>
              <c:idx val="1"/>
              <c:layout>
                <c:manualLayout>
                  <c:x val="-8.4961544755359164E-2"/>
                  <c:y val="-0.1118628618708175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4B2-4724-BDCA-76AD25EE03B9}"/>
                </c:ext>
              </c:extLst>
            </c:dLbl>
            <c:dLbl>
              <c:idx val="2"/>
              <c:layout>
                <c:manualLayout>
                  <c:x val="-7.8415971199476353E-2"/>
                  <c:y val="-0.1010374236252545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4B2-4724-BDCA-76AD25EE03B9}"/>
                </c:ext>
              </c:extLst>
            </c:dLbl>
            <c:dLbl>
              <c:idx val="3"/>
              <c:layout>
                <c:manualLayout>
                  <c:x val="-6.8597610865652109E-2"/>
                  <c:y val="0.111298920931184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4B2-4724-BDCA-76AD25EE03B9}"/>
                </c:ext>
              </c:extLst>
            </c:dLbl>
            <c:dLbl>
              <c:idx val="4"/>
              <c:layout>
                <c:manualLayout>
                  <c:x val="-4.5802650957290129E-2"/>
                  <c:y val="-6.4952629473377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4B2-4724-BDCA-76AD25EE03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'ALTRI RICAVI E PROVENTI'!$B$1:$F$1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'ALTRI RICAVI E PROVENTI'!$B$3:$F$3</c:f>
              <c:numCache>
                <c:formatCode>_-[$€-410]\ * #,##0_-;\-[$€-410]\ * #,##0_-;_-[$€-410]\ * "-"??_-;_-@_-</c:formatCode>
                <c:ptCount val="5"/>
                <c:pt idx="0">
                  <c:v>4565930</c:v>
                </c:pt>
                <c:pt idx="1">
                  <c:v>5322791</c:v>
                </c:pt>
                <c:pt idx="2">
                  <c:v>5204587</c:v>
                </c:pt>
                <c:pt idx="3">
                  <c:v>6922677</c:v>
                </c:pt>
                <c:pt idx="4" formatCode="#,##0">
                  <c:v>6545705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4B2-4724-BDCA-76AD25EE03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7254120"/>
        <c:axId val="307251824"/>
      </c:lineChart>
      <c:catAx>
        <c:axId val="30725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07251824"/>
        <c:crosses val="autoZero"/>
        <c:auto val="1"/>
        <c:lblAlgn val="ctr"/>
        <c:lblOffset val="100"/>
        <c:noMultiLvlLbl val="0"/>
      </c:catAx>
      <c:valAx>
        <c:axId val="307251824"/>
        <c:scaling>
          <c:orientation val="minMax"/>
        </c:scaling>
        <c:delete val="1"/>
        <c:axPos val="l"/>
        <c:numFmt formatCode="_-[$€-410]\ * #,##0_-;\-[$€-410]\ * #,##0_-;_-[$€-410]\ * &quot;-&quot;??_-;_-@_-" sourceLinked="1"/>
        <c:majorTickMark val="none"/>
        <c:minorTickMark val="none"/>
        <c:tickLblPos val="nextTo"/>
        <c:crossAx val="307254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630779843106752"/>
          <c:y val="0.36579788171354904"/>
          <c:w val="0.28448288092599794"/>
          <c:h val="0.5393111859250808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A4-49E9-A1D5-4318AA4F76D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EA4-49E9-A1D5-4318AA4F76D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EA4-49E9-A1D5-4318AA4F76D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EA4-49E9-A1D5-4318AA4F76D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EA4-49E9-A1D5-4318AA4F76D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EA4-49E9-A1D5-4318AA4F76D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EA4-49E9-A1D5-4318AA4F76DD}"/>
              </c:ext>
            </c:extLst>
          </c:dPt>
          <c:dLbls>
            <c:dLbl>
              <c:idx val="0"/>
              <c:layout>
                <c:manualLayout>
                  <c:x val="-0.14756135445790622"/>
                  <c:y val="-0.19729093050647822"/>
                </c:manualLayout>
              </c:layout>
              <c:tx>
                <c:rich>
                  <a:bodyPr/>
                  <a:lstStyle/>
                  <a:p>
                    <a:fld id="{424D7351-9C7B-482C-A5B7-385D1988D214}" type="CATEGORYNAME">
                      <a:rPr lang="it-IT"/>
                      <a:pPr/>
                      <a:t>[NOME CATEGORIA]</a:t>
                    </a:fld>
                    <a:endParaRPr lang="it-IT" baseline="0"/>
                  </a:p>
                  <a:p>
                    <a:fld id="{A1F8A126-2677-4D3F-9321-B98A60D670C7}" type="VALUE">
                      <a:rPr lang="it-IT"/>
                      <a:pPr/>
                      <a:t>[VALORE]</a:t>
                    </a:fld>
                    <a:endParaRPr lang="it-IT"/>
                  </a:p>
                  <a:p>
                    <a:r>
                      <a:rPr lang="it-IT"/>
                      <a:t>2,42%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A4-49E9-A1D5-4318AA4F76DD}"/>
                </c:ext>
              </c:extLst>
            </c:dLbl>
            <c:dLbl>
              <c:idx val="1"/>
              <c:layout>
                <c:manualLayout>
                  <c:x val="0.15843429636533085"/>
                  <c:y val="-0.18256772673733804"/>
                </c:manualLayout>
              </c:layout>
              <c:tx>
                <c:rich>
                  <a:bodyPr/>
                  <a:lstStyle/>
                  <a:p>
                    <a:fld id="{96F6342A-16BF-4FB6-8386-A8F0328AA14C}" type="CATEGORYNAME">
                      <a:rPr lang="it-IT"/>
                      <a:pPr/>
                      <a:t>[NOME CATEGORIA]</a:t>
                    </a:fld>
                    <a:endParaRPr lang="it-IT" baseline="0"/>
                  </a:p>
                  <a:p>
                    <a:fld id="{6E61E071-CF4B-40DB-A911-322961F59EC3}" type="VALUE">
                      <a:rPr lang="it-IT"/>
                      <a:pPr/>
                      <a:t>[VALORE]</a:t>
                    </a:fld>
                    <a:endParaRPr lang="it-IT"/>
                  </a:p>
                  <a:p>
                    <a:r>
                      <a:rPr lang="it-IT"/>
                      <a:t>0,35%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A4-49E9-A1D5-4318AA4F76DD}"/>
                </c:ext>
              </c:extLst>
            </c:dLbl>
            <c:dLbl>
              <c:idx val="2"/>
              <c:layout>
                <c:manualLayout>
                  <c:x val="0.34638086362224291"/>
                  <c:y val="0.46612132847351678"/>
                </c:manualLayout>
              </c:layout>
              <c:tx>
                <c:rich>
                  <a:bodyPr/>
                  <a:lstStyle/>
                  <a:p>
                    <a:fld id="{1B8BC7D2-0B91-4BD3-8241-9CEBBDE06C90}" type="CATEGORYNAME">
                      <a:rPr lang="en-US"/>
                      <a:pPr/>
                      <a:t>[NOME CATEGORIA]</a:t>
                    </a:fld>
                    <a:endParaRPr lang="en-US" baseline="0"/>
                  </a:p>
                  <a:p>
                    <a:fld id="{B8C65E39-B836-4874-BF7C-AA86DA3C001D}" type="VALUE">
                      <a:rPr lang="en-US"/>
                      <a:pPr/>
                      <a:t>[VALORE]</a:t>
                    </a:fld>
                    <a:endParaRPr lang="en-US"/>
                  </a:p>
                  <a:p>
                    <a:r>
                      <a:rPr lang="en-US"/>
                      <a:t>5,08%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A4-49E9-A1D5-4318AA4F76DD}"/>
                </c:ext>
              </c:extLst>
            </c:dLbl>
            <c:dLbl>
              <c:idx val="3"/>
              <c:layout>
                <c:manualLayout>
                  <c:x val="0.23299161230195714"/>
                  <c:y val="-2.0612485276796245E-2"/>
                </c:manualLayout>
              </c:layout>
              <c:tx>
                <c:rich>
                  <a:bodyPr/>
                  <a:lstStyle/>
                  <a:p>
                    <a:fld id="{8ECBBC2B-F107-48C7-A3C3-85F742A75C79}" type="CATEGORYNAME">
                      <a:rPr lang="it-IT"/>
                      <a:pPr/>
                      <a:t>[NOME CATEGORIA]</a:t>
                    </a:fld>
                    <a:endParaRPr lang="it-IT" baseline="0"/>
                  </a:p>
                  <a:p>
                    <a:fld id="{048655D8-083B-4A06-8ED1-03543C98654A}" type="VALUE">
                      <a:rPr lang="it-IT"/>
                      <a:pPr/>
                      <a:t>[VALORE]</a:t>
                    </a:fld>
                    <a:endParaRPr lang="it-IT"/>
                  </a:p>
                  <a:p>
                    <a:r>
                      <a:rPr lang="it-IT"/>
                      <a:t>0,75%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EA4-49E9-A1D5-4318AA4F76DD}"/>
                </c:ext>
              </c:extLst>
            </c:dLbl>
            <c:dLbl>
              <c:idx val="4"/>
              <c:layout>
                <c:manualLayout>
                  <c:x val="-0.29046287666977322"/>
                  <c:y val="-9.128386336866913E-2"/>
                </c:manualLayout>
              </c:layout>
              <c:tx>
                <c:rich>
                  <a:bodyPr/>
                  <a:lstStyle/>
                  <a:p>
                    <a:fld id="{81AF3FB4-DF66-4836-84AB-4A544FA03872}" type="CATEGORYNAME">
                      <a:rPr lang="en-US"/>
                      <a:pPr/>
                      <a:t>[NOME CATEGORIA]</a:t>
                    </a:fld>
                    <a:endParaRPr lang="en-US" baseline="0"/>
                  </a:p>
                  <a:p>
                    <a:fld id="{65CB8B84-ADB4-4C05-B423-84E6AC611ABE}" type="VALUE">
                      <a:rPr lang="en-US"/>
                      <a:pPr/>
                      <a:t>[VALORE]</a:t>
                    </a:fld>
                    <a:endParaRPr lang="en-US"/>
                  </a:p>
                  <a:p>
                    <a:r>
                      <a:rPr lang="en-US"/>
                      <a:t>90,27%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EA4-49E9-A1D5-4318AA4F76DD}"/>
                </c:ext>
              </c:extLst>
            </c:dLbl>
            <c:dLbl>
              <c:idx val="5"/>
              <c:layout>
                <c:manualLayout>
                  <c:x val="0.40695868282075165"/>
                  <c:y val="0.26796230859835096"/>
                </c:manualLayout>
              </c:layout>
              <c:tx>
                <c:rich>
                  <a:bodyPr/>
                  <a:lstStyle/>
                  <a:p>
                    <a:fld id="{35A5851C-4268-4DAE-9349-A310268E572F}" type="CATEGORYNAME">
                      <a:rPr lang="it-IT"/>
                      <a:pPr/>
                      <a:t>[NOME CATEGORIA]</a:t>
                    </a:fld>
                    <a:endParaRPr lang="it-IT" baseline="0"/>
                  </a:p>
                  <a:p>
                    <a:fld id="{A1B3D453-786C-45EF-962B-B0D569EF325B}" type="VALUE">
                      <a:rPr lang="it-IT"/>
                      <a:pPr/>
                      <a:t>[VALORE]</a:t>
                    </a:fld>
                    <a:endParaRPr lang="it-IT"/>
                  </a:p>
                  <a:p>
                    <a:r>
                      <a:rPr lang="it-IT"/>
                      <a:t>1,58%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EA4-49E9-A1D5-4318AA4F76DD}"/>
                </c:ext>
              </c:extLst>
            </c:dLbl>
            <c:dLbl>
              <c:idx val="6"/>
              <c:layout>
                <c:manualLayout>
                  <c:x val="-0.33084808946877919"/>
                  <c:y val="2.3557126030624265E-2"/>
                </c:manualLayout>
              </c:layout>
              <c:tx>
                <c:rich>
                  <a:bodyPr/>
                  <a:lstStyle/>
                  <a:p>
                    <a:fld id="{C0742D7C-9669-41D3-8365-3A94696461CB}" type="CATEGORYNAME">
                      <a:rPr lang="it-IT"/>
                      <a:pPr/>
                      <a:t>[NOME CATEGORIA]</a:t>
                    </a:fld>
                    <a:endParaRPr lang="it-IT" baseline="0"/>
                  </a:p>
                  <a:p>
                    <a:fld id="{CF2BE4C0-071F-4409-A033-DA407EBF7381}" type="VALUE">
                      <a:rPr lang="it-IT"/>
                      <a:pPr/>
                      <a:t>[VALORE]</a:t>
                    </a:fld>
                    <a:endParaRPr lang="it-IT"/>
                  </a:p>
                  <a:p>
                    <a:r>
                      <a:rPr lang="it-IT"/>
                      <a:t>- 0,43%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EA4-49E9-A1D5-4318AA4F76DD}"/>
                </c:ext>
              </c:extLst>
            </c:dLbl>
            <c:numFmt formatCode="_(&quot;€&quot;* #,##0_);_(&quot;€&quot;* \(#,##0\);_(&quot;€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rgbClr val="FFFFFF">
                      <a:lumMod val="50000"/>
                    </a:srgb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'COSTI DELLA PRODUZIONE  2020'!$A$3:$A$9</c:f>
              <c:strCache>
                <c:ptCount val="7"/>
                <c:pt idx="0">
                  <c:v> Acquisto merci/materiale di consumo </c:v>
                </c:pt>
                <c:pt idx="1">
                  <c:v> Godimento beni di Terzi </c:v>
                </c:pt>
                <c:pt idx="2">
                  <c:v> Personale </c:v>
                </c:pt>
                <c:pt idx="3">
                  <c:v> Oneri diversi di gestione </c:v>
                </c:pt>
                <c:pt idx="4">
                  <c:v> Servizi </c:v>
                </c:pt>
                <c:pt idx="5">
                  <c:v> Ammortamenti e svalutazioni </c:v>
                </c:pt>
                <c:pt idx="6">
                  <c:v> Variazione delle rimanenze di materie prime, sussidiarie, di consumo e merci </c:v>
                </c:pt>
              </c:strCache>
            </c:strRef>
          </c:cat>
          <c:val>
            <c:numRef>
              <c:f>'COSTI DELLA PRODUZIONE  2020'!$B$3:$B$9</c:f>
              <c:numCache>
                <c:formatCode>_-[$€-410]\ * #,##0_-;\-[$€-410]\ * #,##0_-;_-[$€-410]\ * "-"??_-;_-@_-</c:formatCode>
                <c:ptCount val="7"/>
                <c:pt idx="0">
                  <c:v>394118</c:v>
                </c:pt>
                <c:pt idx="1">
                  <c:v>55432</c:v>
                </c:pt>
                <c:pt idx="2">
                  <c:v>830128</c:v>
                </c:pt>
                <c:pt idx="3">
                  <c:v>121640</c:v>
                </c:pt>
                <c:pt idx="4">
                  <c:v>14724024</c:v>
                </c:pt>
                <c:pt idx="5">
                  <c:v>257052</c:v>
                </c:pt>
                <c:pt idx="6">
                  <c:v>-70569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EA4-49E9-A1D5-4318AA4F7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726546116408815"/>
          <c:y val="0.13983328083989502"/>
          <c:w val="0.60154947968187389"/>
          <c:h val="0.67044444444444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81-4545-8AC1-5C93FAA2C8AB}"/>
              </c:ext>
            </c:extLst>
          </c:dPt>
          <c:dPt>
            <c:idx val="4"/>
            <c:invertIfNegative val="0"/>
            <c:bubble3D val="0"/>
            <c:spPr>
              <a:solidFill>
                <a:srgbClr val="CC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81-4545-8AC1-5C93FAA2C8AB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81-4545-8AC1-5C93FAA2C8AB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81-4545-8AC1-5C93FAA2C8A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181-4545-8AC1-5C93FAA2C8A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D181-4545-8AC1-5C93FAA2C8A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181-4545-8AC1-5C93FAA2C8A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D181-4545-8AC1-5C93FAA2C8AB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D181-4545-8AC1-5C93FAA2C8AB}"/>
              </c:ext>
            </c:extLst>
          </c:dPt>
          <c:dLbls>
            <c:dLbl>
              <c:idx val="0"/>
              <c:layout>
                <c:manualLayout>
                  <c:x val="-2.0100502512562814E-4"/>
                  <c:y val="-1.018506752641599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D181-4545-8AC1-5C93FAA2C8AB}"/>
                </c:ext>
              </c:extLst>
            </c:dLbl>
            <c:dLbl>
              <c:idx val="1"/>
              <c:layout>
                <c:manualLayout>
                  <c:x val="9.8327595985175219E-3"/>
                  <c:y val="-2.77777777777777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181-4545-8AC1-5C93FAA2C8AB}"/>
                </c:ext>
              </c:extLst>
            </c:dLbl>
            <c:dLbl>
              <c:idx val="2"/>
              <c:layout>
                <c:manualLayout>
                  <c:x val="3.1490787269682356E-3"/>
                  <c:y val="-1.0185067526415994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D181-4545-8AC1-5C93FAA2C8AB}"/>
                </c:ext>
              </c:extLst>
            </c:dLbl>
            <c:dLbl>
              <c:idx val="3"/>
              <c:layout>
                <c:manualLayout>
                  <c:x val="1.1105527638190955E-2"/>
                  <c:y val="2.77777777777777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81-4545-8AC1-5C93FAA2C8AB}"/>
                </c:ext>
              </c:extLst>
            </c:dLbl>
            <c:dLbl>
              <c:idx val="4"/>
              <c:layout>
                <c:manualLayout>
                  <c:x val="6.977934290876956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81-4545-8AC1-5C93FAA2C8AB}"/>
                </c:ext>
              </c:extLst>
            </c:dLbl>
            <c:dLbl>
              <c:idx val="5"/>
              <c:layout>
                <c:manualLayout>
                  <c:x val="1.1002123478283807E-2"/>
                  <c:y val="-2.77777777777777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181-4545-8AC1-5C93FAA2C8AB}"/>
                </c:ext>
              </c:extLst>
            </c:dLbl>
            <c:dLbl>
              <c:idx val="6"/>
              <c:layout>
                <c:manualLayout>
                  <c:x val="-1.876046901172529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181-4545-8AC1-5C93FAA2C8AB}"/>
                </c:ext>
              </c:extLst>
            </c:dLbl>
            <c:dLbl>
              <c:idx val="7"/>
              <c:layout>
                <c:manualLayout>
                  <c:x val="1.1606457484271752E-2"/>
                  <c:y val="-5.092533763207997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181-4545-8AC1-5C93FAA2C8AB}"/>
                </c:ext>
              </c:extLst>
            </c:dLbl>
            <c:dLbl>
              <c:idx val="8"/>
              <c:layout>
                <c:manualLayout>
                  <c:x val="7.7554438860971521E-3"/>
                  <c:y val="-2.77777777777777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181-4545-8AC1-5C93FAA2C8AB}"/>
                </c:ext>
              </c:extLst>
            </c:dLbl>
            <c:dLbl>
              <c:idx val="9"/>
              <c:layout>
                <c:manualLayout>
                  <c:x val="4.824120603015075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181-4545-8AC1-5C93FAA2C8AB}"/>
                </c:ext>
              </c:extLst>
            </c:dLbl>
            <c:dLbl>
              <c:idx val="10"/>
              <c:layout>
                <c:manualLayout>
                  <c:x val="1.6549413735343382E-2"/>
                  <c:y val="-2.7777777777778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181-4545-8AC1-5C93FAA2C8AB}"/>
                </c:ext>
              </c:extLst>
            </c:dLbl>
            <c:dLbl>
              <c:idx val="11"/>
              <c:layout>
                <c:manualLayout>
                  <c:x val="1.439929305319247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181-4545-8AC1-5C93FAA2C8A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'COSTI DELLA PRODUZIONE  2020'!$A$29:$A$40</c:f>
              <c:strCache>
                <c:ptCount val="12"/>
                <c:pt idx="0">
                  <c:v>Coord. OTCO, Progetti MIUR</c:v>
                </c:pt>
                <c:pt idx="1">
                  <c:v>Spese generali</c:v>
                </c:pt>
                <c:pt idx="2">
                  <c:v>Altri costi per il personale  </c:v>
                </c:pt>
                <c:pt idx="3">
                  <c:v>Spese collaborazioni /consulenze professionali</c:v>
                </c:pt>
                <c:pt idx="4">
                  <c:v>Attività di comunicazione  </c:v>
                </c:pt>
                <c:pt idx="5">
                  <c:v>Costi per pubblicazioni</c:v>
                </c:pt>
                <c:pt idx="6">
                  <c:v>Attività OTCO e contributi OTTO  </c:v>
                </c:pt>
                <c:pt idx="7">
                  <c:v>Immobili e rifugi</c:v>
                </c:pt>
                <c:pt idx="8">
                  <c:v>Stampa sociale</c:v>
                </c:pt>
                <c:pt idx="9">
                  <c:v>Contributi attività istituzionali</c:v>
                </c:pt>
                <c:pt idx="10">
                  <c:v>Assicurazioni  </c:v>
                </c:pt>
                <c:pt idx="11">
                  <c:v>Corpo Nazionale Soccorso Alpino e Speleologico</c:v>
                </c:pt>
              </c:strCache>
            </c:strRef>
          </c:cat>
          <c:val>
            <c:numRef>
              <c:f>'COSTI DELLA PRODUZIONE  2020'!$C$29:$C$40</c:f>
              <c:numCache>
                <c:formatCode>0.00%</c:formatCode>
                <c:ptCount val="12"/>
                <c:pt idx="0">
                  <c:v>0</c:v>
                </c:pt>
                <c:pt idx="1">
                  <c:v>2.2158138573863729E-4</c:v>
                </c:pt>
                <c:pt idx="2">
                  <c:v>2.2159563534543719E-3</c:v>
                </c:pt>
                <c:pt idx="3">
                  <c:v>5.3184519939652912E-3</c:v>
                </c:pt>
                <c:pt idx="4">
                  <c:v>1.5892728960010261E-2</c:v>
                </c:pt>
                <c:pt idx="5">
                  <c:v>2.1013752651762765E-2</c:v>
                </c:pt>
                <c:pt idx="6">
                  <c:v>3.1575561211857811E-2</c:v>
                </c:pt>
                <c:pt idx="7">
                  <c:v>6.2182576649525576E-2</c:v>
                </c:pt>
                <c:pt idx="8">
                  <c:v>9.9777456765802366E-2</c:v>
                </c:pt>
                <c:pt idx="9">
                  <c:v>0.17036929637222822</c:v>
                </c:pt>
                <c:pt idx="10">
                  <c:v>0.27509514284340214</c:v>
                </c:pt>
                <c:pt idx="11">
                  <c:v>0.31633749481225254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181-4545-8AC1-5C93FAA2C8A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09585984"/>
        <c:axId val="380896048"/>
      </c:barChart>
      <c:valAx>
        <c:axId val="380896048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609585984"/>
        <c:crosses val="autoZero"/>
        <c:crossBetween val="between"/>
      </c:valAx>
      <c:catAx>
        <c:axId val="60958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80896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763618089886515E-3"/>
          <c:y val="4.5630660929772464E-2"/>
          <c:w val="0.96358404903145822"/>
          <c:h val="0.68040912908219964"/>
        </c:manualLayout>
      </c:layout>
      <c:lineChart>
        <c:grouping val="standard"/>
        <c:varyColors val="0"/>
        <c:ser>
          <c:idx val="0"/>
          <c:order val="0"/>
          <c:tx>
            <c:strRef>
              <c:f>'STAMPA SOCIALE'!$A$2</c:f>
              <c:strCache>
                <c:ptCount val="1"/>
                <c:pt idx="0">
                  <c:v>carta,stampa, celophanatura e postalizzazione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8.816835408479369E-2"/>
                  <c:y val="7.2048411994377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A2E-4269-AD3C-47B7A6F121F7}"/>
                </c:ext>
              </c:extLst>
            </c:dLbl>
            <c:dLbl>
              <c:idx val="1"/>
              <c:layout>
                <c:manualLayout>
                  <c:x val="-5.729767294170085E-2"/>
                  <c:y val="-7.4450025727523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A2E-4269-AD3C-47B7A6F121F7}"/>
                </c:ext>
              </c:extLst>
            </c:dLbl>
            <c:dLbl>
              <c:idx val="2"/>
              <c:layout>
                <c:manualLayout>
                  <c:x val="-5.0798582174733937E-2"/>
                  <c:y val="-6.4843570794939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A2E-4269-AD3C-47B7A6F121F7}"/>
                </c:ext>
              </c:extLst>
            </c:dLbl>
            <c:dLbl>
              <c:idx val="3"/>
              <c:layout>
                <c:manualLayout>
                  <c:x val="-6.54215364004095E-2"/>
                  <c:y val="6.2441957061793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A2E-4269-AD3C-47B7A6F121F7}"/>
                </c:ext>
              </c:extLst>
            </c:dLbl>
            <c:dLbl>
              <c:idx val="4"/>
              <c:layout>
                <c:manualLayout>
                  <c:x val="-7.6794945242601706E-2"/>
                  <c:y val="-6.96467982612316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A2E-4269-AD3C-47B7A6F121F7}"/>
                </c:ext>
              </c:extLst>
            </c:dLbl>
            <c:dLbl>
              <c:idx val="5"/>
              <c:layout>
                <c:manualLayout>
                  <c:x val="-4.2460299894658438E-2"/>
                  <c:y val="-9.12613218595449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A2E-4269-AD3C-47B7A6F12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'STAMPA SOCIALE'!$B$1:$G$1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'STAMPA SOCIALE'!$B$2:$G$2</c:f>
              <c:numCache>
                <c:formatCode>_-[$€-410]\ * #,##0_-;\-[$€-410]\ * #,##0_-;_-[$€-410]\ * "-"??_-;_-@_-</c:formatCode>
                <c:ptCount val="6"/>
                <c:pt idx="0">
                  <c:v>734520</c:v>
                </c:pt>
                <c:pt idx="1">
                  <c:v>728616</c:v>
                </c:pt>
                <c:pt idx="2">
                  <c:v>719452</c:v>
                </c:pt>
                <c:pt idx="3">
                  <c:v>721693</c:v>
                </c:pt>
                <c:pt idx="4">
                  <c:v>727316.05</c:v>
                </c:pt>
                <c:pt idx="5">
                  <c:v>764413.32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2E-4269-AD3C-47B7A6F121F7}"/>
            </c:ext>
          </c:extLst>
        </c:ser>
        <c:ser>
          <c:idx val="1"/>
          <c:order val="1"/>
          <c:tx>
            <c:strRef>
              <c:f>'STAMPA SOCIALE'!$A$3</c:f>
              <c:strCache>
                <c:ptCount val="1"/>
                <c:pt idx="0">
                  <c:v>collaboratori e costi di redazione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1920627167376405E-2"/>
                  <c:y val="6.2441957061793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A2E-4269-AD3C-47B7A6F121F7}"/>
                </c:ext>
              </c:extLst>
            </c:dLbl>
            <c:dLbl>
              <c:idx val="1"/>
              <c:layout>
                <c:manualLayout>
                  <c:x val="-7.6794945242601623E-2"/>
                  <c:y val="8.8859708126399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A2E-4269-AD3C-47B7A6F121F7}"/>
                </c:ext>
              </c:extLst>
            </c:dLbl>
            <c:dLbl>
              <c:idx val="2"/>
              <c:layout>
                <c:manualLayout>
                  <c:x val="-7.5170172550859865E-2"/>
                  <c:y val="6.004034332864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A2E-4269-AD3C-47B7A6F121F7}"/>
                </c:ext>
              </c:extLst>
            </c:dLbl>
            <c:dLbl>
              <c:idx val="3"/>
              <c:layout>
                <c:manualLayout>
                  <c:x val="-5.5672900249959183E-2"/>
                  <c:y val="7.6851639460669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A2E-4269-AD3C-47B7A6F121F7}"/>
                </c:ext>
              </c:extLst>
            </c:dLbl>
            <c:dLbl>
              <c:idx val="4"/>
              <c:layout>
                <c:manualLayout>
                  <c:x val="-5.8922445633442698E-2"/>
                  <c:y val="7.6851639460669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A2E-4269-AD3C-47B7A6F121F7}"/>
                </c:ext>
              </c:extLst>
            </c:dLbl>
            <c:dLbl>
              <c:idx val="5"/>
              <c:layout>
                <c:manualLayout>
                  <c:x val="-4.4864963478436312E-2"/>
                  <c:y val="6.004034332864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A2E-4269-AD3C-47B7A6F121F7}"/>
                </c:ext>
              </c:extLst>
            </c:dLbl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'STAMPA SOCIALE'!$B$1:$G$1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'STAMPA SOCIALE'!$B$3:$G$3</c:f>
              <c:numCache>
                <c:formatCode>_-[$€-410]\ * #,##0_-;\-[$€-410]\ * #,##0_-;_-[$€-410]\ * "-"??_-;_-@_-</c:formatCode>
                <c:ptCount val="6"/>
                <c:pt idx="0">
                  <c:v>195954</c:v>
                </c:pt>
                <c:pt idx="1">
                  <c:v>192499</c:v>
                </c:pt>
                <c:pt idx="2">
                  <c:v>197103</c:v>
                </c:pt>
                <c:pt idx="3">
                  <c:v>197933</c:v>
                </c:pt>
                <c:pt idx="4">
                  <c:v>193373.36</c:v>
                </c:pt>
                <c:pt idx="5">
                  <c:v>192976.62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E-4269-AD3C-47B7A6F121F7}"/>
            </c:ext>
          </c:extLst>
        </c:ser>
        <c:ser>
          <c:idx val="2"/>
          <c:order val="2"/>
          <c:tx>
            <c:strRef>
              <c:f>'STAMPA SOCIALE'!$A$4</c:f>
              <c:strCache>
                <c:ptCount val="1"/>
                <c:pt idx="0">
                  <c:v>spedizioni in abbonamento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1920627167376405E-2"/>
                  <c:y val="-9.6064549325836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A2E-4269-AD3C-47B7A6F121F7}"/>
                </c:ext>
              </c:extLst>
            </c:dLbl>
            <c:dLbl>
              <c:idx val="1"/>
              <c:layout>
                <c:manualLayout>
                  <c:x val="-7.5170172550859865E-2"/>
                  <c:y val="-8.6458094393253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6A2E-4269-AD3C-47B7A6F121F7}"/>
                </c:ext>
              </c:extLst>
            </c:dLbl>
            <c:dLbl>
              <c:idx val="2"/>
              <c:layout>
                <c:manualLayout>
                  <c:x val="-6.054721832518431E-2"/>
                  <c:y val="-5.7638729595502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6A2E-4269-AD3C-47B7A6F121F7}"/>
                </c:ext>
              </c:extLst>
            </c:dLbl>
            <c:dLbl>
              <c:idx val="3"/>
              <c:layout>
                <c:manualLayout>
                  <c:x val="-7.6794945242601595E-2"/>
                  <c:y val="6.2441957061793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6A2E-4269-AD3C-47B7A6F121F7}"/>
                </c:ext>
              </c:extLst>
            </c:dLbl>
            <c:dLbl>
              <c:idx val="4"/>
              <c:layout>
                <c:manualLayout>
                  <c:x val="-6.867108178389307E-2"/>
                  <c:y val="-8.6458094393253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A2E-4269-AD3C-47B7A6F121F7}"/>
                </c:ext>
              </c:extLst>
            </c:dLbl>
            <c:dLbl>
              <c:idx val="5"/>
              <c:layout>
                <c:manualLayout>
                  <c:x val="-4.5709845278141897E-2"/>
                  <c:y val="-6.7245184528085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6A2E-4269-AD3C-47B7A6F121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'STAMPA SOCIALE'!$B$1:$G$1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'STAMPA SOCIALE'!$B$4:$G$4</c:f>
              <c:numCache>
                <c:formatCode>_-[$€-410]\ * #,##0_-;\-[$€-410]\ * #,##0_-;_-[$€-410]\ * "-"??_-;_-@_-</c:formatCode>
                <c:ptCount val="6"/>
                <c:pt idx="0">
                  <c:v>402928</c:v>
                </c:pt>
                <c:pt idx="1">
                  <c:v>405499</c:v>
                </c:pt>
                <c:pt idx="2">
                  <c:v>417823</c:v>
                </c:pt>
                <c:pt idx="3">
                  <c:v>425448</c:v>
                </c:pt>
                <c:pt idx="4">
                  <c:v>432724.43</c:v>
                </c:pt>
                <c:pt idx="5">
                  <c:v>443034.01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2E-4269-AD3C-47B7A6F121F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3855407"/>
        <c:axId val="175877263"/>
      </c:lineChart>
      <c:catAx>
        <c:axId val="2053855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75877263"/>
        <c:crosses val="autoZero"/>
        <c:auto val="1"/>
        <c:lblAlgn val="ctr"/>
        <c:lblOffset val="100"/>
        <c:noMultiLvlLbl val="0"/>
      </c:catAx>
      <c:valAx>
        <c:axId val="17587726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[$€-410]\ * #,##0_-;\-[$€-410]\ * #,##0_-;_-[$€-410]\ * &quot;-&quot;??_-;_-@_-" sourceLinked="1"/>
        <c:majorTickMark val="none"/>
        <c:minorTickMark val="none"/>
        <c:tickLblPos val="nextTo"/>
        <c:crossAx val="2053855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230974881335365E-2"/>
          <c:y val="0.8240651529440286"/>
          <c:w val="0.95977599085587073"/>
          <c:h val="0.161525164657095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37079608343976E-2"/>
          <c:y val="5.5248634807684001E-2"/>
          <c:w val="0.9625372498935717"/>
          <c:h val="0.84681395188989483"/>
        </c:manualLayout>
      </c:layout>
      <c:lineChart>
        <c:grouping val="standard"/>
        <c:varyColors val="0"/>
        <c:ser>
          <c:idx val="0"/>
          <c:order val="1"/>
          <c:spPr>
            <a:ln w="31750" cap="rnd">
              <a:solidFill>
                <a:schemeClr val="accent2">
                  <a:shade val="76000"/>
                </a:schemeClr>
              </a:solidFill>
              <a:round/>
            </a:ln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ymbol val="circle"/>
            <c:size val="17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6.7205020904609836E-2"/>
                  <c:y val="-0.14486712371806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1409-4D78-A5B1-88D363EE99E3}"/>
                </c:ext>
              </c:extLst>
            </c:dLbl>
            <c:dLbl>
              <c:idx val="1"/>
              <c:layout>
                <c:manualLayout>
                  <c:x val="-8.8309038786763494E-2"/>
                  <c:y val="8.5030703051905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1409-4D78-A5B1-88D363EE99E3}"/>
                </c:ext>
              </c:extLst>
            </c:dLbl>
            <c:dLbl>
              <c:idx val="2"/>
              <c:layout>
                <c:manualLayout>
                  <c:x val="-6.2682731358434024E-2"/>
                  <c:y val="-8.8179988350124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1409-4D78-A5B1-88D363EE99E3}"/>
                </c:ext>
              </c:extLst>
            </c:dLbl>
            <c:dLbl>
              <c:idx val="3"/>
              <c:layout>
                <c:manualLayout>
                  <c:x val="-7.7757029845686665E-2"/>
                  <c:y val="0.1511656943144985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1409-4D78-A5B1-88D363EE99E3}"/>
                </c:ext>
              </c:extLst>
            </c:dLbl>
            <c:dLbl>
              <c:idx val="4"/>
              <c:layout>
                <c:manualLayout>
                  <c:x val="-4.1578713476280414E-2"/>
                  <c:y val="0.10392641484121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1409-4D78-A5B1-88D363EE99E3}"/>
                </c:ext>
              </c:extLst>
            </c:dLbl>
            <c:dLbl>
              <c:idx val="5"/>
              <c:layout>
                <c:manualLayout>
                  <c:x val="-0.11092048651764244"/>
                  <c:y val="-0.110224985437655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1409-4D78-A5B1-88D363EE99E3}"/>
                </c:ext>
              </c:extLst>
            </c:dLbl>
            <c:dLbl>
              <c:idx val="6"/>
              <c:layout>
                <c:manualLayout>
                  <c:x val="-6.2682731358434052E-2"/>
                  <c:y val="0.132269982525186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1409-4D78-A5B1-88D363EE99E3}"/>
                </c:ext>
              </c:extLst>
            </c:dLbl>
            <c:dLbl>
              <c:idx val="7"/>
              <c:layout>
                <c:manualLayout>
                  <c:x val="-7.3234740299510881E-2"/>
                  <c:y val="-9.1329273648342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1409-4D78-A5B1-88D363EE99E3}"/>
                </c:ext>
              </c:extLst>
            </c:dLbl>
            <c:dLbl>
              <c:idx val="8"/>
              <c:layout>
                <c:manualLayout>
                  <c:x val="-7.4742170148236253E-2"/>
                  <c:y val="0.1291206972269674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1409-4D78-A5B1-88D363EE99E3}"/>
                </c:ext>
              </c:extLst>
            </c:dLbl>
            <c:dLbl>
              <c:idx val="9"/>
              <c:layout>
                <c:manualLayout>
                  <c:x val="-1.5090559738376759E-2"/>
                  <c:y val="-0.110224985437655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1409-4D78-A5B1-88D363EE99E3}"/>
                </c:ext>
              </c:extLst>
            </c:dLbl>
            <c:dLbl>
              <c:idx val="10"/>
              <c:layout>
                <c:manualLayout>
                  <c:x val="-7.7004739264489291E-3"/>
                  <c:y val="0.1606135502091546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CFE-47CB-B44D-6D5D6C13E9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ASSICURAZIONI!$B$13:$L$13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ASSICURAZIONI!$B$14:$L$14</c:f>
              <c:numCache>
                <c:formatCode>_-* #,##0_-;\-* #,##0_-;_-* "-"??_-;_-@_-</c:formatCode>
                <c:ptCount val="11"/>
                <c:pt idx="0">
                  <c:v>3753215.4</c:v>
                </c:pt>
                <c:pt idx="1">
                  <c:v>2738145.84</c:v>
                </c:pt>
                <c:pt idx="2">
                  <c:v>3857853.24</c:v>
                </c:pt>
                <c:pt idx="3">
                  <c:v>3401297.61</c:v>
                </c:pt>
                <c:pt idx="4">
                  <c:v>3429977.41</c:v>
                </c:pt>
                <c:pt idx="5">
                  <c:v>4084508</c:v>
                </c:pt>
                <c:pt idx="6">
                  <c:v>4096826</c:v>
                </c:pt>
                <c:pt idx="7">
                  <c:v>4256144</c:v>
                </c:pt>
                <c:pt idx="8">
                  <c:v>3940516</c:v>
                </c:pt>
                <c:pt idx="9">
                  <c:v>4172780</c:v>
                </c:pt>
                <c:pt idx="10">
                  <c:v>3861091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409-4D78-A5B1-88D363EE99E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8882512"/>
        <c:axId val="308879232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spPr>
                  <a:ln w="31750" cap="rnd">
                    <a:solidFill>
                      <a:schemeClr val="accent2">
                        <a:tint val="77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17"/>
                  <c:spPr>
                    <a:solidFill>
                      <a:schemeClr val="accent2">
                        <a:tint val="77000"/>
                      </a:schemeClr>
                    </a:solidFill>
                    <a:ln>
                      <a:noFill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it-IT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ASSICURAZIONI!$B$13:$L$13</c15:sqref>
                        </c15:formulaRef>
                      </c:ext>
                    </c:extLst>
                    <c:strCach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ASSICURAZIONI!$B$13:$L$13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1409-4D78-A5B1-88D363EE99E3}"/>
                  </c:ext>
                </c:extLst>
              </c15:ser>
            </c15:filteredLineSeries>
          </c:ext>
        </c:extLst>
      </c:lineChart>
      <c:catAx>
        <c:axId val="30888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8879232"/>
        <c:crosses val="autoZero"/>
        <c:auto val="1"/>
        <c:lblAlgn val="ctr"/>
        <c:lblOffset val="100"/>
        <c:noMultiLvlLbl val="0"/>
      </c:catAx>
      <c:valAx>
        <c:axId val="308879232"/>
        <c:scaling>
          <c:orientation val="minMax"/>
          <c:max val="5000000"/>
          <c:min val="1000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30888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828328443517615E-2"/>
          <c:y val="0.13916578419487055"/>
          <c:w val="0.77829497274379156"/>
          <c:h val="0.63754572908116214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37-4646-BF0F-3AC6431862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37-4646-BF0F-3AC6431862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37-4646-BF0F-3AC6431862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37-4646-BF0F-3AC6431862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37-4646-BF0F-3AC6431862DC}"/>
              </c:ext>
            </c:extLst>
          </c:dPt>
          <c:dLbls>
            <c:dLbl>
              <c:idx val="4"/>
              <c:layout>
                <c:manualLayout>
                  <c:x val="-0.18016746534768396"/>
                  <c:y val="-2.64260682854473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Importo distribuito</a:t>
                    </a:r>
                    <a:endParaRPr lang="en-US" baseline="0"/>
                  </a:p>
                  <a:p>
                    <a:fld id="{B4AC8DD5-6F33-4D84-BA0F-CE4C8D602387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24679487179487"/>
                      <c:h val="9.848777348777348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537-4646-BF0F-3AC6431862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(graficoTorta!$A$3,graficoTorta!$A$4:$A$6)</c:f>
              <c:strCache>
                <c:ptCount val="4"/>
                <c:pt idx="0">
                  <c:v>Importo non distribuito</c:v>
                </c:pt>
                <c:pt idx="1">
                  <c:v>Contributo per riequilibrio finanziario</c:v>
                </c:pt>
                <c:pt idx="2">
                  <c:v>Contributo per perdite da rifugi</c:v>
                </c:pt>
                <c:pt idx="3">
                  <c:v>Contributo per perdite da tesseramento</c:v>
                </c:pt>
              </c:strCache>
            </c:strRef>
          </c:cat>
          <c:val>
            <c:numRef>
              <c:f>(graficoTorta!$B$3,graficoTorta!$B$4:$B$6)</c:f>
              <c:numCache>
                <c:formatCode>_-* #,##0.00\ [$€-410]_-;\-* #,##0.00\ [$€-410]_-;_-* "-"??\ [$€-410]_-;_-@_-</c:formatCode>
                <c:ptCount val="4"/>
                <c:pt idx="0">
                  <c:v>246884.12</c:v>
                </c:pt>
                <c:pt idx="1">
                  <c:v>132500.25</c:v>
                </c:pt>
                <c:pt idx="2">
                  <c:v>515180.63</c:v>
                </c:pt>
                <c:pt idx="3">
                  <c:v>105435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37-4646-BF0F-3AC643186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27935042702952E-2"/>
          <c:y val="9.6496454865012932E-2"/>
          <c:w val="0.91671449014853434"/>
          <c:h val="0.757403993425604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'SPESE PER RIFUGI'!$A$2</c:f>
              <c:strCache>
                <c:ptCount val="1"/>
                <c:pt idx="0">
                  <c:v>Manutenzione Ordinaria Rifugi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'SPESE PER RIFUGI'!$B$1:$D$1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'SPESE PER RIFUGI'!$B$2:$D$2</c:f>
              <c:numCache>
                <c:formatCode>_-* #,##0\ [$€-410]_-;\-* #,##0\ [$€-410]_-;_-* "-"??\ [$€-410]_-;_-@_-</c:formatCode>
                <c:ptCount val="3"/>
                <c:pt idx="0">
                  <c:v>148949</c:v>
                </c:pt>
                <c:pt idx="1">
                  <c:v>185000</c:v>
                </c:pt>
                <c:pt idx="2">
                  <c:v>178600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2-42A9-AAEA-F3207D6E62AF}"/>
            </c:ext>
          </c:extLst>
        </c:ser>
        <c:ser>
          <c:idx val="1"/>
          <c:order val="1"/>
          <c:tx>
            <c:strRef>
              <c:f>'SPESE PER RIFUGI'!$A$3</c:f>
              <c:strCache>
                <c:ptCount val="1"/>
                <c:pt idx="0">
                  <c:v>Rifugi di Proprietà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'SPESE PER RIFUGI'!$B$1:$D$1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'SPESE PER RIFUGI'!$B$3:$D$3</c:f>
              <c:numCache>
                <c:formatCode>_-* #,##0\ [$€-410]_-;\-* #,##0\ [$€-410]_-;_-* "-"??\ [$€-410]_-;_-@_-</c:formatCode>
                <c:ptCount val="3"/>
                <c:pt idx="0">
                  <c:v>49811</c:v>
                </c:pt>
                <c:pt idx="1">
                  <c:v>81088</c:v>
                </c:pt>
                <c:pt idx="2">
                  <c:v>27742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62-42A9-AAEA-F3207D6E62AF}"/>
            </c:ext>
          </c:extLst>
        </c:ser>
        <c:ser>
          <c:idx val="2"/>
          <c:order val="2"/>
          <c:tx>
            <c:strRef>
              <c:f>'SPESE PER RIFUGI'!$A$4</c:f>
              <c:strCache>
                <c:ptCount val="1"/>
                <c:pt idx="0">
                  <c:v>Acc.to Fondo Stabile Pro Rifugi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'SPESE PER RIFUGI'!$B$1:$D$1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'SPESE PER RIFUGI'!$B$4:$D$4</c:f>
              <c:numCache>
                <c:formatCode>_-* #,##0\ [$€-410]_-;\-* #,##0\ [$€-410]_-;_-* "-"??\ [$€-410]_-;_-@_-</c:formatCode>
                <c:ptCount val="3"/>
                <c:pt idx="0">
                  <c:v>784595</c:v>
                </c:pt>
                <c:pt idx="1">
                  <c:v>927263</c:v>
                </c:pt>
                <c:pt idx="2">
                  <c:v>834430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62-42A9-AAEA-F3207D6E62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30447616"/>
        <c:axId val="430449584"/>
      </c:barChart>
      <c:catAx>
        <c:axId val="43044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0449584"/>
        <c:crosses val="autoZero"/>
        <c:auto val="1"/>
        <c:lblAlgn val="ctr"/>
        <c:lblOffset val="100"/>
        <c:noMultiLvlLbl val="0"/>
      </c:catAx>
      <c:valAx>
        <c:axId val="430449584"/>
        <c:scaling>
          <c:orientation val="minMax"/>
          <c:max val="1100000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&quot;€&quot;* #,##0_);_(&quot;€&quot;* \(#,##0\);_(&quot;€&quot;* &quot;-&quot;_);_(@_)" sourceLinked="0"/>
        <c:majorTickMark val="none"/>
        <c:minorTickMark val="none"/>
        <c:tickLblPos val="nextTo"/>
        <c:crossAx val="430447616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83070007134875"/>
          <c:y val="5.6667426440116041E-2"/>
          <c:w val="0.80918259090523181"/>
          <c:h val="0.7496746788230417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PERSONALE!$A$2</c:f>
              <c:strCache>
                <c:ptCount val="1"/>
                <c:pt idx="0">
                  <c:v>quotaTFR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PERSONALE!$B$1:$F$1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PERSONALE!$B$2:$F$2</c:f>
              <c:numCache>
                <c:formatCode>_-[$€-410]\ * #,##0_-;\-[$€-410]\ * #,##0_-;_-[$€-410]\ * "-"??_-;_-@_-</c:formatCode>
                <c:ptCount val="5"/>
                <c:pt idx="0">
                  <c:v>29078</c:v>
                </c:pt>
                <c:pt idx="1">
                  <c:v>39534</c:v>
                </c:pt>
                <c:pt idx="2">
                  <c:v>65983</c:v>
                </c:pt>
                <c:pt idx="3">
                  <c:v>38912</c:v>
                </c:pt>
                <c:pt idx="4">
                  <c:v>44079.75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0-449B-AEE1-00A3B04177B8}"/>
            </c:ext>
          </c:extLst>
        </c:ser>
        <c:ser>
          <c:idx val="1"/>
          <c:order val="1"/>
          <c:tx>
            <c:strRef>
              <c:f>PERSONALE!$A$3</c:f>
              <c:strCache>
                <c:ptCount val="1"/>
                <c:pt idx="0">
                  <c:v>oneri sociali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PERSONALE!$B$1:$F$1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PERSONALE!$B$3:$F$3</c:f>
              <c:numCache>
                <c:formatCode>_-[$€-410]\ * #,##0_-;\-[$€-410]\ * #,##0_-;_-[$€-410]\ * "-"??_-;_-@_-</c:formatCode>
                <c:ptCount val="5"/>
                <c:pt idx="0">
                  <c:v>127151</c:v>
                </c:pt>
                <c:pt idx="1">
                  <c:v>134440</c:v>
                </c:pt>
                <c:pt idx="2">
                  <c:v>137453</c:v>
                </c:pt>
                <c:pt idx="3">
                  <c:v>129439</c:v>
                </c:pt>
                <c:pt idx="4">
                  <c:v>158048.82999999999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30-449B-AEE1-00A3B04177B8}"/>
            </c:ext>
          </c:extLst>
        </c:ser>
        <c:ser>
          <c:idx val="2"/>
          <c:order val="2"/>
          <c:tx>
            <c:strRef>
              <c:f>PERSONALE!$A$4</c:f>
              <c:strCache>
                <c:ptCount val="1"/>
                <c:pt idx="0">
                  <c:v>retribuzioni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PERSONALE!$B$1:$F$1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PERSONALE!$B$4:$F$4</c:f>
              <c:numCache>
                <c:formatCode>_-[$€-410]\ * #,##0_-;\-[$€-410]\ * #,##0_-;_-[$€-410]\ * "-"??_-;_-@_-</c:formatCode>
                <c:ptCount val="5"/>
                <c:pt idx="0">
                  <c:v>546273</c:v>
                </c:pt>
                <c:pt idx="1">
                  <c:v>561915</c:v>
                </c:pt>
                <c:pt idx="2">
                  <c:v>564985</c:v>
                </c:pt>
                <c:pt idx="3">
                  <c:v>565447</c:v>
                </c:pt>
                <c:pt idx="4">
                  <c:v>627999.93999999994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30-449B-AEE1-00A3B0417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100"/>
        <c:axId val="348119808"/>
        <c:axId val="348118824"/>
      </c:barChart>
      <c:catAx>
        <c:axId val="34811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8118824"/>
        <c:crosses val="autoZero"/>
        <c:auto val="1"/>
        <c:lblAlgn val="ctr"/>
        <c:lblOffset val="100"/>
        <c:noMultiLvlLbl val="0"/>
      </c:catAx>
      <c:valAx>
        <c:axId val="348118824"/>
        <c:scaling>
          <c:orientation val="minMax"/>
          <c:max val="800000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[$€-410]\ * #,##0_-;\-[$€-410]\ * #,##0_-;_-[$€-410]\ * &quot;-&quot;??_-;_-@_-" sourceLinked="1"/>
        <c:majorTickMark val="none"/>
        <c:minorTickMark val="none"/>
        <c:tickLblPos val="nextTo"/>
        <c:crossAx val="34811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39662423983343"/>
          <c:y val="0.10495039636718112"/>
          <c:w val="0.47807236004431147"/>
          <c:h val="0.79009920726563776"/>
        </c:manualLayout>
      </c:layout>
      <c:doughnutChart>
        <c:varyColors val="1"/>
        <c:ser>
          <c:idx val="0"/>
          <c:order val="0"/>
          <c:tx>
            <c:strRef>
              <c:f>'CREDITI VERSO SEZ 2020'!$A$3</c:f>
              <c:strCache>
                <c:ptCount val="1"/>
                <c:pt idx="0">
                  <c:v>Crediti verso Sezioni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40C-45A7-AE87-2A43E5843F0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40C-45A7-AE87-2A43E5843F00}"/>
              </c:ext>
            </c:extLst>
          </c:dPt>
          <c:dLbls>
            <c:dLbl>
              <c:idx val="0"/>
              <c:layout>
                <c:manualLayout>
                  <c:x val="-1.388888888888894E-2"/>
                  <c:y val="-0.20833333333333334"/>
                </c:manualLayout>
              </c:layout>
              <c:showLegendKey val="0"/>
              <c:showVal val="1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0C-45A7-AE87-2A43E5843F00}"/>
                </c:ext>
              </c:extLst>
            </c:dLbl>
            <c:dLbl>
              <c:idx val="1"/>
              <c:layout>
                <c:manualLayout>
                  <c:x val="-0.25833333333333336"/>
                  <c:y val="-5.5555555555555552E-2"/>
                </c:manualLayout>
              </c:layout>
              <c:showLegendKey val="0"/>
              <c:showVal val="1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40C-45A7-AE87-2A43E5843F0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1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ysClr val="windowText" lastClr="000000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'CREDITI VERSO SEZ 2020'!$B$2:$C$2</c:f>
              <c:strCache>
                <c:ptCount val="2"/>
                <c:pt idx="0">
                  <c:v> esigibili entro 2020 </c:v>
                </c:pt>
                <c:pt idx="1">
                  <c:v> esigibili oltre 2020 </c:v>
                </c:pt>
              </c:strCache>
            </c:strRef>
          </c:cat>
          <c:val>
            <c:numRef>
              <c:f>'CREDITI VERSO SEZ 2020'!$B$3:$C$3</c:f>
              <c:numCache>
                <c:formatCode>_-* #,##0\ [$€-410]_-;\-* #,##0\ [$€-410]_-;_-* "-"??\ [$€-410]_-;_-@_-</c:formatCode>
                <c:ptCount val="2"/>
                <c:pt idx="0">
                  <c:v>665370</c:v>
                </c:pt>
                <c:pt idx="1">
                  <c:v>9646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0C-45A7-AE87-2A43E5843F00}"/>
            </c:ext>
          </c:extLst>
        </c:ser>
        <c:ser>
          <c:idx val="1"/>
          <c:order val="1"/>
          <c:tx>
            <c:strRef>
              <c:f>'CREDITI VERSO SEZ 2020'!$A$4</c:f>
              <c:strCache>
                <c:ptCount val="1"/>
                <c:pt idx="0">
                  <c:v>Crediti verso sezioni per mutualità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6-540C-45A7-AE87-2A43E5843F0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8-540C-45A7-AE87-2A43E5843F00}"/>
              </c:ext>
            </c:extLst>
          </c:dPt>
          <c:dLbls>
            <c:dLbl>
              <c:idx val="0"/>
              <c:layout>
                <c:manualLayout>
                  <c:x val="0.20277777777777778"/>
                  <c:y val="-6.4814814814814811E-2"/>
                </c:manualLayout>
              </c:layout>
              <c:showLegendKey val="0"/>
              <c:showVal val="1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40C-45A7-AE87-2A43E5843F00}"/>
                </c:ext>
              </c:extLst>
            </c:dLbl>
            <c:dLbl>
              <c:idx val="1"/>
              <c:layout>
                <c:manualLayout>
                  <c:x val="-0.16666666666666666"/>
                  <c:y val="6.9444444444444448E-2"/>
                </c:manualLayout>
              </c:layout>
              <c:showLegendKey val="0"/>
              <c:showVal val="1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40C-45A7-AE87-2A43E5843F0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1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'CREDITI VERSO SEZ 2020'!$B$2:$C$2</c:f>
              <c:strCache>
                <c:ptCount val="2"/>
                <c:pt idx="0">
                  <c:v> esigibili entro 2020 </c:v>
                </c:pt>
                <c:pt idx="1">
                  <c:v> esigibili oltre 2020 </c:v>
                </c:pt>
              </c:strCache>
            </c:strRef>
          </c:cat>
          <c:val>
            <c:numRef>
              <c:f>'CREDITI VERSO SEZ 2020'!$B$4:$C$4</c:f>
              <c:numCache>
                <c:formatCode>_-* #,##0\ [$€-410]_-;\-* #,##0\ [$€-410]_-;_-* "-"??\ [$€-410]_-;_-@_-</c:formatCode>
                <c:ptCount val="2"/>
                <c:pt idx="0">
                  <c:v>112831</c:v>
                </c:pt>
                <c:pt idx="1">
                  <c:v>505326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40C-45A7-AE87-2A43E5843F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3375894569751706E-2"/>
          <c:y val="3.9910998779473558E-2"/>
          <c:w val="0.87628430716533445"/>
          <c:h val="0.74570558309840906"/>
        </c:manualLayout>
      </c:layout>
      <c:lineChart>
        <c:grouping val="standard"/>
        <c:varyColors val="0"/>
        <c:ser>
          <c:idx val="0"/>
          <c:order val="0"/>
          <c:tx>
            <c:strRef>
              <c:f>'TREND CREDITI 2020'!$A$3</c:f>
              <c:strCache>
                <c:ptCount val="1"/>
                <c:pt idx="0">
                  <c:v>Crediti verso Altri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1851462785843863E-2"/>
                  <c:y val="-6.8587105624142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D43-4E73-8C40-5FCBFB4023FB}"/>
                </c:ext>
              </c:extLst>
            </c:dLbl>
            <c:dLbl>
              <c:idx val="1"/>
              <c:layout>
                <c:manualLayout>
                  <c:x val="-5.958975337872828E-2"/>
                  <c:y val="-6.584362139917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D43-4E73-8C40-5FCBFB4023FB}"/>
                </c:ext>
              </c:extLst>
            </c:dLbl>
            <c:dLbl>
              <c:idx val="2"/>
              <c:layout>
                <c:manualLayout>
                  <c:x val="-6.9538816535837045E-2"/>
                  <c:y val="5.4869684499314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D43-4E73-8C40-5FCBFB4023FB}"/>
                </c:ext>
              </c:extLst>
            </c:dLbl>
            <c:dLbl>
              <c:idx val="3"/>
              <c:layout>
                <c:manualLayout>
                  <c:x val="-5.9015140749233447E-2"/>
                  <c:y val="-7.4074074074074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D43-4E73-8C40-5FCBFB4023FB}"/>
                </c:ext>
              </c:extLst>
            </c:dLbl>
            <c:dLbl>
              <c:idx val="4"/>
              <c:layout>
                <c:manualLayout>
                  <c:x val="-7.0221065536851084E-3"/>
                  <c:y val="2.46913580246913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D43-4E73-8C40-5FCBFB4023F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'TREND CREDITI 2020'!$B$2:$F$2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'TREND CREDITI 2020'!$B$3:$F$3</c:f>
              <c:numCache>
                <c:formatCode>_-[$€-410]\ * #,##0_-;\-[$€-410]\ * #,##0_-;_-[$€-410]\ * "-"??_-;_-@_-</c:formatCode>
                <c:ptCount val="5"/>
                <c:pt idx="0">
                  <c:v>221032</c:v>
                </c:pt>
                <c:pt idx="1">
                  <c:v>65749</c:v>
                </c:pt>
                <c:pt idx="2">
                  <c:v>228629</c:v>
                </c:pt>
                <c:pt idx="3">
                  <c:v>53691</c:v>
                </c:pt>
                <c:pt idx="4">
                  <c:v>227749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FD43-4E73-8C40-5FCBFB4023FB}"/>
            </c:ext>
          </c:extLst>
        </c:ser>
        <c:ser>
          <c:idx val="1"/>
          <c:order val="1"/>
          <c:tx>
            <c:strRef>
              <c:f>'TREND CREDITI 2020'!$A$4</c:f>
              <c:strCache>
                <c:ptCount val="1"/>
                <c:pt idx="0">
                  <c:v>Crediti verso Sezioni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9.128442398845249E-2"/>
                  <c:y val="6.584362139917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D43-4E73-8C40-5FCBFB4023FB}"/>
                </c:ext>
              </c:extLst>
            </c:dLbl>
            <c:dLbl>
              <c:idx val="1"/>
              <c:layout>
                <c:manualLayout>
                  <c:x val="-2.2901745947632949E-2"/>
                  <c:y val="-8.5048010973936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D43-4E73-8C40-5FCBFB4023FB}"/>
                </c:ext>
              </c:extLst>
            </c:dLbl>
            <c:dLbl>
              <c:idx val="2"/>
              <c:layout>
                <c:manualLayout>
                  <c:x val="-4.6126051697345238E-2"/>
                  <c:y val="-7.6817558299039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D43-4E73-8C40-5FCBFB4023FB}"/>
                </c:ext>
              </c:extLst>
            </c:dLbl>
            <c:dLbl>
              <c:idx val="3"/>
              <c:layout>
                <c:manualLayout>
                  <c:x val="-7.1121297007739046E-2"/>
                  <c:y val="-6.3100137174211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D43-4E73-8C40-5FCBFB4023FB}"/>
                </c:ext>
              </c:extLst>
            </c:dLbl>
            <c:dLbl>
              <c:idx val="4"/>
              <c:layout>
                <c:manualLayout>
                  <c:x val="-3.3304324963101282E-2"/>
                  <c:y val="-7.1330589849108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D43-4E73-8C40-5FCBFB4023FB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'TREND CREDITI 2020'!$B$2:$F$2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'TREND CREDITI 2020'!$B$4:$F$4</c:f>
              <c:numCache>
                <c:formatCode>_-[$€-410]\ * #,##0_-;\-[$€-410]\ * #,##0_-;_-[$€-410]\ * "-"??_-;_-@_-</c:formatCode>
                <c:ptCount val="5"/>
                <c:pt idx="0">
                  <c:v>1256303</c:v>
                </c:pt>
                <c:pt idx="1">
                  <c:v>1082277</c:v>
                </c:pt>
                <c:pt idx="2">
                  <c:v>1148132</c:v>
                </c:pt>
                <c:pt idx="3">
                  <c:v>946724</c:v>
                </c:pt>
                <c:pt idx="4">
                  <c:v>1293173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D43-4E73-8C40-5FCBFB4023FB}"/>
            </c:ext>
          </c:extLst>
        </c:ser>
        <c:ser>
          <c:idx val="2"/>
          <c:order val="2"/>
          <c:tx>
            <c:strRef>
              <c:f>'TREND CREDITI 2020'!$A$5</c:f>
              <c:strCache>
                <c:ptCount val="1"/>
                <c:pt idx="0">
                  <c:v>Crediti diversi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2335999421322656E-2"/>
                  <c:y val="-5.21262002743484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FD43-4E73-8C40-5FCBFB4023FB}"/>
                </c:ext>
              </c:extLst>
            </c:dLbl>
            <c:dLbl>
              <c:idx val="1"/>
              <c:layout>
                <c:manualLayout>
                  <c:x val="-3.975552100468794E-2"/>
                  <c:y val="-5.21262002743484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D43-4E73-8C40-5FCBFB4023FB}"/>
                </c:ext>
              </c:extLst>
            </c:dLbl>
            <c:dLbl>
              <c:idx val="2"/>
              <c:layout>
                <c:manualLayout>
                  <c:x val="-6.7858785897859028E-2"/>
                  <c:y val="-8.5048010973936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FD43-4E73-8C40-5FCBFB4023FB}"/>
                </c:ext>
              </c:extLst>
            </c:dLbl>
            <c:dLbl>
              <c:idx val="3"/>
              <c:layout>
                <c:manualLayout>
                  <c:x val="-4.6206717046274777E-2"/>
                  <c:y val="-7.956104252400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FD43-4E73-8C40-5FCBFB4023FB}"/>
                </c:ext>
              </c:extLst>
            </c:dLbl>
            <c:dLbl>
              <c:idx val="4"/>
              <c:layout>
                <c:manualLayout>
                  <c:x val="-5.0077434671226828E-2"/>
                  <c:y val="-6.035665294924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FD43-4E73-8C40-5FCBFB4023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'TREND CREDITI 2020'!$B$2:$F$2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'TREND CREDITI 2020'!$B$5:$F$5</c:f>
              <c:numCache>
                <c:formatCode>_-[$€-410]\ * #,##0_-;\-[$€-410]\ * #,##0_-;_-[$€-410]\ * "-"??_-;_-@_-</c:formatCode>
                <c:ptCount val="5"/>
                <c:pt idx="0">
                  <c:v>502328.48</c:v>
                </c:pt>
                <c:pt idx="1">
                  <c:v>432005</c:v>
                </c:pt>
                <c:pt idx="2">
                  <c:v>268810</c:v>
                </c:pt>
                <c:pt idx="3">
                  <c:v>448578</c:v>
                </c:pt>
                <c:pt idx="4">
                  <c:v>373793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D43-4E73-8C40-5FCBFB4023F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</c:dLbls>
        <c:marker val="1"/>
        <c:smooth val="0"/>
        <c:axId val="456935688"/>
        <c:axId val="456932080"/>
      </c:lineChart>
      <c:catAx>
        <c:axId val="45693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456932080"/>
        <c:crosses val="autoZero"/>
        <c:auto val="1"/>
        <c:lblAlgn val="ctr"/>
        <c:lblOffset val="100"/>
        <c:noMultiLvlLbl val="0"/>
      </c:catAx>
      <c:valAx>
        <c:axId val="456932080"/>
        <c:scaling>
          <c:orientation val="minMax"/>
          <c:max val="20000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-[$€-410]\ * #,##0_-;\-[$€-410]\ * #,##0_-;_-[$€-410]\ * &quot;-&quot;??_-;_-@_-" sourceLinked="1"/>
        <c:majorTickMark val="none"/>
        <c:minorTickMark val="none"/>
        <c:tickLblPos val="nextTo"/>
        <c:crossAx val="456935688"/>
        <c:crosses val="autoZero"/>
        <c:crossBetween val="between"/>
        <c:majorUnit val="4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782076541955"/>
          <c:y val="0.89709536307961502"/>
          <c:w val="0.67531691760744372"/>
          <c:h val="4.8034952421070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5187440790364052E-2"/>
          <c:y val="5.8126536999776435E-2"/>
          <c:w val="0.94045202327784549"/>
          <c:h val="0.84567386823125978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C9-4391-A8C0-F3B7EEE54D37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C9-4391-A8C0-F3B7EEE54D37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8C9-4391-A8C0-F3B7EEE54D37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8C9-4391-A8C0-F3B7EEE54D37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8C9-4391-A8C0-F3B7EEE54D3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'LIQUIDITA'' 2020'!$A$1:$E$1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'LIQUIDITA'' 2020'!$A$2:$E$2</c:f>
              <c:numCache>
                <c:formatCode>_-* #,##0_-;\-* #,##0_-;_-* "-"??_-;_-@_-</c:formatCode>
                <c:ptCount val="5"/>
                <c:pt idx="0">
                  <c:v>7355416</c:v>
                </c:pt>
                <c:pt idx="1">
                  <c:v>7680204</c:v>
                </c:pt>
                <c:pt idx="2">
                  <c:v>9955230</c:v>
                </c:pt>
                <c:pt idx="3">
                  <c:v>8107244</c:v>
                </c:pt>
                <c:pt idx="4">
                  <c:v>6638768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C9-4391-A8C0-F3B7EEE54D3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7301248"/>
        <c:axId val="117306112"/>
      </c:barChart>
      <c:catAx>
        <c:axId val="1173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17306112"/>
        <c:crosses val="autoZero"/>
        <c:auto val="1"/>
        <c:lblAlgn val="ctr"/>
        <c:lblOffset val="100"/>
        <c:noMultiLvlLbl val="0"/>
      </c:catAx>
      <c:valAx>
        <c:axId val="11730611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1730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654217050993628E-2"/>
          <c:y val="0.25434352899493246"/>
          <c:w val="0.56072116961942253"/>
          <c:h val="0.54210640410623623"/>
        </c:manualLayout>
      </c:layout>
      <c:ofPieChart>
        <c:ofPieType val="bar"/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AA-4C6C-A866-F17CF492C5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AA-4C6C-A866-F17CF492C5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AA-4C6C-A866-F17CF492C5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1AA-4C6C-A866-F17CF492C5E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1AA-4C6C-A866-F17CF492C5E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1AA-4C6C-A866-F17CF492C5E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1AA-4C6C-A866-F17CF492C5E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1AA-4C6C-A866-F17CF492C5E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1AA-4C6C-A866-F17CF492C5E7}"/>
              </c:ext>
            </c:extLst>
          </c:dPt>
          <c:dLbls>
            <c:dLbl>
              <c:idx val="0"/>
              <c:layout>
                <c:manualLayout>
                  <c:x val="9.3522098800149986E-2"/>
                  <c:y val="-3.767359897064382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AA-4C6C-A866-F17CF492C5E7}"/>
                </c:ext>
              </c:extLst>
            </c:dLbl>
            <c:dLbl>
              <c:idx val="1"/>
              <c:layout>
                <c:manualLayout>
                  <c:x val="-0.26702822541447557"/>
                  <c:y val="-0.2886566868094976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AA-4C6C-A866-F17CF492C5E7}"/>
                </c:ext>
              </c:extLst>
            </c:dLbl>
            <c:dLbl>
              <c:idx val="2"/>
              <c:layout>
                <c:manualLayout>
                  <c:x val="-0.41848878301297793"/>
                  <c:y val="0.2679213175276167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AA-4C6C-A866-F17CF492C5E7}"/>
                </c:ext>
              </c:extLst>
            </c:dLbl>
            <c:dLbl>
              <c:idx val="3"/>
              <c:layout>
                <c:manualLayout>
                  <c:x val="7.4587844488188974E-3"/>
                  <c:y val="0.1075143471186882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1AA-4C6C-A866-F17CF492C5E7}"/>
                </c:ext>
              </c:extLst>
            </c:dLbl>
            <c:dLbl>
              <c:idx val="4"/>
              <c:layout>
                <c:manualLayout>
                  <c:x val="0.12746736736032996"/>
                  <c:y val="-0.466884845433397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1AA-4C6C-A866-F17CF492C5E7}"/>
                </c:ext>
              </c:extLst>
            </c:dLbl>
            <c:dLbl>
              <c:idx val="5"/>
              <c:layout>
                <c:manualLayout>
                  <c:x val="-8.611618860142483E-3"/>
                  <c:y val="-0.6441366787410898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1AA-4C6C-A866-F17CF492C5E7}"/>
                </c:ext>
              </c:extLst>
            </c:dLbl>
            <c:dLbl>
              <c:idx val="6"/>
              <c:layout>
                <c:manualLayout>
                  <c:x val="7.52381538245218E-2"/>
                  <c:y val="-8.925259786576411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1AA-4C6C-A866-F17CF492C5E7}"/>
                </c:ext>
              </c:extLst>
            </c:dLbl>
            <c:dLbl>
              <c:idx val="7"/>
              <c:layout>
                <c:manualLayout>
                  <c:x val="0.13549356135170604"/>
                  <c:y val="-0.2836971977081906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1AA-4C6C-A866-F17CF492C5E7}"/>
                </c:ext>
              </c:extLst>
            </c:dLbl>
            <c:dLbl>
              <c:idx val="8"/>
              <c:layout>
                <c:manualLayout>
                  <c:x val="-0.16290392973395643"/>
                  <c:y val="-2.60549162123965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100">
                        <a:solidFill>
                          <a:schemeClr val="bg1"/>
                        </a:solidFill>
                      </a:rPr>
                      <a:t>Altri Debiti</a:t>
                    </a:r>
                    <a:endParaRPr lang="en-US" sz="11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F6A51AF8-A1C9-4456-A86E-84F3341C0C66}" type="VALUE">
                      <a:rPr lang="en-US" sz="1100">
                        <a:solidFill>
                          <a:schemeClr val="bg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[VALORE]</a:t>
                    </a:fld>
                    <a:endParaRPr lang="en-US" sz="1100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1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158F184B-9CB9-4E49-A884-E6C749D67DCE}" type="PERCENTAGE">
                      <a:rPr lang="en-US" sz="1100">
                        <a:solidFill>
                          <a:schemeClr val="bg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[PERCENTUALE]</a:t>
                    </a:fld>
                    <a:endParaRPr lang="it-IT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1AA-4C6C-A866-F17CF492C5E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('COMPOSIZIONE DEBITI 2020'!$A$2,'COMPOSIZIONE DEBITI 2020'!$A$4:$A$10)</c:f>
              <c:strCache>
                <c:ptCount val="8"/>
                <c:pt idx="0">
                  <c:v>Fornitori</c:v>
                </c:pt>
                <c:pt idx="1">
                  <c:v>Debiti diversi</c:v>
                </c:pt>
                <c:pt idx="2">
                  <c:v>Debito Fondo stabile pro rifugi</c:v>
                </c:pt>
                <c:pt idx="3">
                  <c:v>Debito "Il CAI per il Nepal"</c:v>
                </c:pt>
                <c:pt idx="4">
                  <c:v>Debito "il CAI per il sisma dell'Italia Centrale"</c:v>
                </c:pt>
                <c:pt idx="5">
                  <c:v>Debito "Fase ricostruzione Centro Italia"</c:v>
                </c:pt>
                <c:pt idx="6">
                  <c:v>Debito per garanzia rivalsa rifugi ex MDE</c:v>
                </c:pt>
                <c:pt idx="7">
                  <c:v>Debito “Aiutiamo le montagne di nord est”</c:v>
                </c:pt>
              </c:strCache>
            </c:strRef>
          </c:cat>
          <c:val>
            <c:numRef>
              <c:f>('COMPOSIZIONE DEBITI 2020'!$B$2,'COMPOSIZIONE DEBITI 2020'!$B$4:$B$10)</c:f>
              <c:numCache>
                <c:formatCode>_-[$€-410]\ * #,##0_-;\-[$€-410]\ * #,##0_-;_-[$€-410]\ * "-"??_-;_-@_-</c:formatCode>
                <c:ptCount val="8"/>
                <c:pt idx="0">
                  <c:v>3178303</c:v>
                </c:pt>
                <c:pt idx="1">
                  <c:v>912224</c:v>
                </c:pt>
                <c:pt idx="2">
                  <c:v>1405264</c:v>
                </c:pt>
                <c:pt idx="3">
                  <c:v>34821</c:v>
                </c:pt>
                <c:pt idx="4">
                  <c:v>7144</c:v>
                </c:pt>
                <c:pt idx="5">
                  <c:v>22594</c:v>
                </c:pt>
                <c:pt idx="6">
                  <c:v>5000</c:v>
                </c:pt>
                <c:pt idx="7">
                  <c:v>32692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1AA-4C6C-A866-F17CF492C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70"/>
        <c:splitType val="pos"/>
        <c:splitPos val="7"/>
        <c:secondPieSize val="102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92163147748124"/>
          <c:y val="4.7302689005071133E-2"/>
          <c:w val="0.85104507769862103"/>
          <c:h val="0.67869906949890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'TREND DEBITI 2020'!$A$2</c:f>
              <c:strCache>
                <c:ptCount val="1"/>
                <c:pt idx="0">
                  <c:v>Fornitori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2020'!$B$2:$F$2</c:f>
              <c:numCache>
                <c:formatCode>_-[$€-410]\ * #,##0_-;\-[$€-410]\ * #,##0_-;_-[$€-410]\ * "-"??_-;_-@_-</c:formatCode>
                <c:ptCount val="5"/>
                <c:pt idx="0">
                  <c:v>1536312</c:v>
                </c:pt>
                <c:pt idx="1">
                  <c:v>1939157</c:v>
                </c:pt>
                <c:pt idx="2">
                  <c:v>2068760</c:v>
                </c:pt>
                <c:pt idx="3">
                  <c:v>2233875</c:v>
                </c:pt>
                <c:pt idx="4">
                  <c:v>3178303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C9-4A1F-86A8-83474E38A896}"/>
            </c:ext>
          </c:extLst>
        </c:ser>
        <c:ser>
          <c:idx val="1"/>
          <c:order val="1"/>
          <c:tx>
            <c:strRef>
              <c:f>'TREND DEBITI 2020'!$A$3</c:f>
              <c:strCache>
                <c:ptCount val="1"/>
                <c:pt idx="0">
                  <c:v>Debiti diversi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2020'!$B$3:$F$3</c:f>
              <c:numCache>
                <c:formatCode>_-[$€-410]\ * #,##0_-;\-[$€-410]\ * #,##0_-;_-[$€-410]\ * "-"??_-;_-@_-</c:formatCode>
                <c:ptCount val="5"/>
                <c:pt idx="0">
                  <c:v>997124</c:v>
                </c:pt>
                <c:pt idx="1">
                  <c:v>1437063</c:v>
                </c:pt>
                <c:pt idx="2">
                  <c:v>1624248</c:v>
                </c:pt>
                <c:pt idx="3">
                  <c:v>1313593</c:v>
                </c:pt>
                <c:pt idx="4">
                  <c:v>912224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C9-4A1F-86A8-83474E38A896}"/>
            </c:ext>
          </c:extLst>
        </c:ser>
        <c:ser>
          <c:idx val="2"/>
          <c:order val="2"/>
          <c:tx>
            <c:strRef>
              <c:f>'TREND DEBITI 2020'!$A$4</c:f>
              <c:strCache>
                <c:ptCount val="1"/>
                <c:pt idx="0">
                  <c:v>Debito Fondo stabile pro rifugi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2020'!$B$4:$F$4</c:f>
              <c:numCache>
                <c:formatCode>_-[$€-410]\ * #,##0_-;\-[$€-410]\ * #,##0_-;_-[$€-410]\ * "-"??_-;_-@_-</c:formatCode>
                <c:ptCount val="5"/>
                <c:pt idx="0">
                  <c:v>1442605</c:v>
                </c:pt>
                <c:pt idx="1">
                  <c:v>1381395</c:v>
                </c:pt>
                <c:pt idx="2">
                  <c:v>1645755</c:v>
                </c:pt>
                <c:pt idx="3">
                  <c:v>1832760</c:v>
                </c:pt>
                <c:pt idx="4">
                  <c:v>1405264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C9-4A1F-86A8-83474E38A896}"/>
            </c:ext>
          </c:extLst>
        </c:ser>
        <c:ser>
          <c:idx val="3"/>
          <c:order val="3"/>
          <c:tx>
            <c:strRef>
              <c:f>'TREND DEBITI 2020'!$A$5</c:f>
              <c:strCache>
                <c:ptCount val="1"/>
                <c:pt idx="0">
                  <c:v>Debito "Il CAI per il Nepal"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2020'!$B$5:$F$5</c:f>
              <c:numCache>
                <c:formatCode>_-[$€-410]\ * #,##0_-;\-[$€-410]\ * #,##0_-;_-[$€-410]\ * "-"??_-;_-@_-</c:formatCode>
                <c:ptCount val="5"/>
                <c:pt idx="0">
                  <c:v>133894</c:v>
                </c:pt>
                <c:pt idx="1">
                  <c:v>86894</c:v>
                </c:pt>
                <c:pt idx="2">
                  <c:v>86894</c:v>
                </c:pt>
                <c:pt idx="3">
                  <c:v>86894</c:v>
                </c:pt>
                <c:pt idx="4">
                  <c:v>34821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C9-4A1F-86A8-83474E38A896}"/>
            </c:ext>
          </c:extLst>
        </c:ser>
        <c:ser>
          <c:idx val="4"/>
          <c:order val="4"/>
          <c:tx>
            <c:strRef>
              <c:f>'TREND DEBITI 2020'!$A$6</c:f>
              <c:strCache>
                <c:ptCount val="1"/>
                <c:pt idx="0">
                  <c:v>Debito "il CAI per il sisma dell'Italia Centrale"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2020'!$B$6:$F$6</c:f>
              <c:numCache>
                <c:formatCode>_-[$€-410]\ * #,##0_-;\-[$€-410]\ * #,##0_-;_-[$€-410]\ * "-"??_-;_-@_-</c:formatCode>
                <c:ptCount val="5"/>
                <c:pt idx="0">
                  <c:v>300000</c:v>
                </c:pt>
                <c:pt idx="1">
                  <c:v>326576</c:v>
                </c:pt>
                <c:pt idx="2">
                  <c:v>438709</c:v>
                </c:pt>
                <c:pt idx="3">
                  <c:v>14122</c:v>
                </c:pt>
                <c:pt idx="4">
                  <c:v>7144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C9-4A1F-86A8-83474E38A896}"/>
            </c:ext>
          </c:extLst>
        </c:ser>
        <c:ser>
          <c:idx val="5"/>
          <c:order val="5"/>
          <c:tx>
            <c:strRef>
              <c:f>'TREND DEBITI 2020'!$A$7</c:f>
              <c:strCache>
                <c:ptCount val="1"/>
                <c:pt idx="0">
                  <c:v>Debito "Emergenza per il sisma dell'Italia Centrale"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2020'!$B$7:$F$7</c:f>
              <c:numCache>
                <c:formatCode>_-[$€-410]\ * #,##0_-;\-[$€-410]\ * #,##0_-;_-[$€-410]\ * "-"??_-;_-@_-</c:formatCode>
                <c:ptCount val="5"/>
                <c:pt idx="0">
                  <c:v>166702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C9-4A1F-86A8-83474E38A896}"/>
            </c:ext>
          </c:extLst>
        </c:ser>
        <c:ser>
          <c:idx val="6"/>
          <c:order val="6"/>
          <c:tx>
            <c:strRef>
              <c:f>'TREND DEBITI 2020'!$A$8</c:f>
              <c:strCache>
                <c:ptCount val="1"/>
                <c:pt idx="0">
                  <c:v>Debito "Fase ricostruzione Centro Italia"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2020'!$B$8:$F$8</c:f>
              <c:numCache>
                <c:formatCode>_-[$€-410]\ * #,##0_-;\-[$€-410]\ * #,##0_-;_-[$€-410]\ * "-"??_-;_-@_-</c:formatCode>
                <c:ptCount val="5"/>
                <c:pt idx="1">
                  <c:v>166702</c:v>
                </c:pt>
                <c:pt idx="2">
                  <c:v>166702</c:v>
                </c:pt>
                <c:pt idx="3">
                  <c:v>152594</c:v>
                </c:pt>
                <c:pt idx="4">
                  <c:v>22594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C9-4A1F-86A8-83474E38A896}"/>
            </c:ext>
          </c:extLst>
        </c:ser>
        <c:ser>
          <c:idx val="7"/>
          <c:order val="7"/>
          <c:tx>
            <c:strRef>
              <c:f>'TREND DEBITI 2020'!$A$9</c:f>
              <c:strCache>
                <c:ptCount val="1"/>
                <c:pt idx="0">
                  <c:v>Debito per garanzia rivalsa rifugi ex MDE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2020'!$B$9:$F$9</c:f>
              <c:numCache>
                <c:formatCode>_-[$€-410]\ * #,##0_-;\-[$€-410]\ * #,##0_-;_-[$€-410]\ * "-"??_-;_-@_-</c:formatCode>
                <c:ptCount val="5"/>
                <c:pt idx="0">
                  <c:v>90000</c:v>
                </c:pt>
                <c:pt idx="1">
                  <c:v>90000</c:v>
                </c:pt>
                <c:pt idx="2">
                  <c:v>90000</c:v>
                </c:pt>
                <c:pt idx="3">
                  <c:v>90000</c:v>
                </c:pt>
                <c:pt idx="4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C9-4A1F-86A8-83474E38A896}"/>
            </c:ext>
          </c:extLst>
        </c:ser>
        <c:ser>
          <c:idx val="8"/>
          <c:order val="8"/>
          <c:tx>
            <c:strRef>
              <c:f>'TREND DEBITI 2020'!$A$10</c:f>
              <c:strCache>
                <c:ptCount val="1"/>
                <c:pt idx="0">
                  <c:v>Debito “Aiutiamo le montagne di nord est”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'TREND DEBITI 2020'!$B$1:$F$1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'TREND DEBITI 2020'!$B$10:$F$10</c:f>
              <c:numCache>
                <c:formatCode>_-[$€-410]\ * #,##0_-;\-[$€-410]\ * #,##0_-;_-[$€-410]\ * "-"??_-;_-@_-</c:formatCode>
                <c:ptCount val="5"/>
                <c:pt idx="1">
                  <c:v>0</c:v>
                </c:pt>
                <c:pt idx="2">
                  <c:v>129343</c:v>
                </c:pt>
                <c:pt idx="3">
                  <c:v>48746</c:v>
                </c:pt>
                <c:pt idx="4">
                  <c:v>32692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C9-4A1F-86A8-83474E38A89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7415840"/>
        <c:axId val="1891529504"/>
      </c:barChart>
      <c:catAx>
        <c:axId val="36741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891529504"/>
        <c:crosses val="autoZero"/>
        <c:auto val="1"/>
        <c:lblAlgn val="ctr"/>
        <c:lblOffset val="100"/>
        <c:noMultiLvlLbl val="0"/>
      </c:catAx>
      <c:valAx>
        <c:axId val="1891529504"/>
        <c:scaling>
          <c:orientation val="minMax"/>
          <c:max val="3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[$€-410]\ * #,##0_-;\-[$€-410]\ * #,##0_-;_-[$€-410]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36741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860804170935816E-2"/>
          <c:y val="1.7931183746879277E-2"/>
          <c:w val="0.71880144560843506"/>
          <c:h val="0.914083445654885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'VALORE DELLA PRODUZIONE TREND'!$A$2</c:f>
              <c:strCache>
                <c:ptCount val="1"/>
                <c:pt idx="0">
                  <c:v>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'VALORE DELLA PRODUZIONE TREND'!$B$2:$D$2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'VALORE DELLA PRODUZIONE TREND'!$B$2:$D$2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D2-4565-A265-3D81BEFA4E7B}"/>
            </c:ext>
          </c:extLst>
        </c:ser>
        <c:ser>
          <c:idx val="1"/>
          <c:order val="1"/>
          <c:tx>
            <c:strRef>
              <c:f>'VALORE DELLA PRODUZIONE TREND'!$A$3</c:f>
              <c:strCache>
                <c:ptCount val="1"/>
                <c:pt idx="0">
                  <c:v>Ricavi delle vendite e delle prestazioni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'VALORE DELLA PRODUZIONE TREND'!$B$2:$D$2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'VALORE DELLA PRODUZIONE TREND'!$B$3:$D$3</c:f>
              <c:numCache>
                <c:formatCode>_-* #,##0_-;\-* #,##0_-;_-* "-"??_-;_-@_-</c:formatCode>
                <c:ptCount val="3"/>
                <c:pt idx="0">
                  <c:v>8447884</c:v>
                </c:pt>
                <c:pt idx="1">
                  <c:v>8243793</c:v>
                </c:pt>
                <c:pt idx="2">
                  <c:v>7476480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D2-4565-A265-3D81BEFA4E7B}"/>
            </c:ext>
          </c:extLst>
        </c:ser>
        <c:ser>
          <c:idx val="2"/>
          <c:order val="2"/>
          <c:tx>
            <c:strRef>
              <c:f>'VALORE DELLA PRODUZIONE TREND'!$A$4</c:f>
              <c:strCache>
                <c:ptCount val="1"/>
                <c:pt idx="0">
                  <c:v>Altri ricavi e proventi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'VALORE DELLA PRODUZIONE TREND'!$B$2:$D$2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'VALORE DELLA PRODUZIONE TREND'!$B$4:$D$4</c:f>
              <c:numCache>
                <c:formatCode>_-* #,##0_-;\-* #,##0_-;_-* "-"??_-;_-@_-</c:formatCode>
                <c:ptCount val="3"/>
                <c:pt idx="0">
                  <c:v>1058227</c:v>
                </c:pt>
                <c:pt idx="1">
                  <c:v>1153626</c:v>
                </c:pt>
                <c:pt idx="2">
                  <c:v>2242852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D2-4565-A265-3D81BEFA4E7B}"/>
            </c:ext>
          </c:extLst>
        </c:ser>
        <c:ser>
          <c:idx val="3"/>
          <c:order val="3"/>
          <c:tx>
            <c:strRef>
              <c:f>'VALORE DELLA PRODUZIONE TREND'!$A$5</c:f>
              <c:strCache>
                <c:ptCount val="1"/>
                <c:pt idx="0">
                  <c:v>Contributi in conto esercizio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'VALORE DELLA PRODUZIONE TREND'!$B$2:$D$2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'VALORE DELLA PRODUZIONE TREND'!$B$5:$D$5</c:f>
              <c:numCache>
                <c:formatCode>_-* #,##0_-;\-* #,##0_-;_-* "-"??_-;_-@_-</c:formatCode>
                <c:ptCount val="3"/>
                <c:pt idx="0">
                  <c:v>5204587</c:v>
                </c:pt>
                <c:pt idx="1">
                  <c:v>6922677</c:v>
                </c:pt>
                <c:pt idx="2">
                  <c:v>6545705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D2-4565-A265-3D81BEFA4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6954768"/>
        <c:axId val="1431470032"/>
      </c:barChart>
      <c:catAx>
        <c:axId val="143695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431470032"/>
        <c:crosses val="autoZero"/>
        <c:auto val="1"/>
        <c:lblAlgn val="ctr"/>
        <c:lblOffset val="100"/>
        <c:noMultiLvlLbl val="0"/>
      </c:catAx>
      <c:valAx>
        <c:axId val="1431470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3695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3807677784380721"/>
          <c:y val="0.18014860434976748"/>
          <c:w val="0.25013076932600403"/>
          <c:h val="0.58783557138345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'QUOTE ASSOCIATIVE'!$B$2:$F$2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'QUOTE ASSOCIATIVE'!$B$9:$F$9</c:f>
              <c:numCache>
                <c:formatCode>_-* #,##0\ [$€-410]_-;\-* #,##0\ [$€-410]_-;_-* "-"??\ [$€-410]_-;_-@_-</c:formatCode>
                <c:ptCount val="5"/>
                <c:pt idx="0">
                  <c:v>7266036.0200000005</c:v>
                </c:pt>
                <c:pt idx="1">
                  <c:v>7433303.0600000015</c:v>
                </c:pt>
                <c:pt idx="2">
                  <c:v>7562036.8199999994</c:v>
                </c:pt>
                <c:pt idx="3">
                  <c:v>7337799.6400000006</c:v>
                </c:pt>
                <c:pt idx="4">
                  <c:v>6887922.5599999996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3-4E07-AC79-816F9C0C8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1336185440"/>
        <c:axId val="1265724272"/>
      </c:barChart>
      <c:catAx>
        <c:axId val="133618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265724272"/>
        <c:crosses val="autoZero"/>
        <c:auto val="1"/>
        <c:lblAlgn val="ctr"/>
        <c:lblOffset val="100"/>
        <c:noMultiLvlLbl val="0"/>
      </c:catAx>
      <c:valAx>
        <c:axId val="1265724272"/>
        <c:scaling>
          <c:orientation val="minMax"/>
        </c:scaling>
        <c:delete val="1"/>
        <c:axPos val="l"/>
        <c:numFmt formatCode="_-* #,##0\ [$€-410]_-;\-* #,##0\ [$€-410]_-;_-* &quot;-&quot;??\ [$€-410]_-;_-@_-" sourceLinked="1"/>
        <c:majorTickMark val="none"/>
        <c:minorTickMark val="none"/>
        <c:tickLblPos val="nextTo"/>
        <c:crossAx val="133618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228661461857773E-2"/>
          <c:y val="0"/>
          <c:w val="0.97107737103447367"/>
          <c:h val="0.8887712276016727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6.47053637000572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30E-46C5-AF86-4951AEA6549A}"/>
                </c:ext>
              </c:extLst>
            </c:dLbl>
            <c:dLbl>
              <c:idx val="1"/>
              <c:layout>
                <c:manualLayout>
                  <c:x val="-4.1779815765268184E-3"/>
                  <c:y val="-1.14994506472120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880558415200572E-2"/>
                      <c:h val="5.38764349564715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30E-46C5-AF86-4951AEA6549A}"/>
                </c:ext>
              </c:extLst>
            </c:dLbl>
            <c:dLbl>
              <c:idx val="2"/>
              <c:layout>
                <c:manualLayout>
                  <c:x val="0"/>
                  <c:y val="-3.11792685186798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30E-46C5-AF86-4951AEA6549A}"/>
                </c:ext>
              </c:extLst>
            </c:dLbl>
            <c:dLbl>
              <c:idx val="3"/>
              <c:layout>
                <c:manualLayout>
                  <c:x val="0"/>
                  <c:y val="3.58729218440725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0E-46C5-AF86-4951AEA6549A}"/>
                </c:ext>
              </c:extLst>
            </c:dLbl>
            <c:dLbl>
              <c:idx val="4"/>
              <c:layout>
                <c:manualLayout>
                  <c:x val="-1.3926605255089352E-3"/>
                  <c:y val="2.346826662696332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30E-46C5-AF86-4951AEA6549A}"/>
                </c:ext>
              </c:extLst>
            </c:dLbl>
            <c:dLbl>
              <c:idx val="5"/>
              <c:layout>
                <c:manualLayout>
                  <c:x val="0"/>
                  <c:y val="-3.11792685186804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30E-46C5-AF86-4951AEA6549A}"/>
                </c:ext>
              </c:extLst>
            </c:dLbl>
            <c:dLbl>
              <c:idx val="6"/>
              <c:layout>
                <c:manualLayout>
                  <c:x val="-1.3926605255089352E-3"/>
                  <c:y val="-9.82314588814328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30E-46C5-AF86-4951AEA6549A}"/>
                </c:ext>
              </c:extLst>
            </c:dLbl>
            <c:dLbl>
              <c:idx val="7"/>
              <c:layout>
                <c:manualLayout>
                  <c:x val="1.3926605255089352E-3"/>
                  <c:y val="3.58729218440712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30E-46C5-AF86-4951AEA6549A}"/>
                </c:ext>
              </c:extLst>
            </c:dLbl>
            <c:dLbl>
              <c:idx val="8"/>
              <c:layout>
                <c:manualLayout>
                  <c:x val="0"/>
                  <c:y val="-3.11792685186804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30E-46C5-AF86-4951AEA6549A}"/>
                </c:ext>
              </c:extLst>
            </c:dLbl>
            <c:dLbl>
              <c:idx val="9"/>
              <c:layout>
                <c:manualLayout>
                  <c:x val="0"/>
                  <c:y val="-9.82314588814328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30E-46C5-AF86-4951AEA6549A}"/>
                </c:ext>
              </c:extLst>
            </c:dLbl>
            <c:dLbl>
              <c:idx val="10"/>
              <c:layout>
                <c:manualLayout>
                  <c:x val="-1.3926605255089352E-3"/>
                  <c:y val="-6.47053637000560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30E-46C5-AF86-4951AEA6549A}"/>
                </c:ext>
              </c:extLst>
            </c:dLbl>
            <c:dLbl>
              <c:idx val="11"/>
              <c:layout>
                <c:manualLayout>
                  <c:x val="0"/>
                  <c:y val="-3.117926851867999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0E-46C5-AF86-4951AEA65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'TESSERAMENTO 2020'!$B$2:$L$2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'TESSERAMENTO 2020'!$B$3:$L$3</c:f>
              <c:numCache>
                <c:formatCode>#,##0</c:formatCode>
                <c:ptCount val="11"/>
                <c:pt idx="0">
                  <c:v>319413</c:v>
                </c:pt>
                <c:pt idx="1">
                  <c:v>319467</c:v>
                </c:pt>
                <c:pt idx="2">
                  <c:v>315914</c:v>
                </c:pt>
                <c:pt idx="3">
                  <c:v>311641</c:v>
                </c:pt>
                <c:pt idx="4">
                  <c:v>306903</c:v>
                </c:pt>
                <c:pt idx="5">
                  <c:v>307070</c:v>
                </c:pt>
                <c:pt idx="6">
                  <c:v>311140</c:v>
                </c:pt>
                <c:pt idx="7">
                  <c:v>316931</c:v>
                </c:pt>
                <c:pt idx="8">
                  <c:v>322022</c:v>
                </c:pt>
                <c:pt idx="9">
                  <c:v>327391</c:v>
                </c:pt>
                <c:pt idx="10">
                  <c:v>306255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0E-46C5-AF86-4951AEA654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35076992"/>
        <c:axId val="435075024"/>
      </c:barChart>
      <c:catAx>
        <c:axId val="43507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435075024"/>
        <c:crosses val="autoZero"/>
        <c:auto val="1"/>
        <c:lblAlgn val="ctr"/>
        <c:lblOffset val="100"/>
        <c:noMultiLvlLbl val="0"/>
      </c:catAx>
      <c:valAx>
        <c:axId val="4350750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3507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0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4B3011B-6AE9-41E5-9A6A-E338494D60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112" cy="501417"/>
          </a:xfrm>
          <a:prstGeom prst="rect">
            <a:avLst/>
          </a:prstGeom>
        </p:spPr>
        <p:txBody>
          <a:bodyPr vert="horz" lIns="92360" tIns="46181" rIns="92360" bIns="46181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A2B49F-F765-44B5-ADF7-2AE34FE7E3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463" y="0"/>
            <a:ext cx="2983472" cy="501417"/>
          </a:xfrm>
          <a:prstGeom prst="rect">
            <a:avLst/>
          </a:prstGeom>
        </p:spPr>
        <p:txBody>
          <a:bodyPr vert="horz" lIns="92360" tIns="46181" rIns="92360" bIns="46181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0576DDB-A9F4-4F1E-8EA1-BAE82BBF6F26}" type="datetimeFigureOut">
              <a:rPr lang="it-IT"/>
              <a:pPr>
                <a:defRPr/>
              </a:pPr>
              <a:t>26/05/2021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B8684E-BD91-4D28-941E-575185140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4107"/>
            <a:ext cx="2985112" cy="501416"/>
          </a:xfrm>
          <a:prstGeom prst="rect">
            <a:avLst/>
          </a:prstGeom>
        </p:spPr>
        <p:txBody>
          <a:bodyPr vert="horz" lIns="92360" tIns="46181" rIns="92360" bIns="46181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33C1D9-9861-432E-AE43-1F3144CDB7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463" y="9514107"/>
            <a:ext cx="2983472" cy="501416"/>
          </a:xfrm>
          <a:prstGeom prst="rect">
            <a:avLst/>
          </a:prstGeom>
        </p:spPr>
        <p:txBody>
          <a:bodyPr vert="horz" wrap="square" lIns="92360" tIns="46181" rIns="92360" bIns="4618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6F8E3DF-C754-45C6-AA47-340BC04E8F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920EB2F6-0287-47FB-96AD-338989B6C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86575" cy="100171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3211" tIns="46606" rIns="93211" bIns="46606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986E865C-952C-45B5-A65B-77A8BB354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86575" cy="100171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11" tIns="46606" rIns="93211" bIns="46606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91488EE-8D87-4AAF-BC7F-E12C27120DD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1"/>
            <a:ext cx="2983472" cy="496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11" tIns="46606" rIns="93211" bIns="46606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56345" algn="l"/>
                <a:tab pos="914306" algn="l"/>
                <a:tab pos="1372267" algn="l"/>
                <a:tab pos="1830231" algn="l"/>
                <a:tab pos="2288194" algn="l"/>
                <a:tab pos="2746154" algn="l"/>
                <a:tab pos="3204116" algn="l"/>
                <a:tab pos="3662079" algn="l"/>
                <a:tab pos="4120040" algn="l"/>
                <a:tab pos="4578006" algn="l"/>
                <a:tab pos="5035967" algn="l"/>
                <a:tab pos="5493928" algn="l"/>
                <a:tab pos="5951890" algn="l"/>
                <a:tab pos="6409851" algn="l"/>
                <a:tab pos="6867813" algn="l"/>
                <a:tab pos="7325775" algn="l"/>
                <a:tab pos="7783737" algn="l"/>
                <a:tab pos="8241700" algn="l"/>
                <a:tab pos="8699662" algn="l"/>
                <a:tab pos="9157627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it-IT"/>
              <a:t>Club Alpino Italiano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812A43C-0337-4BC1-8D00-9D3F3872D69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99825" y="1"/>
            <a:ext cx="2985111" cy="496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11" tIns="46606" rIns="93211" bIns="466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56345" algn="l"/>
                <a:tab pos="914306" algn="l"/>
                <a:tab pos="1372267" algn="l"/>
                <a:tab pos="1830231" algn="l"/>
                <a:tab pos="2288194" algn="l"/>
                <a:tab pos="2746154" algn="l"/>
                <a:tab pos="3204116" algn="l"/>
                <a:tab pos="3662079" algn="l"/>
                <a:tab pos="4120040" algn="l"/>
                <a:tab pos="4578006" algn="l"/>
                <a:tab pos="5035967" algn="l"/>
                <a:tab pos="5493928" algn="l"/>
                <a:tab pos="5951890" algn="l"/>
                <a:tab pos="6409851" algn="l"/>
                <a:tab pos="6867813" algn="l"/>
                <a:tab pos="7325775" algn="l"/>
                <a:tab pos="7783737" algn="l"/>
                <a:tab pos="8241700" algn="l"/>
                <a:tab pos="8699662" algn="l"/>
                <a:tab pos="9157627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it-IT"/>
              <a:t>16/03/10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1B8FA40-3025-4ACA-840E-4DCFE977E2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42975" y="750888"/>
            <a:ext cx="5000625" cy="37496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493C3D3-FD0D-42DF-9742-947FDFED63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8494" y="4756252"/>
            <a:ext cx="5507948" cy="4503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11" tIns="46606" rIns="93211" bIns="46606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6" name="Text Box 7">
            <a:extLst>
              <a:ext uri="{FF2B5EF4-FFF2-40B4-BE49-F238E27FC236}">
                <a16:creationId xmlns:a16="http://schemas.microsoft.com/office/drawing/2014/main" id="{62136D84-2077-4A3A-819B-A79569F3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09300"/>
            <a:ext cx="2985112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11" tIns="46606" rIns="93211" bIns="46606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0C591C7-5E9F-4805-B49B-CA71679BB1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99825" y="9509300"/>
            <a:ext cx="2985111" cy="498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211" tIns="46606" rIns="93211" bIns="466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95C5C0E-8A10-4F60-B052-47890E9C9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291C433A-226B-4DE0-8C8A-3BE0ADCF6C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26F3AF26-EE0D-4D72-B722-D2E6EFE7A6B9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124" name="Rectangle 8">
            <a:extLst>
              <a:ext uri="{FF2B5EF4-FFF2-40B4-BE49-F238E27FC236}">
                <a16:creationId xmlns:a16="http://schemas.microsoft.com/office/drawing/2014/main" id="{61284F24-8DF6-4C5B-B08B-D756DE8D7E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51146E-41CB-45B3-968D-0DFA10E9DD91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125" name="Text Box 1">
            <a:extLst>
              <a:ext uri="{FF2B5EF4-FFF2-40B4-BE49-F238E27FC236}">
                <a16:creationId xmlns:a16="http://schemas.microsoft.com/office/drawing/2014/main" id="{2DAF5819-9C0D-40F9-823F-948F1E80C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2893E134-24BA-41E3-BA18-987D7F768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6E9BB179-1B02-4F35-9297-7FCD4724D843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1F6DD30F-A74C-4052-B603-1A8D2F48E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7AC50BD6-0A10-4EA2-A808-8C6E71CF72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51783182-E73B-4345-B1CE-0F6B34CA7F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1E5A0772-29CE-4EAC-B1F5-54255739627B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3556" name="Rectangle 8">
            <a:extLst>
              <a:ext uri="{FF2B5EF4-FFF2-40B4-BE49-F238E27FC236}">
                <a16:creationId xmlns:a16="http://schemas.microsoft.com/office/drawing/2014/main" id="{803C1526-9020-4772-AB6C-A74EBC11AF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C00F33-7F11-4C52-9C3E-431661A09E28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3557" name="Text Box 1">
            <a:extLst>
              <a:ext uri="{FF2B5EF4-FFF2-40B4-BE49-F238E27FC236}">
                <a16:creationId xmlns:a16="http://schemas.microsoft.com/office/drawing/2014/main" id="{8F8A6E42-501E-4F7D-9165-4A88DE6C6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3558" name="Text Box 2">
            <a:extLst>
              <a:ext uri="{FF2B5EF4-FFF2-40B4-BE49-F238E27FC236}">
                <a16:creationId xmlns:a16="http://schemas.microsoft.com/office/drawing/2014/main" id="{07F4CA3E-B39C-43F2-BA5E-15B40EA1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5C7572D5-BCA9-4C5B-AD8D-3F4CAFED2D5E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10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3559" name="Rectangle 3">
            <a:extLst>
              <a:ext uri="{FF2B5EF4-FFF2-40B4-BE49-F238E27FC236}">
                <a16:creationId xmlns:a16="http://schemas.microsoft.com/office/drawing/2014/main" id="{BC9AF978-D38C-418B-91E4-006236FA0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23560" name="Rectangle 4">
            <a:extLst>
              <a:ext uri="{FF2B5EF4-FFF2-40B4-BE49-F238E27FC236}">
                <a16:creationId xmlns:a16="http://schemas.microsoft.com/office/drawing/2014/main" id="{B64D14A2-6918-4FB9-9CD3-8FCFFA280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4CAFA887-06DE-4542-AC62-1A960769A8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B599A4A8-2DA1-48A1-A28A-D286CE40D796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5604" name="Rectangle 8">
            <a:extLst>
              <a:ext uri="{FF2B5EF4-FFF2-40B4-BE49-F238E27FC236}">
                <a16:creationId xmlns:a16="http://schemas.microsoft.com/office/drawing/2014/main" id="{530217EB-1FEB-4C7E-97B0-4D4E26F977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170DE8-5EE6-4F47-914B-B0738DA43BAB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5605" name="Text Box 1">
            <a:extLst>
              <a:ext uri="{FF2B5EF4-FFF2-40B4-BE49-F238E27FC236}">
                <a16:creationId xmlns:a16="http://schemas.microsoft.com/office/drawing/2014/main" id="{C76B9E24-8AA2-43AA-8041-F083A4CA1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5606" name="Text Box 2">
            <a:extLst>
              <a:ext uri="{FF2B5EF4-FFF2-40B4-BE49-F238E27FC236}">
                <a16:creationId xmlns:a16="http://schemas.microsoft.com/office/drawing/2014/main" id="{225AF707-E431-4647-A594-7E63E204E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136ABC0A-18AD-49B9-BFDA-B1D53E23F4A3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5607" name="Rectangle 3">
            <a:extLst>
              <a:ext uri="{FF2B5EF4-FFF2-40B4-BE49-F238E27FC236}">
                <a16:creationId xmlns:a16="http://schemas.microsoft.com/office/drawing/2014/main" id="{E70337AB-3152-46BE-B804-633A691143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25608" name="Rectangle 4">
            <a:extLst>
              <a:ext uri="{FF2B5EF4-FFF2-40B4-BE49-F238E27FC236}">
                <a16:creationId xmlns:a16="http://schemas.microsoft.com/office/drawing/2014/main" id="{889564FA-89CF-49AB-B625-4122D5D8C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7554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2F2578A4-0329-4AB2-B723-D88C8F19D0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EEAB1A9F-731F-4671-AC63-98D0ADCF0B89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id="{245301EF-F1A4-4A8F-AA08-6F12E37DD19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4FDC666-79A7-48C9-911F-C33D1A32AF2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7653" name="Text Box 1">
            <a:extLst>
              <a:ext uri="{FF2B5EF4-FFF2-40B4-BE49-F238E27FC236}">
                <a16:creationId xmlns:a16="http://schemas.microsoft.com/office/drawing/2014/main" id="{C507F5C7-C750-4885-863E-A2BDE9C2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7654" name="Text Box 2">
            <a:extLst>
              <a:ext uri="{FF2B5EF4-FFF2-40B4-BE49-F238E27FC236}">
                <a16:creationId xmlns:a16="http://schemas.microsoft.com/office/drawing/2014/main" id="{7FE588BE-A7A5-4AD5-AED5-F72A81798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549AD071-804D-4DF8-87C4-A7B9ECF6349D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7655" name="Rectangle 3">
            <a:extLst>
              <a:ext uri="{FF2B5EF4-FFF2-40B4-BE49-F238E27FC236}">
                <a16:creationId xmlns:a16="http://schemas.microsoft.com/office/drawing/2014/main" id="{8CC6614A-B503-4802-AF97-9C5A2E351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27656" name="Rectangle 4">
            <a:extLst>
              <a:ext uri="{FF2B5EF4-FFF2-40B4-BE49-F238E27FC236}">
                <a16:creationId xmlns:a16="http://schemas.microsoft.com/office/drawing/2014/main" id="{EB158F13-9278-454F-8ADA-7736DED52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3FECD652-C28E-41E5-BD62-DB35001C4C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304E7ED7-7A9C-44B5-A50D-3C3E4C3CF92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9700" name="Rectangle 8">
            <a:extLst>
              <a:ext uri="{FF2B5EF4-FFF2-40B4-BE49-F238E27FC236}">
                <a16:creationId xmlns:a16="http://schemas.microsoft.com/office/drawing/2014/main" id="{4E25D097-B14E-4AE1-8AC8-4D571B368A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C36CC5-2E4A-43E8-8B5E-5A72F8E1B832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9701" name="Text Box 1">
            <a:extLst>
              <a:ext uri="{FF2B5EF4-FFF2-40B4-BE49-F238E27FC236}">
                <a16:creationId xmlns:a16="http://schemas.microsoft.com/office/drawing/2014/main" id="{A992C9A0-1D92-4049-933D-18BF98864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9702" name="Text Box 2">
            <a:extLst>
              <a:ext uri="{FF2B5EF4-FFF2-40B4-BE49-F238E27FC236}">
                <a16:creationId xmlns:a16="http://schemas.microsoft.com/office/drawing/2014/main" id="{5FF62AF0-6215-4346-8438-60D74E2D9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7FE8E895-BBF6-4058-9107-0E23277E022A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9703" name="Rectangle 3">
            <a:extLst>
              <a:ext uri="{FF2B5EF4-FFF2-40B4-BE49-F238E27FC236}">
                <a16:creationId xmlns:a16="http://schemas.microsoft.com/office/drawing/2014/main" id="{9684FDC6-6901-47A4-942E-6F95D17D7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29704" name="Rectangle 4">
            <a:extLst>
              <a:ext uri="{FF2B5EF4-FFF2-40B4-BE49-F238E27FC236}">
                <a16:creationId xmlns:a16="http://schemas.microsoft.com/office/drawing/2014/main" id="{C7CF2992-854E-43EA-B29F-183858DDC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3CAF079C-A3F1-4FDE-9630-E532CF9D56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CABAF3BC-6763-426A-9345-2D1205C917C8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1748" name="Rectangle 8">
            <a:extLst>
              <a:ext uri="{FF2B5EF4-FFF2-40B4-BE49-F238E27FC236}">
                <a16:creationId xmlns:a16="http://schemas.microsoft.com/office/drawing/2014/main" id="{0CDC5A14-68D9-475A-A630-1C023245D3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17A90B-F7CB-42D6-91D8-0B34E6A98828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1749" name="Text Box 1">
            <a:extLst>
              <a:ext uri="{FF2B5EF4-FFF2-40B4-BE49-F238E27FC236}">
                <a16:creationId xmlns:a16="http://schemas.microsoft.com/office/drawing/2014/main" id="{5A60451B-1B36-46CD-90C6-071D09D2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1750" name="Text Box 2">
            <a:extLst>
              <a:ext uri="{FF2B5EF4-FFF2-40B4-BE49-F238E27FC236}">
                <a16:creationId xmlns:a16="http://schemas.microsoft.com/office/drawing/2014/main" id="{DB97F1FC-8D12-422E-B412-69297449F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FD442222-A176-4BD9-8F92-F16F60F56829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1751" name="Rectangle 3">
            <a:extLst>
              <a:ext uri="{FF2B5EF4-FFF2-40B4-BE49-F238E27FC236}">
                <a16:creationId xmlns:a16="http://schemas.microsoft.com/office/drawing/2014/main" id="{D07BD3E4-AE4C-44C9-871A-2E019948C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1752" name="Rectangle 4">
            <a:extLst>
              <a:ext uri="{FF2B5EF4-FFF2-40B4-BE49-F238E27FC236}">
                <a16:creationId xmlns:a16="http://schemas.microsoft.com/office/drawing/2014/main" id="{3CA9A58F-0B5E-48AA-B66C-FC453CF6E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91"/>
              </a:spcBef>
              <a:buClrTx/>
            </a:pPr>
            <a:endParaRPr lang="it-IT" altLang="it-IT" i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94A3C49F-64E8-4F5A-963E-193D3E2C6D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C717018E-DA2F-454F-9139-FF1868700BD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3796" name="Rectangle 8">
            <a:extLst>
              <a:ext uri="{FF2B5EF4-FFF2-40B4-BE49-F238E27FC236}">
                <a16:creationId xmlns:a16="http://schemas.microsoft.com/office/drawing/2014/main" id="{91583813-0616-4434-81A6-56006B72BB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6E0AEC3-3B58-4FC8-BB80-FBCCCDDDD854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3797" name="Text Box 1">
            <a:extLst>
              <a:ext uri="{FF2B5EF4-FFF2-40B4-BE49-F238E27FC236}">
                <a16:creationId xmlns:a16="http://schemas.microsoft.com/office/drawing/2014/main" id="{8F0EF3C7-488C-4919-AF2D-76DED9CA3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3798" name="Text Box 2">
            <a:extLst>
              <a:ext uri="{FF2B5EF4-FFF2-40B4-BE49-F238E27FC236}">
                <a16:creationId xmlns:a16="http://schemas.microsoft.com/office/drawing/2014/main" id="{42A89F54-FE0A-406C-858B-E7D48440F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B813B35D-461E-42D8-8164-B7B6FBC8AD6F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3799" name="Rectangle 3">
            <a:extLst>
              <a:ext uri="{FF2B5EF4-FFF2-40B4-BE49-F238E27FC236}">
                <a16:creationId xmlns:a16="http://schemas.microsoft.com/office/drawing/2014/main" id="{94728FFC-7FB3-4084-9E18-58FFBE2A3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3800" name="Rectangle 4">
            <a:extLst>
              <a:ext uri="{FF2B5EF4-FFF2-40B4-BE49-F238E27FC236}">
                <a16:creationId xmlns:a16="http://schemas.microsoft.com/office/drawing/2014/main" id="{E1854C00-8CAB-4B44-B079-095EC0EE6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C8EF1865-40B0-475C-847C-C3E9F90D33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4513F97C-5D95-405C-B585-AE10338A267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5844" name="Rectangle 8">
            <a:extLst>
              <a:ext uri="{FF2B5EF4-FFF2-40B4-BE49-F238E27FC236}">
                <a16:creationId xmlns:a16="http://schemas.microsoft.com/office/drawing/2014/main" id="{93C76EAA-916F-4762-8AD9-C789500192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4AFBA2-781A-4CDA-B33D-EBB7EAEA1A23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5845" name="Text Box 1">
            <a:extLst>
              <a:ext uri="{FF2B5EF4-FFF2-40B4-BE49-F238E27FC236}">
                <a16:creationId xmlns:a16="http://schemas.microsoft.com/office/drawing/2014/main" id="{D18E458E-6F3B-4CE8-AEEE-5D04C76D2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5846" name="Text Box 2">
            <a:extLst>
              <a:ext uri="{FF2B5EF4-FFF2-40B4-BE49-F238E27FC236}">
                <a16:creationId xmlns:a16="http://schemas.microsoft.com/office/drawing/2014/main" id="{4A7C20F6-2C33-40DE-9B14-57209642F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0023B9B8-FD53-4EF4-87B5-E20754A2C162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5847" name="Rectangle 3">
            <a:extLst>
              <a:ext uri="{FF2B5EF4-FFF2-40B4-BE49-F238E27FC236}">
                <a16:creationId xmlns:a16="http://schemas.microsoft.com/office/drawing/2014/main" id="{0573236D-B2CC-4963-9D35-84100BAF3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5848" name="Rectangle 4">
            <a:extLst>
              <a:ext uri="{FF2B5EF4-FFF2-40B4-BE49-F238E27FC236}">
                <a16:creationId xmlns:a16="http://schemas.microsoft.com/office/drawing/2014/main" id="{5ABB8AD2-4C4E-411A-BBEB-C8DB0A36F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73005" indent="-173005" eaLnBrk="1" hangingPunct="1">
              <a:spcBef>
                <a:spcPts val="458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C8EF1865-40B0-475C-847C-C3E9F90D33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4513F97C-5D95-405C-B585-AE10338A267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5844" name="Rectangle 8">
            <a:extLst>
              <a:ext uri="{FF2B5EF4-FFF2-40B4-BE49-F238E27FC236}">
                <a16:creationId xmlns:a16="http://schemas.microsoft.com/office/drawing/2014/main" id="{93C76EAA-916F-4762-8AD9-C789500192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4AFBA2-781A-4CDA-B33D-EBB7EAEA1A23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5845" name="Text Box 1">
            <a:extLst>
              <a:ext uri="{FF2B5EF4-FFF2-40B4-BE49-F238E27FC236}">
                <a16:creationId xmlns:a16="http://schemas.microsoft.com/office/drawing/2014/main" id="{D18E458E-6F3B-4CE8-AEEE-5D04C76D2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5846" name="Text Box 2">
            <a:extLst>
              <a:ext uri="{FF2B5EF4-FFF2-40B4-BE49-F238E27FC236}">
                <a16:creationId xmlns:a16="http://schemas.microsoft.com/office/drawing/2014/main" id="{4A7C20F6-2C33-40DE-9B14-57209642F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0023B9B8-FD53-4EF4-87B5-E20754A2C162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17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5847" name="Rectangle 3">
            <a:extLst>
              <a:ext uri="{FF2B5EF4-FFF2-40B4-BE49-F238E27FC236}">
                <a16:creationId xmlns:a16="http://schemas.microsoft.com/office/drawing/2014/main" id="{0573236D-B2CC-4963-9D35-84100BAF3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5848" name="Rectangle 4">
            <a:extLst>
              <a:ext uri="{FF2B5EF4-FFF2-40B4-BE49-F238E27FC236}">
                <a16:creationId xmlns:a16="http://schemas.microsoft.com/office/drawing/2014/main" id="{5ABB8AD2-4C4E-411A-BBEB-C8DB0A36F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173005" indent="-173005" eaLnBrk="1" hangingPunct="1">
              <a:spcBef>
                <a:spcPts val="458"/>
              </a:spcBef>
              <a:buClrTx/>
              <a:buFont typeface="Wingdings" panose="05000000000000000000" pitchFamily="2" charset="2"/>
              <a:buChar char="Ø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5755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218642B1-D99C-45CB-AFB8-03E948E84A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A139D079-8F88-4D74-BAB2-7F5F075D2CA1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7892" name="Rectangle 8">
            <a:extLst>
              <a:ext uri="{FF2B5EF4-FFF2-40B4-BE49-F238E27FC236}">
                <a16:creationId xmlns:a16="http://schemas.microsoft.com/office/drawing/2014/main" id="{FA536379-675C-45C0-ADE1-982C81998E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0F09D1-9ADC-4EBB-978C-FC95E67EA5E8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7893" name="Text Box 1">
            <a:extLst>
              <a:ext uri="{FF2B5EF4-FFF2-40B4-BE49-F238E27FC236}">
                <a16:creationId xmlns:a16="http://schemas.microsoft.com/office/drawing/2014/main" id="{4AE7C8AB-0DAD-4569-9361-DD3A81EE2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7894" name="Text Box 2">
            <a:extLst>
              <a:ext uri="{FF2B5EF4-FFF2-40B4-BE49-F238E27FC236}">
                <a16:creationId xmlns:a16="http://schemas.microsoft.com/office/drawing/2014/main" id="{9712C33C-2C75-4F7C-9AFA-ED424D79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A606FD59-A847-4728-A116-DBCAB74A4011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7895" name="Rectangle 3">
            <a:extLst>
              <a:ext uri="{FF2B5EF4-FFF2-40B4-BE49-F238E27FC236}">
                <a16:creationId xmlns:a16="http://schemas.microsoft.com/office/drawing/2014/main" id="{A7874102-39D7-4C2E-8296-492CE2B665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7896" name="Rectangle 4">
            <a:extLst>
              <a:ext uri="{FF2B5EF4-FFF2-40B4-BE49-F238E27FC236}">
                <a16:creationId xmlns:a16="http://schemas.microsoft.com/office/drawing/2014/main" id="{21EAA3FC-FA7C-46D2-AD24-5F4DC22C5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dirty="0"/>
              <a:t> </a:t>
            </a:r>
          </a:p>
          <a:p>
            <a:pPr defTabSz="454341"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24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A73AB531-7718-4282-AFB1-79E74ED97E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BEA98CD3-9325-4579-BE9C-A5B367BF4D1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0" name="Rectangle 8">
            <a:extLst>
              <a:ext uri="{FF2B5EF4-FFF2-40B4-BE49-F238E27FC236}">
                <a16:creationId xmlns:a16="http://schemas.microsoft.com/office/drawing/2014/main" id="{20D1FDA4-8A79-4729-AD14-210432BCDA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823E03-15A9-4711-80EE-A24C219E86A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1" name="Text Box 1">
            <a:extLst>
              <a:ext uri="{FF2B5EF4-FFF2-40B4-BE49-F238E27FC236}">
                <a16:creationId xmlns:a16="http://schemas.microsoft.com/office/drawing/2014/main" id="{00E428B0-1E21-4521-BC9D-1117A72B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2" name="Text Box 2">
            <a:extLst>
              <a:ext uri="{FF2B5EF4-FFF2-40B4-BE49-F238E27FC236}">
                <a16:creationId xmlns:a16="http://schemas.microsoft.com/office/drawing/2014/main" id="{FB184417-71A2-4F65-A04D-B12BC22E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19D239F0-0C0A-4BAB-9B7C-91656C3A2E0E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19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3" name="Rectangle 3">
            <a:extLst>
              <a:ext uri="{FF2B5EF4-FFF2-40B4-BE49-F238E27FC236}">
                <a16:creationId xmlns:a16="http://schemas.microsoft.com/office/drawing/2014/main" id="{092E73B0-B91D-4171-A83D-2FE59EC57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9944" name="Rectangle 4">
            <a:extLst>
              <a:ext uri="{FF2B5EF4-FFF2-40B4-BE49-F238E27FC236}">
                <a16:creationId xmlns:a16="http://schemas.microsoft.com/office/drawing/2014/main" id="{4B2D3F5E-A48D-4173-B54D-BA89B7B6D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it-IT" b="1" dirty="0"/>
              <a:t> </a:t>
            </a:r>
            <a:endParaRPr lang="it-IT" dirty="0"/>
          </a:p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132E6FCA-49D6-43B7-BC41-1AD816F628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FB8713D4-D690-40FD-94BD-66021086BBD5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7172" name="Rectangle 8">
            <a:extLst>
              <a:ext uri="{FF2B5EF4-FFF2-40B4-BE49-F238E27FC236}">
                <a16:creationId xmlns:a16="http://schemas.microsoft.com/office/drawing/2014/main" id="{115F417D-54E0-4471-82AE-51BB97AD6F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DE9BF1-5F4B-457D-AB98-8906833CDA92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173" name="Text Box 1">
            <a:extLst>
              <a:ext uri="{FF2B5EF4-FFF2-40B4-BE49-F238E27FC236}">
                <a16:creationId xmlns:a16="http://schemas.microsoft.com/office/drawing/2014/main" id="{B9B1AA00-0DE8-43B0-BBF2-7B270F4A7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7174" name="Text Box 2">
            <a:extLst>
              <a:ext uri="{FF2B5EF4-FFF2-40B4-BE49-F238E27FC236}">
                <a16:creationId xmlns:a16="http://schemas.microsoft.com/office/drawing/2014/main" id="{2BE28ED5-9BA6-40BC-ACFE-0E580A39C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AD1F0A1A-9806-4D8E-B291-30F71DD82294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175" name="Rectangle 3">
            <a:extLst>
              <a:ext uri="{FF2B5EF4-FFF2-40B4-BE49-F238E27FC236}">
                <a16:creationId xmlns:a16="http://schemas.microsoft.com/office/drawing/2014/main" id="{5FB90B72-CE7B-4942-9780-9D1AA561AB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7176" name="Rectangle 4">
            <a:extLst>
              <a:ext uri="{FF2B5EF4-FFF2-40B4-BE49-F238E27FC236}">
                <a16:creationId xmlns:a16="http://schemas.microsoft.com/office/drawing/2014/main" id="{3F1F0ED9-6097-4FD5-B621-5442C47DC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574">
              <a:defRPr/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11066FE6-E9BC-4D4F-8E6A-06EC467262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0C3CF913-1A8E-419F-8BAF-DE868C54DB05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48132" name="Rectangle 8">
            <a:extLst>
              <a:ext uri="{FF2B5EF4-FFF2-40B4-BE49-F238E27FC236}">
                <a16:creationId xmlns:a16="http://schemas.microsoft.com/office/drawing/2014/main" id="{077C56E0-9518-4B5B-9E97-6BD8BB4FC7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481CF8F-1725-4465-8B85-70FFE0D4AB10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8133" name="Text Box 1">
            <a:extLst>
              <a:ext uri="{FF2B5EF4-FFF2-40B4-BE49-F238E27FC236}">
                <a16:creationId xmlns:a16="http://schemas.microsoft.com/office/drawing/2014/main" id="{A664151B-6DBC-4E2D-9054-DC443AEB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48134" name="Text Box 2">
            <a:extLst>
              <a:ext uri="{FF2B5EF4-FFF2-40B4-BE49-F238E27FC236}">
                <a16:creationId xmlns:a16="http://schemas.microsoft.com/office/drawing/2014/main" id="{D00CBFF7-A722-4B0B-B3C0-4F34F9AAB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9421E646-5727-4C52-AE58-9DB9E8E30D01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20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8135" name="Rectangle 3">
            <a:extLst>
              <a:ext uri="{FF2B5EF4-FFF2-40B4-BE49-F238E27FC236}">
                <a16:creationId xmlns:a16="http://schemas.microsoft.com/office/drawing/2014/main" id="{75BB69C9-65C4-44D8-928C-4FD79302E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5006975" cy="3756025"/>
          </a:xfrm>
          <a:solidFill>
            <a:srgbClr val="FFFFFF"/>
          </a:solidFill>
          <a:ln/>
        </p:spPr>
      </p:sp>
      <p:sp>
        <p:nvSpPr>
          <p:cNvPr id="48136" name="Rectangle 4">
            <a:extLst>
              <a:ext uri="{FF2B5EF4-FFF2-40B4-BE49-F238E27FC236}">
                <a16:creationId xmlns:a16="http://schemas.microsoft.com/office/drawing/2014/main" id="{4620317E-54AE-47C3-BAD0-5F690D3C88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2"/>
            <a:ext cx="5511227" cy="45095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740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9A44FC52-2805-4164-8893-078BF06A1E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88DD6404-BFB4-421A-B2D1-F8A84B1225D7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0180" name="Rectangle 8">
            <a:extLst>
              <a:ext uri="{FF2B5EF4-FFF2-40B4-BE49-F238E27FC236}">
                <a16:creationId xmlns:a16="http://schemas.microsoft.com/office/drawing/2014/main" id="{78CA6966-85DD-4325-AAEC-E437FE5671B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1979A1-EE34-4E1B-A5AD-D46DB5C4F03E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0181" name="Text Box 1">
            <a:extLst>
              <a:ext uri="{FF2B5EF4-FFF2-40B4-BE49-F238E27FC236}">
                <a16:creationId xmlns:a16="http://schemas.microsoft.com/office/drawing/2014/main" id="{514DE991-C3D2-4E79-8652-C05F898B2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0182" name="Text Box 2">
            <a:extLst>
              <a:ext uri="{FF2B5EF4-FFF2-40B4-BE49-F238E27FC236}">
                <a16:creationId xmlns:a16="http://schemas.microsoft.com/office/drawing/2014/main" id="{3531756F-CE01-4544-8D49-3154101B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F3053730-2FF5-4FAD-8A5B-0CDDA692B3E8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21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0183" name="Rectangle 3">
            <a:extLst>
              <a:ext uri="{FF2B5EF4-FFF2-40B4-BE49-F238E27FC236}">
                <a16:creationId xmlns:a16="http://schemas.microsoft.com/office/drawing/2014/main" id="{CF258931-1308-48F8-8786-7BAE0FBFA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5006975" cy="3756025"/>
          </a:xfrm>
          <a:solidFill>
            <a:srgbClr val="FFFFFF"/>
          </a:solidFill>
          <a:ln/>
        </p:spPr>
      </p:sp>
      <p:sp>
        <p:nvSpPr>
          <p:cNvPr id="50184" name="Rectangle 4">
            <a:extLst>
              <a:ext uri="{FF2B5EF4-FFF2-40B4-BE49-F238E27FC236}">
                <a16:creationId xmlns:a16="http://schemas.microsoft.com/office/drawing/2014/main" id="{29AB037B-2179-47F2-9740-50E9D2DA1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2"/>
            <a:ext cx="5511227" cy="45095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1058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>
            <a:extLst>
              <a:ext uri="{FF2B5EF4-FFF2-40B4-BE49-F238E27FC236}">
                <a16:creationId xmlns:a16="http://schemas.microsoft.com/office/drawing/2014/main" id="{642B6E6F-96E7-4FBD-87EB-6940F0402F1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285F1CBE-2E74-429A-86D0-52C90B127A74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2228" name="Rectangle 8">
            <a:extLst>
              <a:ext uri="{FF2B5EF4-FFF2-40B4-BE49-F238E27FC236}">
                <a16:creationId xmlns:a16="http://schemas.microsoft.com/office/drawing/2014/main" id="{987C05AE-B382-420A-A06A-A0CBEB8B90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F3C5DDE-72B6-459F-88E0-4E2520F46E85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2229" name="Text Box 1">
            <a:extLst>
              <a:ext uri="{FF2B5EF4-FFF2-40B4-BE49-F238E27FC236}">
                <a16:creationId xmlns:a16="http://schemas.microsoft.com/office/drawing/2014/main" id="{73A970BB-71BF-486B-8DDD-8C46402D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2230" name="Text Box 2">
            <a:extLst>
              <a:ext uri="{FF2B5EF4-FFF2-40B4-BE49-F238E27FC236}">
                <a16:creationId xmlns:a16="http://schemas.microsoft.com/office/drawing/2014/main" id="{919E84F9-298F-48F6-89B1-8FE52E5C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5E8A713F-E236-4B73-8A19-7A88C02DD3F3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2231" name="Rectangle 3">
            <a:extLst>
              <a:ext uri="{FF2B5EF4-FFF2-40B4-BE49-F238E27FC236}">
                <a16:creationId xmlns:a16="http://schemas.microsoft.com/office/drawing/2014/main" id="{BBBB7E74-C477-4F44-B8EA-C41372E79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5005387" cy="3754438"/>
          </a:xfrm>
          <a:solidFill>
            <a:srgbClr val="FFFFFF"/>
          </a:solidFill>
          <a:ln/>
        </p:spPr>
      </p:sp>
      <p:sp>
        <p:nvSpPr>
          <p:cNvPr id="52232" name="Rectangle 4">
            <a:extLst>
              <a:ext uri="{FF2B5EF4-FFF2-40B4-BE49-F238E27FC236}">
                <a16:creationId xmlns:a16="http://schemas.microsoft.com/office/drawing/2014/main" id="{7738DF6B-BFC2-47CD-95B8-1C668B88C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3049"/>
            <a:ext cx="5511227" cy="4512752"/>
          </a:xfrm>
          <a:ln/>
        </p:spPr>
        <p:txBody>
          <a:bodyPr wrap="none" anchor="ctr"/>
          <a:lstStyle/>
          <a:p>
            <a:pPr defTabSz="931316" eaLnBrk="1" fontAlgn="ctr" hangingPunct="1">
              <a:spcBef>
                <a:spcPct val="0"/>
              </a:spcBef>
              <a:buClrTx/>
              <a:buSzTx/>
              <a:defRPr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81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A73AB531-7718-4282-AFB1-79E74ED97E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BEA98CD3-9325-4579-BE9C-A5B367BF4D1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0" name="Rectangle 8">
            <a:extLst>
              <a:ext uri="{FF2B5EF4-FFF2-40B4-BE49-F238E27FC236}">
                <a16:creationId xmlns:a16="http://schemas.microsoft.com/office/drawing/2014/main" id="{20D1FDA4-8A79-4729-AD14-210432BCDA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823E03-15A9-4711-80EE-A24C219E86A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1" name="Text Box 1">
            <a:extLst>
              <a:ext uri="{FF2B5EF4-FFF2-40B4-BE49-F238E27FC236}">
                <a16:creationId xmlns:a16="http://schemas.microsoft.com/office/drawing/2014/main" id="{00E428B0-1E21-4521-BC9D-1117A72B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2" name="Text Box 2">
            <a:extLst>
              <a:ext uri="{FF2B5EF4-FFF2-40B4-BE49-F238E27FC236}">
                <a16:creationId xmlns:a16="http://schemas.microsoft.com/office/drawing/2014/main" id="{FB184417-71A2-4F65-A04D-B12BC22E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19D239F0-0C0A-4BAB-9B7C-91656C3A2E0E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3" name="Rectangle 3">
            <a:extLst>
              <a:ext uri="{FF2B5EF4-FFF2-40B4-BE49-F238E27FC236}">
                <a16:creationId xmlns:a16="http://schemas.microsoft.com/office/drawing/2014/main" id="{092E73B0-B91D-4171-A83D-2FE59EC57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9944" name="Rectangle 4">
            <a:extLst>
              <a:ext uri="{FF2B5EF4-FFF2-40B4-BE49-F238E27FC236}">
                <a16:creationId xmlns:a16="http://schemas.microsoft.com/office/drawing/2014/main" id="{4B2D3F5E-A48D-4173-B54D-BA89B7B6D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b="0" i="0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b="0" i="0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0426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A73AB531-7718-4282-AFB1-79E74ED97E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BEA98CD3-9325-4579-BE9C-A5B367BF4D1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0" name="Rectangle 8">
            <a:extLst>
              <a:ext uri="{FF2B5EF4-FFF2-40B4-BE49-F238E27FC236}">
                <a16:creationId xmlns:a16="http://schemas.microsoft.com/office/drawing/2014/main" id="{20D1FDA4-8A79-4729-AD14-210432BCDA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823E03-15A9-4711-80EE-A24C219E86A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1" name="Text Box 1">
            <a:extLst>
              <a:ext uri="{FF2B5EF4-FFF2-40B4-BE49-F238E27FC236}">
                <a16:creationId xmlns:a16="http://schemas.microsoft.com/office/drawing/2014/main" id="{00E428B0-1E21-4521-BC9D-1117A72B8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39942" name="Text Box 2">
            <a:extLst>
              <a:ext uri="{FF2B5EF4-FFF2-40B4-BE49-F238E27FC236}">
                <a16:creationId xmlns:a16="http://schemas.microsoft.com/office/drawing/2014/main" id="{FB184417-71A2-4F65-A04D-B12BC22E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19D239F0-0C0A-4BAB-9B7C-91656C3A2E0E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39943" name="Rectangle 3">
            <a:extLst>
              <a:ext uri="{FF2B5EF4-FFF2-40B4-BE49-F238E27FC236}">
                <a16:creationId xmlns:a16="http://schemas.microsoft.com/office/drawing/2014/main" id="{092E73B0-B91D-4171-A83D-2FE59EC57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39944" name="Rectangle 4">
            <a:extLst>
              <a:ext uri="{FF2B5EF4-FFF2-40B4-BE49-F238E27FC236}">
                <a16:creationId xmlns:a16="http://schemas.microsoft.com/office/drawing/2014/main" id="{4B2D3F5E-A48D-4173-B54D-BA89B7B6D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b="0" i="0" baseline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158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0BF58A66-3BF7-403C-BEF1-2E84524B3B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20B3066C-A693-425C-80C6-E177DF944C69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46084" name="Rectangle 8">
            <a:extLst>
              <a:ext uri="{FF2B5EF4-FFF2-40B4-BE49-F238E27FC236}">
                <a16:creationId xmlns:a16="http://schemas.microsoft.com/office/drawing/2014/main" id="{A1072BEC-CC3A-4381-AD24-FB76BCBBA9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61D4AF-606A-4511-B120-2376B2F51B9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6085" name="Text Box 1">
            <a:extLst>
              <a:ext uri="{FF2B5EF4-FFF2-40B4-BE49-F238E27FC236}">
                <a16:creationId xmlns:a16="http://schemas.microsoft.com/office/drawing/2014/main" id="{DCBCA88A-CA49-4FF6-A7F9-D94B31411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46086" name="Text Box 2">
            <a:extLst>
              <a:ext uri="{FF2B5EF4-FFF2-40B4-BE49-F238E27FC236}">
                <a16:creationId xmlns:a16="http://schemas.microsoft.com/office/drawing/2014/main" id="{CC4FB72E-DCB4-4B44-B378-984EC44C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435A25C7-F16E-48A9-B5FF-4F369C51F483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3CDEA19A-4E19-4B9B-938B-8ED77711D7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46088" name="Rectangle 4">
            <a:extLst>
              <a:ext uri="{FF2B5EF4-FFF2-40B4-BE49-F238E27FC236}">
                <a16:creationId xmlns:a16="http://schemas.microsoft.com/office/drawing/2014/main" id="{152FDA41-4214-4AB8-B498-434363141F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r>
              <a:rPr lang="it-IT" altLang="it-IT" dirty="0">
                <a:ea typeface="ＭＳ Ｐゴシック" panose="020B0600070205080204" pitchFamily="34" charset="-128"/>
              </a:rPr>
              <a:t>RIFUGI DI PROPRIETA’ INCLUDE € 62.252  RELATIVI AGLI INTERVENTI DI RIQUALIFICAZIONE ENERGETICA ED ELETTRICA DELLA CAPANNA REGINA MARGHERITA  NON FINANZIATI IN QUOTA PARTE DELLA REGIONE PIEMONTE</a:t>
            </a:r>
          </a:p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>
            <a:extLst>
              <a:ext uri="{FF2B5EF4-FFF2-40B4-BE49-F238E27FC236}">
                <a16:creationId xmlns:a16="http://schemas.microsoft.com/office/drawing/2014/main" id="{8E9D8C3E-0B86-434F-A729-5024644D06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D2C95DD3-C002-4BA1-AFAB-EEB584AC170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4276" name="Rectangle 8">
            <a:extLst>
              <a:ext uri="{FF2B5EF4-FFF2-40B4-BE49-F238E27FC236}">
                <a16:creationId xmlns:a16="http://schemas.microsoft.com/office/drawing/2014/main" id="{6FF4FE00-522D-4055-8D35-A56A0AED6A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57BA4D-E352-4C7F-B89E-5544EBEDFF71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4277" name="Text Box 1">
            <a:extLst>
              <a:ext uri="{FF2B5EF4-FFF2-40B4-BE49-F238E27FC236}">
                <a16:creationId xmlns:a16="http://schemas.microsoft.com/office/drawing/2014/main" id="{799F2779-BC59-42FD-A986-20180AD10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54278" name="Text Box 2">
            <a:extLst>
              <a:ext uri="{FF2B5EF4-FFF2-40B4-BE49-F238E27FC236}">
                <a16:creationId xmlns:a16="http://schemas.microsoft.com/office/drawing/2014/main" id="{73F42B98-8731-43C2-91B8-4D8EA1600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80F0FAFA-27DB-4E47-8370-BB5071AA6B22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26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4279" name="Rectangle 3">
            <a:extLst>
              <a:ext uri="{FF2B5EF4-FFF2-40B4-BE49-F238E27FC236}">
                <a16:creationId xmlns:a16="http://schemas.microsoft.com/office/drawing/2014/main" id="{589F8544-6828-4E59-9D1C-F1C7D162E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54280" name="Rectangle 4">
            <a:extLst>
              <a:ext uri="{FF2B5EF4-FFF2-40B4-BE49-F238E27FC236}">
                <a16:creationId xmlns:a16="http://schemas.microsoft.com/office/drawing/2014/main" id="{F3450EB2-DAD6-4D0D-B9D5-0CEB4F81A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EB0C04AA-3128-4841-9D50-545DB0CD6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573A6E69-99E2-4180-AD1E-0781EAE0B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b="1" dirty="0">
              <a:ea typeface="ＭＳ Ｐゴシック" panose="020B0600070205080204" pitchFamily="34" charset="-128"/>
            </a:endParaRPr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D622FCA1-D609-4A3E-9843-30EA8BAE78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Club Alpino Italiano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688966-E001-44FC-8729-DD9A0BE74694}"/>
              </a:ext>
            </a:extLst>
          </p:cNvPr>
          <p:cNvSpPr>
            <a:spLocks noGrp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16/03/10</a:t>
            </a:r>
          </a:p>
        </p:txBody>
      </p:sp>
      <p:sp>
        <p:nvSpPr>
          <p:cNvPr id="56326" name="Segnaposto numero diapositiva 5">
            <a:extLst>
              <a:ext uri="{FF2B5EF4-FFF2-40B4-BE49-F238E27FC236}">
                <a16:creationId xmlns:a16="http://schemas.microsoft.com/office/drawing/2014/main" id="{26E8D596-A971-4C22-AE8F-5A95B33367B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2723" algn="l"/>
                <a:tab pos="911914" algn="l"/>
                <a:tab pos="1369488" algn="l"/>
                <a:tab pos="1827062" algn="l"/>
                <a:tab pos="2286252" algn="l"/>
                <a:tab pos="2743827" algn="l"/>
                <a:tab pos="3201400" algn="l"/>
                <a:tab pos="3660591" algn="l"/>
                <a:tab pos="4118165" algn="l"/>
                <a:tab pos="4575739" algn="l"/>
                <a:tab pos="5034929" algn="l"/>
                <a:tab pos="5490886" algn="l"/>
                <a:tab pos="5948461" algn="l"/>
                <a:tab pos="6406034" algn="l"/>
                <a:tab pos="6865225" algn="l"/>
                <a:tab pos="7324415" algn="l"/>
                <a:tab pos="7780372" algn="l"/>
                <a:tab pos="8239563" algn="l"/>
                <a:tab pos="8698754" algn="l"/>
                <a:tab pos="9154711" algn="l"/>
              </a:tabLst>
              <a:defRPr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1B853D-4BD8-4620-B656-DCF2192863EE}" type="slidenum">
              <a:rPr lang="it-IT" altLang="it-IT" sz="1200">
                <a:solidFill>
                  <a:srgbClr val="000000"/>
                </a:solidFill>
              </a:rPr>
              <a:pPr/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D28C6257-8667-4E78-83B0-D3C2F41377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B0868123-513D-4363-B5DF-AEE149395B40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9220" name="Rectangle 8">
            <a:extLst>
              <a:ext uri="{FF2B5EF4-FFF2-40B4-BE49-F238E27FC236}">
                <a16:creationId xmlns:a16="http://schemas.microsoft.com/office/drawing/2014/main" id="{22AD5DF8-D3EB-4DF1-9985-E236BCC152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9E9BCE-B23B-4B7D-A474-B8967926A79D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221" name="Text Box 2">
            <a:extLst>
              <a:ext uri="{FF2B5EF4-FFF2-40B4-BE49-F238E27FC236}">
                <a16:creationId xmlns:a16="http://schemas.microsoft.com/office/drawing/2014/main" id="{4F04B033-A981-480C-A21A-A6866648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9222" name="Text Box 3">
            <a:extLst>
              <a:ext uri="{FF2B5EF4-FFF2-40B4-BE49-F238E27FC236}">
                <a16:creationId xmlns:a16="http://schemas.microsoft.com/office/drawing/2014/main" id="{924921E7-B11C-4F88-94DD-DD55D4255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5680A125-7066-4F82-B27F-C37D43CBE5F0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3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223" name="Rectangle 4">
            <a:extLst>
              <a:ext uri="{FF2B5EF4-FFF2-40B4-BE49-F238E27FC236}">
                <a16:creationId xmlns:a16="http://schemas.microsoft.com/office/drawing/2014/main" id="{7AA0DC1C-05A9-4D09-8120-1B5B66560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ln/>
        </p:spPr>
      </p:sp>
      <p:sp>
        <p:nvSpPr>
          <p:cNvPr id="9224" name="Rectangle 5">
            <a:extLst>
              <a:ext uri="{FF2B5EF4-FFF2-40B4-BE49-F238E27FC236}">
                <a16:creationId xmlns:a16="http://schemas.microsoft.com/office/drawing/2014/main" id="{37CEB2D5-3844-4DE3-A9C8-C68C24045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ln/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/>
            </a:pPr>
            <a:endParaRPr lang="it-IT" altLang="it-IT" sz="11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19D92BC-4DF5-450E-BA71-75C160231B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B07786F2-4E29-4D44-99E5-5F1CC1C460BF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1268" name="Rectangle 8">
            <a:extLst>
              <a:ext uri="{FF2B5EF4-FFF2-40B4-BE49-F238E27FC236}">
                <a16:creationId xmlns:a16="http://schemas.microsoft.com/office/drawing/2014/main" id="{50120F18-AEB5-43AC-A676-6638DD6D0F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1EDBEE-51F6-4D26-8024-9AF2C9332F76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269" name="Text Box 1">
            <a:extLst>
              <a:ext uri="{FF2B5EF4-FFF2-40B4-BE49-F238E27FC236}">
                <a16:creationId xmlns:a16="http://schemas.microsoft.com/office/drawing/2014/main" id="{F4EF606E-A959-492B-93B7-D48D3BE6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1270" name="Text Box 2">
            <a:extLst>
              <a:ext uri="{FF2B5EF4-FFF2-40B4-BE49-F238E27FC236}">
                <a16:creationId xmlns:a16="http://schemas.microsoft.com/office/drawing/2014/main" id="{6DF17D1F-3747-430F-BC76-C79AEF578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03E129F9-C984-4BC9-B028-609AE772F097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4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1271" name="Rectangle 3">
            <a:extLst>
              <a:ext uri="{FF2B5EF4-FFF2-40B4-BE49-F238E27FC236}">
                <a16:creationId xmlns:a16="http://schemas.microsoft.com/office/drawing/2014/main" id="{54378853-FEA4-4755-A588-B8CC458C4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11272" name="Rectangle 4">
            <a:extLst>
              <a:ext uri="{FF2B5EF4-FFF2-40B4-BE49-F238E27FC236}">
                <a16:creationId xmlns:a16="http://schemas.microsoft.com/office/drawing/2014/main" id="{8AC2228F-E8EF-44B2-93B6-BBD8E67A64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7679AD74-3659-438E-AF49-E155EFAAC8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EB33E7BE-CEFB-4976-B8EA-BC95004C8DCE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3316" name="Rectangle 8">
            <a:extLst>
              <a:ext uri="{FF2B5EF4-FFF2-40B4-BE49-F238E27FC236}">
                <a16:creationId xmlns:a16="http://schemas.microsoft.com/office/drawing/2014/main" id="{EF11F9BF-5001-4094-82B6-FE02252564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F1EC06-4331-400D-A250-EDB4D4582410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3317" name="Text Box 1">
            <a:extLst>
              <a:ext uri="{FF2B5EF4-FFF2-40B4-BE49-F238E27FC236}">
                <a16:creationId xmlns:a16="http://schemas.microsoft.com/office/drawing/2014/main" id="{97406A72-855F-4AB5-AE2D-0B77177AD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3318" name="Text Box 2">
            <a:extLst>
              <a:ext uri="{FF2B5EF4-FFF2-40B4-BE49-F238E27FC236}">
                <a16:creationId xmlns:a16="http://schemas.microsoft.com/office/drawing/2014/main" id="{EC3E3C5E-3DAC-4F71-AEE4-487BD0761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AAD82955-8A89-424A-A3A4-DB3D8AD7BE71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5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3319" name="Rectangle 3">
            <a:extLst>
              <a:ext uri="{FF2B5EF4-FFF2-40B4-BE49-F238E27FC236}">
                <a16:creationId xmlns:a16="http://schemas.microsoft.com/office/drawing/2014/main" id="{ECE23D67-23DA-47C5-93FE-D63D5EE2FC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13320" name="Rectangle 4">
            <a:extLst>
              <a:ext uri="{FF2B5EF4-FFF2-40B4-BE49-F238E27FC236}">
                <a16:creationId xmlns:a16="http://schemas.microsoft.com/office/drawing/2014/main" id="{E62EFA95-4B73-4A01-A33F-4213C31425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ln/>
        </p:spPr>
        <p:txBody>
          <a:bodyPr wrap="none" anchor="ctr"/>
          <a:lstStyle/>
          <a:p>
            <a:pPr eaLnBrk="1" hangingPunct="1">
              <a:spcBef>
                <a:spcPts val="454"/>
              </a:spcBef>
              <a:buClrTx/>
              <a:tabLst>
                <a:tab pos="0" algn="l"/>
                <a:tab pos="447453" algn="l"/>
                <a:tab pos="904528" algn="l"/>
                <a:tab pos="1361603" algn="l"/>
                <a:tab pos="1821885" algn="l"/>
                <a:tab pos="2280564" algn="l"/>
                <a:tab pos="2736035" algn="l"/>
                <a:tab pos="3197922" algn="l"/>
                <a:tab pos="3653393" algn="l"/>
                <a:tab pos="4112072" algn="l"/>
                <a:tab pos="4570751" algn="l"/>
                <a:tab pos="5026222" algn="l"/>
                <a:tab pos="5486505" algn="l"/>
                <a:tab pos="5943579" algn="l"/>
                <a:tab pos="6399051" algn="l"/>
                <a:tab pos="6860937" algn="l"/>
                <a:tab pos="7318013" algn="l"/>
                <a:tab pos="7773484" algn="l"/>
                <a:tab pos="8236973" algn="l"/>
                <a:tab pos="8690841" algn="l"/>
                <a:tab pos="9149521" algn="l"/>
              </a:tabLst>
              <a:defRPr/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EA015861-2251-4F26-8CA0-1EF51A73DB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5AC270B8-638C-4142-8DE7-BABF41A94BC9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7DA3D873-4220-4540-B5D5-6679B0A054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5841F8-6123-49EF-AC3B-60C898BE98D9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9461" name="Text Box 1">
            <a:extLst>
              <a:ext uri="{FF2B5EF4-FFF2-40B4-BE49-F238E27FC236}">
                <a16:creationId xmlns:a16="http://schemas.microsoft.com/office/drawing/2014/main" id="{7B6F543D-12BF-410E-8AA8-0B724988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9462" name="Text Box 2">
            <a:extLst>
              <a:ext uri="{FF2B5EF4-FFF2-40B4-BE49-F238E27FC236}">
                <a16:creationId xmlns:a16="http://schemas.microsoft.com/office/drawing/2014/main" id="{75349FCC-7932-4F15-88C4-FEBD5E81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93FED609-EB5A-4C5B-996C-E0F0E8BE4C28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6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9463" name="Rectangle 3">
            <a:extLst>
              <a:ext uri="{FF2B5EF4-FFF2-40B4-BE49-F238E27FC236}">
                <a16:creationId xmlns:a16="http://schemas.microsoft.com/office/drawing/2014/main" id="{33FFA732-28BB-492A-A7E3-3F9174DA6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19464" name="Rectangle 4">
            <a:extLst>
              <a:ext uri="{FF2B5EF4-FFF2-40B4-BE49-F238E27FC236}">
                <a16:creationId xmlns:a16="http://schemas.microsoft.com/office/drawing/2014/main" id="{68F21549-C1DB-40B0-90F1-D49E73BEE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465658" lvl="1" indent="0" eaLnBrk="1" hangingPunct="1">
              <a:spcBef>
                <a:spcPts val="891"/>
              </a:spcBef>
              <a:buClrTx/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80A506B7-4D3D-4916-BB9C-FF8A2786EF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57A3BA3C-868D-4B9A-AFBF-2387FA2200C8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5364" name="Rectangle 8">
            <a:extLst>
              <a:ext uri="{FF2B5EF4-FFF2-40B4-BE49-F238E27FC236}">
                <a16:creationId xmlns:a16="http://schemas.microsoft.com/office/drawing/2014/main" id="{6C7FBD2F-8173-4285-836B-9CB3270F3F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A2FCAE-45C3-4A40-97D2-1C57D431A81F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5365" name="Text Box 1">
            <a:extLst>
              <a:ext uri="{FF2B5EF4-FFF2-40B4-BE49-F238E27FC236}">
                <a16:creationId xmlns:a16="http://schemas.microsoft.com/office/drawing/2014/main" id="{97A708D7-77DA-42B4-BAB1-F2A77C71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5366" name="Text Box 2">
            <a:extLst>
              <a:ext uri="{FF2B5EF4-FFF2-40B4-BE49-F238E27FC236}">
                <a16:creationId xmlns:a16="http://schemas.microsoft.com/office/drawing/2014/main" id="{89D8701B-87DB-4E5D-A065-2550679E9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8C3D3ECA-33BE-4F43-80EA-02CFAA81A315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7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5367" name="Rectangle 3">
            <a:extLst>
              <a:ext uri="{FF2B5EF4-FFF2-40B4-BE49-F238E27FC236}">
                <a16:creationId xmlns:a16="http://schemas.microsoft.com/office/drawing/2014/main" id="{5B2A0585-FA58-4F5D-8CE2-F0E7701800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15368" name="Rectangle 4">
            <a:extLst>
              <a:ext uri="{FF2B5EF4-FFF2-40B4-BE49-F238E27FC236}">
                <a16:creationId xmlns:a16="http://schemas.microsoft.com/office/drawing/2014/main" id="{3AC55DC0-785D-4FA4-8D0C-97CC9ADC0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9437EBA6-6B7D-4389-A94B-77F3B7B557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45AC4DE8-B062-4441-86C4-F4482DB2BEDA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7412" name="Rectangle 8">
            <a:extLst>
              <a:ext uri="{FF2B5EF4-FFF2-40B4-BE49-F238E27FC236}">
                <a16:creationId xmlns:a16="http://schemas.microsoft.com/office/drawing/2014/main" id="{F49D8B75-5107-4D8D-B199-DB671808D7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99CC48-42AA-4C28-ADF1-67868DFAA00C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7413" name="Text Box 1">
            <a:extLst>
              <a:ext uri="{FF2B5EF4-FFF2-40B4-BE49-F238E27FC236}">
                <a16:creationId xmlns:a16="http://schemas.microsoft.com/office/drawing/2014/main" id="{C0A94BFC-C16E-4662-B847-E2BBE41C9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17414" name="Text Box 2">
            <a:extLst>
              <a:ext uri="{FF2B5EF4-FFF2-40B4-BE49-F238E27FC236}">
                <a16:creationId xmlns:a16="http://schemas.microsoft.com/office/drawing/2014/main" id="{A403D6B9-19BE-42EF-97C8-E3E132BBD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7557D531-0260-4868-8402-A9FBB01BF20F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7415" name="Rectangle 3">
            <a:extLst>
              <a:ext uri="{FF2B5EF4-FFF2-40B4-BE49-F238E27FC236}">
                <a16:creationId xmlns:a16="http://schemas.microsoft.com/office/drawing/2014/main" id="{DC51668E-D721-48D9-8DF7-ADE035611F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17416" name="Rectangle 4">
            <a:extLst>
              <a:ext uri="{FF2B5EF4-FFF2-40B4-BE49-F238E27FC236}">
                <a16:creationId xmlns:a16="http://schemas.microsoft.com/office/drawing/2014/main" id="{BEA11DDB-AC8B-43BB-96A2-6AAE90ED4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879"/>
              </a:spcBef>
              <a:buClrTx/>
            </a:pPr>
            <a:endParaRPr lang="it-IT" altLang="it-IT" dirty="0">
              <a:solidFill>
                <a:schemeClr val="tx1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C2F5D327-34BC-4579-8AAE-0DAB9C57F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Club Alpino Italiano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7CF1A8F3-353C-4209-9AA0-EAFE647F4AB5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1508" name="Rectangle 8">
            <a:extLst>
              <a:ext uri="{FF2B5EF4-FFF2-40B4-BE49-F238E27FC236}">
                <a16:creationId xmlns:a16="http://schemas.microsoft.com/office/drawing/2014/main" id="{A987D202-40C0-421B-814A-1074019B26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61120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3026778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92437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958095" indent="-232829" defTabSz="45757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6D8833-4471-4D16-8EC2-1CF57C17FBFA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1509" name="Text Box 1">
            <a:extLst>
              <a:ext uri="{FF2B5EF4-FFF2-40B4-BE49-F238E27FC236}">
                <a16:creationId xmlns:a16="http://schemas.microsoft.com/office/drawing/2014/main" id="{C200B140-B98C-4940-8DC4-F1FA51C66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r>
              <a:rPr lang="it-IT" altLang="it-IT">
                <a:latin typeface="Arial" panose="020B0604020202020204" pitchFamily="34" charset="0"/>
              </a:rPr>
              <a:t>16/03/10</a:t>
            </a:r>
          </a:p>
        </p:txBody>
      </p:sp>
      <p:sp>
        <p:nvSpPr>
          <p:cNvPr id="21510" name="Text Box 2">
            <a:extLst>
              <a:ext uri="{FF2B5EF4-FFF2-40B4-BE49-F238E27FC236}">
                <a16:creationId xmlns:a16="http://schemas.microsoft.com/office/drawing/2014/main" id="{5BCBA766-F596-4ED5-982A-94BF6EB6F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825" y="9509300"/>
            <a:ext cx="2986750" cy="5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11" tIns="46606" rIns="93211" bIns="46606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5613" algn="l"/>
                <a:tab pos="914400" algn="l"/>
                <a:tab pos="1373188" algn="l"/>
                <a:tab pos="1831975" algn="l"/>
                <a:tab pos="2290763" algn="l"/>
                <a:tab pos="2749550" algn="l"/>
                <a:tab pos="3208338" algn="l"/>
                <a:tab pos="3667125" algn="l"/>
                <a:tab pos="4125913" algn="l"/>
                <a:tab pos="4584700" algn="l"/>
                <a:tab pos="5043488" algn="l"/>
                <a:tab pos="5500688" algn="l"/>
                <a:tab pos="5959475" algn="l"/>
                <a:tab pos="6418263" algn="l"/>
                <a:tab pos="6877050" algn="l"/>
                <a:tab pos="7335838" algn="l"/>
                <a:tab pos="7794625" algn="l"/>
                <a:tab pos="8253413" algn="l"/>
                <a:tab pos="8712200" algn="l"/>
                <a:tab pos="91709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</a:pPr>
            <a:fld id="{D81BF3DA-651E-4712-876E-2B2BE507D4BC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</a:pPr>
              <a:t>9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21511" name="Rectangle 3">
            <a:extLst>
              <a:ext uri="{FF2B5EF4-FFF2-40B4-BE49-F238E27FC236}">
                <a16:creationId xmlns:a16="http://schemas.microsoft.com/office/drawing/2014/main" id="{1AB57461-5272-412D-905A-90F75A2E8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50888"/>
            <a:ext cx="5005387" cy="3754437"/>
          </a:xfrm>
          <a:solidFill>
            <a:srgbClr val="FFFFFF"/>
          </a:solidFill>
          <a:ln/>
        </p:spPr>
      </p:sp>
      <p:sp>
        <p:nvSpPr>
          <p:cNvPr id="21512" name="Rectangle 4">
            <a:extLst>
              <a:ext uri="{FF2B5EF4-FFF2-40B4-BE49-F238E27FC236}">
                <a16:creationId xmlns:a16="http://schemas.microsoft.com/office/drawing/2014/main" id="{C26C365B-7981-42BA-AB34-2534BB2F5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494" y="4756253"/>
            <a:ext cx="5511227" cy="45079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8"/>
              </a:spcBef>
              <a:buClrTx/>
              <a:tabLst>
                <a:tab pos="0" algn="l"/>
                <a:tab pos="446256" algn="l"/>
                <a:tab pos="903830" algn="l"/>
                <a:tab pos="1361403" algn="l"/>
                <a:tab pos="1820594" algn="l"/>
                <a:tab pos="2279785" algn="l"/>
                <a:tab pos="2735742" algn="l"/>
                <a:tab pos="3196550" algn="l"/>
                <a:tab pos="3652507" algn="l"/>
                <a:tab pos="4111698" algn="l"/>
                <a:tab pos="4569271" algn="l"/>
                <a:tab pos="5025228" algn="l"/>
                <a:tab pos="5486036" algn="l"/>
                <a:tab pos="5941993" algn="l"/>
                <a:tab pos="6397950" algn="l"/>
                <a:tab pos="6860375" algn="l"/>
                <a:tab pos="7317948" algn="l"/>
                <a:tab pos="7772289" algn="l"/>
                <a:tab pos="8236329" algn="l"/>
                <a:tab pos="8690670" algn="l"/>
                <a:tab pos="9148243" algn="l"/>
              </a:tabLst>
            </a:pPr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57839228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30810160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9946273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80517189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7392094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89016493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3093765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40782910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080847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85178028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14352840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AB18BFE-787F-42DE-B7DE-ACCF8C8E09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 titolo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53DAA41-6DD2-4676-BBD2-213F0C2AA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Cliccate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BA6AA676-8ACE-4AD9-81D4-3EA4001F6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37288"/>
            <a:ext cx="8207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ＭＳ Ｐゴシック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97B7006-40A2-8146-896F-BCDE36FF8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/>
          <a:stretch/>
        </p:blipFill>
        <p:spPr>
          <a:xfrm>
            <a:off x="0" y="0"/>
            <a:ext cx="9142324" cy="6858000"/>
          </a:xfrm>
          <a:prstGeom prst="rect">
            <a:avLst/>
          </a:prstGeom>
        </p:spPr>
      </p:pic>
      <p:sp>
        <p:nvSpPr>
          <p:cNvPr id="4098" name="Text Box 1">
            <a:extLst>
              <a:ext uri="{FF2B5EF4-FFF2-40B4-BE49-F238E27FC236}">
                <a16:creationId xmlns:a16="http://schemas.microsoft.com/office/drawing/2014/main" id="{CAFE8549-49EB-48DB-8B0E-630F44415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2674938"/>
            <a:ext cx="756126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800" b="1" dirty="0">
                <a:solidFill>
                  <a:schemeClr val="bg1"/>
                </a:solidFill>
              </a:rPr>
              <a:t>Bilancio d’esercizio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48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75EA74A1-AD75-4B58-8F7B-01EE31D44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6180138"/>
            <a:ext cx="590391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endParaRPr lang="it-IT" altLang="it-IT" sz="1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29C4C622-E290-4217-918E-715AACE06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500063"/>
            <a:ext cx="2087562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05B7609-DB9A-4871-869D-D810F862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4">
            <a:extLst>
              <a:ext uri="{FF2B5EF4-FFF2-40B4-BE49-F238E27FC236}">
                <a16:creationId xmlns:a16="http://schemas.microsoft.com/office/drawing/2014/main" id="{18C76139-50F0-41F1-B510-F3155462D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31788"/>
            <a:ext cx="59769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  <a:cs typeface="Arial" panose="020B0604020202020204" pitchFamily="34" charset="0"/>
              </a:rPr>
              <a:t>VALORE DELLA PRODUZIONE</a:t>
            </a:r>
          </a:p>
        </p:txBody>
      </p:sp>
      <p:sp>
        <p:nvSpPr>
          <p:cNvPr id="22532" name="Rettangolo 2">
            <a:extLst>
              <a:ext uri="{FF2B5EF4-FFF2-40B4-BE49-F238E27FC236}">
                <a16:creationId xmlns:a16="http://schemas.microsoft.com/office/drawing/2014/main" id="{6112777E-688D-4338-BE93-20D71BBD0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6143625"/>
            <a:ext cx="7872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altLang="it-IT" b="1" dirty="0">
                <a:solidFill>
                  <a:srgbClr val="FF0000"/>
                </a:solidFill>
              </a:rPr>
              <a:t>Tasso di autonomia finanziaria pari al 66,73% (nel 2019 66,72 %) 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42361DC1-22E8-4D01-B924-5B30E15E42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582237"/>
              </p:ext>
            </p:extLst>
          </p:nvPr>
        </p:nvGraphicFramePr>
        <p:xfrm>
          <a:off x="755576" y="980728"/>
          <a:ext cx="767246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559B31DB-69F7-453E-808E-B84572A0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85059965-C70D-4A67-997C-A656D2F63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4" y="651805"/>
            <a:ext cx="5978525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j-lt"/>
                <a:ea typeface="+mn-ea"/>
              </a:rPr>
              <a:t>QUOTE ASSOCIATIVE</a:t>
            </a:r>
          </a:p>
          <a:p>
            <a:pPr marL="36000" indent="-84138" algn="ctr" eaLnBrk="1" hangingPunct="1">
              <a:spcBef>
                <a:spcPts val="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200" dirty="0">
                <a:solidFill>
                  <a:schemeClr val="tx1"/>
                </a:solidFill>
                <a:latin typeface="+mj-lt"/>
                <a:ea typeface="+mn-ea"/>
              </a:rPr>
              <a:t>(Compreso recupero quote anni precedenti)</a:t>
            </a:r>
          </a:p>
        </p:txBody>
      </p:sp>
      <p:sp>
        <p:nvSpPr>
          <p:cNvPr id="24580" name="Text Box 6">
            <a:extLst>
              <a:ext uri="{FF2B5EF4-FFF2-40B4-BE49-F238E27FC236}">
                <a16:creationId xmlns:a16="http://schemas.microsoft.com/office/drawing/2014/main" id="{775E0F4E-F233-4310-8449-56F24F522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RICAVI - </a:t>
            </a:r>
            <a:r>
              <a:rPr lang="it-IT" altLang="it-IT" sz="1000" i="1" u="sng" dirty="0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F5D90D94-53FC-4ADD-BE4F-E35448714639}"/>
              </a:ext>
            </a:extLst>
          </p:cNvPr>
          <p:cNvGraphicFramePr>
            <a:graphicFrameLocks/>
          </p:cNvGraphicFramePr>
          <p:nvPr/>
        </p:nvGraphicFramePr>
        <p:xfrm>
          <a:off x="853440" y="1512570"/>
          <a:ext cx="7437120" cy="3832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2">
            <a:extLst>
              <a:ext uri="{FF2B5EF4-FFF2-40B4-BE49-F238E27FC236}">
                <a16:creationId xmlns:a16="http://schemas.microsoft.com/office/drawing/2014/main" id="{652603BA-0E3D-4D2A-A11C-765E833C4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  <p:extLst>
      <p:ext uri="{BB962C8B-B14F-4D97-AF65-F5344CB8AC3E}">
        <p14:creationId xmlns:p14="http://schemas.microsoft.com/office/powerpoint/2010/main" val="191388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15DDA89E-0117-47B2-AB30-ED145251B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908050"/>
            <a:ext cx="6121400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ts val="6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800" b="1" dirty="0">
                <a:solidFill>
                  <a:schemeClr val="tx1"/>
                </a:solidFill>
                <a:latin typeface="Arial" charset="0"/>
                <a:ea typeface="+mn-ea"/>
              </a:rPr>
              <a:t>TREND TESSERAMENTO</a:t>
            </a:r>
          </a:p>
          <a:p>
            <a:pPr algn="ctr" eaLnBrk="1" hangingPunct="1">
              <a:spcBef>
                <a:spcPts val="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1200" dirty="0">
                <a:solidFill>
                  <a:schemeClr val="tx1"/>
                </a:solidFill>
                <a:latin typeface="+mn-lt"/>
                <a:ea typeface="+mn-ea"/>
              </a:rPr>
              <a:t>(comprensivo dei soci benemeriti ed onorari)</a:t>
            </a:r>
            <a:endParaRPr lang="it-IT" sz="1200" baseline="660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C28E66F7-2360-48ED-9B72-A004ED9D2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9A5FA96D-8F3D-4994-B9B3-66472588A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924175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725B9881-7D64-46BD-AA4E-A8205AC9E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>
                <a:solidFill>
                  <a:schemeClr val="tx1"/>
                </a:solidFill>
              </a:rPr>
              <a:t>Bilancio 2019 - RICAVI - </a:t>
            </a:r>
            <a:r>
              <a:rPr lang="it-IT" altLang="it-IT" sz="1000" i="1" u="sng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682710"/>
              </p:ext>
            </p:extLst>
          </p:nvPr>
        </p:nvGraphicFramePr>
        <p:xfrm>
          <a:off x="539552" y="1601353"/>
          <a:ext cx="7920880" cy="369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uppo 2">
            <a:extLst>
              <a:ext uri="{FF2B5EF4-FFF2-40B4-BE49-F238E27FC236}">
                <a16:creationId xmlns:a16="http://schemas.microsoft.com/office/drawing/2014/main" id="{AAF6936B-C82A-4DF3-BB45-FF2C21AB7338}"/>
              </a:ext>
            </a:extLst>
          </p:cNvPr>
          <p:cNvGrpSpPr/>
          <p:nvPr/>
        </p:nvGrpSpPr>
        <p:grpSpPr>
          <a:xfrm>
            <a:off x="7632700" y="2741586"/>
            <a:ext cx="1080948" cy="765230"/>
            <a:chOff x="7563799" y="2404293"/>
            <a:chExt cx="1226810" cy="825609"/>
          </a:xfrm>
        </p:grpSpPr>
        <p:sp>
          <p:nvSpPr>
            <p:cNvPr id="10" name="Callout con freccia a destra 4">
              <a:extLst>
                <a:ext uri="{FF2B5EF4-FFF2-40B4-BE49-F238E27FC236}">
                  <a16:creationId xmlns:a16="http://schemas.microsoft.com/office/drawing/2014/main" id="{3452EFE8-111C-45B0-93B1-FCD87E3E7E33}"/>
                </a:ext>
              </a:extLst>
            </p:cNvPr>
            <p:cNvSpPr/>
            <p:nvPr/>
          </p:nvSpPr>
          <p:spPr bwMode="auto">
            <a:xfrm rot="5400000">
              <a:off x="7764399" y="2203693"/>
              <a:ext cx="825609" cy="1226810"/>
            </a:xfrm>
            <a:prstGeom prst="rightArrowCallout">
              <a:avLst>
                <a:gd name="adj1" fmla="val 7545"/>
                <a:gd name="adj2" fmla="val 25000"/>
                <a:gd name="adj3" fmla="val 25000"/>
                <a:gd name="adj4" fmla="val 64977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>
                <a:latin typeface="Arial" charset="0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65E3613-03D2-4CEB-A7A3-C97EDEAE3F18}"/>
                </a:ext>
              </a:extLst>
            </p:cNvPr>
            <p:cNvSpPr txBox="1"/>
            <p:nvPr/>
          </p:nvSpPr>
          <p:spPr>
            <a:xfrm>
              <a:off x="7672268" y="2448828"/>
              <a:ext cx="1009872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it-IT" sz="1200" b="1" dirty="0">
                  <a:latin typeface="Arial" charset="0"/>
                </a:rPr>
                <a:t>-21.136 soci</a:t>
              </a: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4284A137-79D6-4DDE-A7A7-DE444691E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1ADECB8D-0F34-4AE1-A7BD-42A6D8411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5" name="Text Box 2">
            <a:extLst>
              <a:ext uri="{FF2B5EF4-FFF2-40B4-BE49-F238E27FC236}">
                <a16:creationId xmlns:a16="http://schemas.microsoft.com/office/drawing/2014/main" id="{8A721763-1824-42A5-A42B-2C7A72186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27163"/>
            <a:ext cx="4824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2C84102-BE6C-4E01-9512-2FA5E6293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746125"/>
            <a:ext cx="5978525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it-IT" altLang="it-IT" sz="1600" b="1">
                <a:solidFill>
                  <a:schemeClr val="tx1"/>
                </a:solidFill>
              </a:rPr>
              <a:t>RICAVI DA PUBBLICAZIONI e DA ATTIVITA’ DI PROMOZIONE</a:t>
            </a: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5338F592-A581-463F-A932-885283ED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RICAVI - </a:t>
            </a:r>
            <a:r>
              <a:rPr lang="it-IT" altLang="it-IT" sz="1000" i="1" u="sng" dirty="0">
                <a:solidFill>
                  <a:schemeClr val="tx1"/>
                </a:solidFill>
              </a:rPr>
              <a:t>Ricavi  delle vendite e delle prestazioni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2136DA6-5822-4F82-AE1C-B868BE2C09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000958"/>
              </p:ext>
            </p:extLst>
          </p:nvPr>
        </p:nvGraphicFramePr>
        <p:xfrm>
          <a:off x="441893" y="1340768"/>
          <a:ext cx="8260214" cy="496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319F8B81-AC9A-4E6D-9C09-91475119E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DBF9C5CF-0A59-457E-8731-C7B130E2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2" name="Rectangle 4">
            <a:extLst>
              <a:ext uri="{FF2B5EF4-FFF2-40B4-BE49-F238E27FC236}">
                <a16:creationId xmlns:a16="http://schemas.microsoft.com/office/drawing/2014/main" id="{CE4327A5-3988-4F26-97E6-F26EEF89A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531" y="648953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ALTRI RICAVI E PROVENTI</a:t>
            </a:r>
          </a:p>
        </p:txBody>
      </p:sp>
      <p:sp>
        <p:nvSpPr>
          <p:cNvPr id="30724" name="Text Box 6">
            <a:extLst>
              <a:ext uri="{FF2B5EF4-FFF2-40B4-BE49-F238E27FC236}">
                <a16:creationId xmlns:a16="http://schemas.microsoft.com/office/drawing/2014/main" id="{26DB4C45-B39C-4318-8765-8A079E15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4071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RICAVI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Altri ricavi e proventi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EE3D73DA-BA91-49C6-8175-2AE4BC9856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681527"/>
              </p:ext>
            </p:extLst>
          </p:nvPr>
        </p:nvGraphicFramePr>
        <p:xfrm>
          <a:off x="691515" y="1340768"/>
          <a:ext cx="776097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F86A11BB-0338-49F7-90C3-EEB94A1D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90F865E6-1A73-456D-A5AA-53DCE74B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1" name="Rectangle 2">
            <a:extLst>
              <a:ext uri="{FF2B5EF4-FFF2-40B4-BE49-F238E27FC236}">
                <a16:creationId xmlns:a16="http://schemas.microsoft.com/office/drawing/2014/main" id="{EB235493-902D-4DA5-ADC3-C093233BF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579438"/>
            <a:ext cx="58340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cs typeface="Arial" panose="020B0604020202020204" pitchFamily="34" charset="0"/>
              </a:rPr>
              <a:t>COSTI DELLA PRODUZIONE </a:t>
            </a:r>
          </a:p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it-IT" altLang="it-IT" sz="1600" b="1" dirty="0">
                <a:solidFill>
                  <a:schemeClr val="tx1"/>
                </a:solidFill>
              </a:rPr>
              <a:t>€ </a:t>
            </a:r>
            <a:r>
              <a:rPr lang="it-IT" sz="1600" b="1" dirty="0">
                <a:solidFill>
                  <a:schemeClr val="tx1"/>
                </a:solidFill>
                <a:ea typeface="ＭＳ Ｐゴシック" charset="-128"/>
                <a:cs typeface="Times New Roman" pitchFamily="18" charset="0"/>
              </a:rPr>
              <a:t>16.311.825</a:t>
            </a:r>
          </a:p>
        </p:txBody>
      </p:sp>
      <p:sp>
        <p:nvSpPr>
          <p:cNvPr id="32772" name="Text Box 6">
            <a:extLst>
              <a:ext uri="{FF2B5EF4-FFF2-40B4-BE49-F238E27FC236}">
                <a16:creationId xmlns:a16="http://schemas.microsoft.com/office/drawing/2014/main" id="{43CF5D90-AF7F-411B-A545-590AE0224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571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COSTI </a:t>
            </a:r>
            <a:endParaRPr lang="it-IT" altLang="it-IT" sz="1000" i="1" u="sng" dirty="0">
              <a:solidFill>
                <a:schemeClr val="tx1"/>
              </a:solidFill>
            </a:endParaRPr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99C61BB5-C38E-4035-86BE-974C0FB95B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620315"/>
              </p:ext>
            </p:extLst>
          </p:nvPr>
        </p:nvGraphicFramePr>
        <p:xfrm>
          <a:off x="755576" y="1197841"/>
          <a:ext cx="8176260" cy="431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3A308056-EB35-420D-B24F-1AFCA241B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1BFC550A-432E-4044-98C3-9553F3A93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83934"/>
              </p:ext>
            </p:extLst>
          </p:nvPr>
        </p:nvGraphicFramePr>
        <p:xfrm>
          <a:off x="352425" y="681038"/>
          <a:ext cx="8320088" cy="584358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4741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 COSTI PER SERVIZI</a:t>
                      </a:r>
                      <a:endParaRPr lang="it-IT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2020</a:t>
                      </a:r>
                      <a:endParaRPr lang="it-IT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2019</a:t>
                      </a:r>
                      <a:endParaRPr lang="it-IT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Spese generali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691.659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805.678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Eventi istituzionali	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Spese collaborazioni /consulenze professionali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74.647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91.761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Stampa sociale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1.400.424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1.353.414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Assicurazioni 	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3.861.091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4.172.780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Costi per pubblicazioni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294.938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285.865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 err="1">
                          <a:effectLst/>
                        </a:rPr>
                        <a:t>Coord</a:t>
                      </a:r>
                      <a:r>
                        <a:rPr lang="it-IT" sz="1600" b="0" dirty="0">
                          <a:effectLst/>
                        </a:rPr>
                        <a:t>. OTCO, Progetti MIUR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92.699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Attività OTCO e contributi OTTO 		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443.178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837.354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Attività di comunicazione 	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223.062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487.644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Corpo Nazionale Soccorso Alpino e Speleologico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4.439.947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4.439.947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Contributi attività istituzionali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2.391.214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1.119.510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Immobili e rifugi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872.762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1.009.572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Altre spese istituzionali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b="0" dirty="0">
                          <a:effectLst/>
                        </a:rPr>
                        <a:t>Altri costi per il personale 	</a:t>
                      </a:r>
                      <a:endParaRPr lang="it-IT" sz="16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31.102</a:t>
                      </a:r>
                      <a:endParaRPr lang="it-IT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it-IT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43.671</a:t>
                      </a:r>
                    </a:p>
                  </a:txBody>
                  <a:tcPr marL="9525" marR="72000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99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</a:rPr>
                        <a:t>Totale 	</a:t>
                      </a:r>
                      <a:endParaRPr lang="it-IT" sz="16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it-IT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14.724.024</a:t>
                      </a:r>
                      <a:endParaRPr lang="it-IT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9525" marR="72000" marT="952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Arial" panose="020B0604020202020204" pitchFamily="34" charset="0"/>
                        </a:rPr>
                        <a:t>13.225.977</a:t>
                      </a:r>
                    </a:p>
                  </a:txBody>
                  <a:tcPr marL="9525" marR="72000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4871" name="Picture 3">
            <a:extLst>
              <a:ext uri="{FF2B5EF4-FFF2-40B4-BE49-F238E27FC236}">
                <a16:creationId xmlns:a16="http://schemas.microsoft.com/office/drawing/2014/main" id="{DE8689C1-AD05-4BA3-BBBE-43251C32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72" name="Text Box 6">
            <a:extLst>
              <a:ext uri="{FF2B5EF4-FFF2-40B4-BE49-F238E27FC236}">
                <a16:creationId xmlns:a16="http://schemas.microsoft.com/office/drawing/2014/main" id="{D73CF984-9129-42C1-BE87-BF929125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COSTI  -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" name="Oval 52">
            <a:extLst>
              <a:ext uri="{FF2B5EF4-FFF2-40B4-BE49-F238E27FC236}">
                <a16:creationId xmlns:a16="http://schemas.microsoft.com/office/drawing/2014/main" id="{426E760A-CB8C-0940-AC25-433F29A4B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980728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" name="Oval 52">
            <a:extLst>
              <a:ext uri="{FF2B5EF4-FFF2-40B4-BE49-F238E27FC236}">
                <a16:creationId xmlns:a16="http://schemas.microsoft.com/office/drawing/2014/main" id="{A8D11358-F2DB-A645-9D5B-C036F906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3429000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" name="Oval 52">
            <a:extLst>
              <a:ext uri="{FF2B5EF4-FFF2-40B4-BE49-F238E27FC236}">
                <a16:creationId xmlns:a16="http://schemas.microsoft.com/office/drawing/2014/main" id="{4F8E46CB-3441-5B48-870E-AF66A2C3B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298" y="4639429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9" name="Oval 52">
            <a:extLst>
              <a:ext uri="{FF2B5EF4-FFF2-40B4-BE49-F238E27FC236}">
                <a16:creationId xmlns:a16="http://schemas.microsoft.com/office/drawing/2014/main" id="{26009F99-0173-FD4C-9FA1-17A440163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298" y="2454896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" name="Oval 52">
            <a:extLst>
              <a:ext uri="{FF2B5EF4-FFF2-40B4-BE49-F238E27FC236}">
                <a16:creationId xmlns:a16="http://schemas.microsoft.com/office/drawing/2014/main" id="{E3BFD3D8-1287-1643-A03B-6A00A6A1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5000656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fico 22">
            <a:extLst>
              <a:ext uri="{FF2B5EF4-FFF2-40B4-BE49-F238E27FC236}">
                <a16:creationId xmlns:a16="http://schemas.microsoft.com/office/drawing/2014/main" id="{C0F0D8B0-C7EF-4073-9D0D-8114F7CEB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208630"/>
              </p:ext>
            </p:extLst>
          </p:nvPr>
        </p:nvGraphicFramePr>
        <p:xfrm>
          <a:off x="958459" y="1738302"/>
          <a:ext cx="778764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4871" name="Picture 3">
            <a:extLst>
              <a:ext uri="{FF2B5EF4-FFF2-40B4-BE49-F238E27FC236}">
                <a16:creationId xmlns:a16="http://schemas.microsoft.com/office/drawing/2014/main" id="{DE8689C1-AD05-4BA3-BBBE-43251C32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72" name="Text Box 6">
            <a:extLst>
              <a:ext uri="{FF2B5EF4-FFF2-40B4-BE49-F238E27FC236}">
                <a16:creationId xmlns:a16="http://schemas.microsoft.com/office/drawing/2014/main" id="{D73CF984-9129-42C1-BE87-BF929125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COSTI  -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F3136DF-8747-4942-B9DB-85CD6EE78B60}"/>
              </a:ext>
            </a:extLst>
          </p:cNvPr>
          <p:cNvGrpSpPr/>
          <p:nvPr/>
        </p:nvGrpSpPr>
        <p:grpSpPr>
          <a:xfrm>
            <a:off x="3341500" y="944548"/>
            <a:ext cx="5008596" cy="1368000"/>
            <a:chOff x="3341500" y="944548"/>
            <a:chExt cx="5008596" cy="1368000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B9558CB-5590-4849-93DA-089153A342FC}"/>
                </a:ext>
              </a:extLst>
            </p:cNvPr>
            <p:cNvSpPr txBox="1"/>
            <p:nvPr/>
          </p:nvSpPr>
          <p:spPr>
            <a:xfrm rot="16200000">
              <a:off x="7251198" y="1209892"/>
              <a:ext cx="1364241" cy="833554"/>
            </a:xfrm>
            <a:prstGeom prst="rect">
              <a:avLst/>
            </a:prstGeom>
            <a:solidFill>
              <a:srgbClr val="FF66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Variazione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delle rimanenze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– 0,43%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41292B1-DF3C-484E-B589-B890B2B1A3AC}"/>
                </a:ext>
              </a:extLst>
            </p:cNvPr>
            <p:cNvSpPr txBox="1"/>
            <p:nvPr/>
          </p:nvSpPr>
          <p:spPr>
            <a:xfrm rot="16200000">
              <a:off x="4896802" y="1176669"/>
              <a:ext cx="1364241" cy="900000"/>
            </a:xfrm>
            <a:prstGeom prst="rect">
              <a:avLst/>
            </a:prstGeom>
            <a:solidFill>
              <a:srgbClr val="3364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solidFill>
                    <a:schemeClr val="tx1"/>
                  </a:solidFill>
                </a:rPr>
                <a:t>Amm.ti</a:t>
              </a:r>
              <a:r>
                <a:rPr lang="it-IT" sz="1200" dirty="0">
                  <a:solidFill>
                    <a:schemeClr val="tx1"/>
                  </a:solidFill>
                </a:rPr>
                <a:t> e </a:t>
              </a:r>
              <a:r>
                <a:rPr lang="it-IT" sz="1100" dirty="0">
                  <a:solidFill>
                    <a:schemeClr val="tx1"/>
                  </a:solidFill>
                </a:rPr>
                <a:t>svalutazioni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1,58%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0F90ED5-F20B-41FA-9007-8B11F64BD950}"/>
                </a:ext>
              </a:extLst>
            </p:cNvPr>
            <p:cNvSpPr txBox="1"/>
            <p:nvPr/>
          </p:nvSpPr>
          <p:spPr>
            <a:xfrm rot="16200000">
              <a:off x="5717537" y="1212669"/>
              <a:ext cx="1364241" cy="82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Oneri diversi di </a:t>
              </a:r>
              <a:r>
                <a:rPr lang="it-IT" sz="1100" dirty="0">
                  <a:solidFill>
                    <a:schemeClr val="tx1"/>
                  </a:solidFill>
                </a:rPr>
                <a:t>gestione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0,75%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EA8C973-090A-4CEA-B2DE-79A1FA777324}"/>
                </a:ext>
              </a:extLst>
            </p:cNvPr>
            <p:cNvSpPr txBox="1"/>
            <p:nvPr/>
          </p:nvSpPr>
          <p:spPr>
            <a:xfrm rot="16200000">
              <a:off x="6474420" y="1266669"/>
              <a:ext cx="1364241" cy="72000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Godime</a:t>
              </a:r>
              <a:r>
                <a:rPr lang="it-IT" sz="1100" dirty="0">
                  <a:solidFill>
                    <a:schemeClr val="tx1"/>
                  </a:solidFill>
                </a:rPr>
                <a:t>n</a:t>
              </a:r>
              <a:r>
                <a:rPr lang="it-IT" sz="1200" dirty="0">
                  <a:solidFill>
                    <a:schemeClr val="tx1"/>
                  </a:solidFill>
                </a:rPr>
                <a:t>to beni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di terzi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0,35%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2DC4375-1F22-4572-892A-0743D1026011}"/>
                </a:ext>
              </a:extLst>
            </p:cNvPr>
            <p:cNvSpPr txBox="1"/>
            <p:nvPr/>
          </p:nvSpPr>
          <p:spPr>
            <a:xfrm rot="16200000">
              <a:off x="3978801" y="1158669"/>
              <a:ext cx="1364241" cy="936000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Acquisti merci</a:t>
              </a: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materiale</a:t>
              </a:r>
              <a:r>
                <a:rPr lang="it-IT" sz="1200" dirty="0">
                  <a:solidFill>
                    <a:schemeClr val="tx1"/>
                  </a:solidFill>
                </a:rPr>
                <a:t> di consumo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 2,42%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6E33407-24AC-4360-922E-E27D887C3EE1}"/>
                </a:ext>
              </a:extLst>
            </p:cNvPr>
            <p:cNvSpPr txBox="1"/>
            <p:nvPr/>
          </p:nvSpPr>
          <p:spPr>
            <a:xfrm rot="16200000">
              <a:off x="3089500" y="1196548"/>
              <a:ext cx="1368000" cy="86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t-IT" sz="11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Personale</a:t>
              </a:r>
              <a:r>
                <a:rPr lang="it-IT" sz="12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it-IT" sz="1200" dirty="0">
                  <a:solidFill>
                    <a:schemeClr val="tx1"/>
                  </a:solidFill>
                </a:rPr>
                <a:t>5,08%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BEAD8E1-DB11-4B35-962F-7D729181FAB1}"/>
              </a:ext>
            </a:extLst>
          </p:cNvPr>
          <p:cNvGrpSpPr/>
          <p:nvPr/>
        </p:nvGrpSpPr>
        <p:grpSpPr>
          <a:xfrm>
            <a:off x="684388" y="944548"/>
            <a:ext cx="2658694" cy="5708415"/>
            <a:chOff x="691073" y="1107928"/>
            <a:chExt cx="2658694" cy="5708415"/>
          </a:xfrm>
        </p:grpSpPr>
        <p:sp>
          <p:nvSpPr>
            <p:cNvPr id="22" name="Connettore pagina esterna 21">
              <a:extLst>
                <a:ext uri="{FF2B5EF4-FFF2-40B4-BE49-F238E27FC236}">
                  <a16:creationId xmlns:a16="http://schemas.microsoft.com/office/drawing/2014/main" id="{3D8E4D44-5B07-4864-ABBB-7A33F2404032}"/>
                </a:ext>
              </a:extLst>
            </p:cNvPr>
            <p:cNvSpPr/>
            <p:nvPr/>
          </p:nvSpPr>
          <p:spPr bwMode="auto">
            <a:xfrm>
              <a:off x="691073" y="1107928"/>
              <a:ext cx="2658694" cy="5708415"/>
            </a:xfrm>
            <a:prstGeom prst="flowChartOffpageConnector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it-IT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247D678-CA84-45B6-A56F-E752E31DCCC2}"/>
                </a:ext>
              </a:extLst>
            </p:cNvPr>
            <p:cNvSpPr txBox="1"/>
            <p:nvPr/>
          </p:nvSpPr>
          <p:spPr>
            <a:xfrm>
              <a:off x="769526" y="1237713"/>
              <a:ext cx="25377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it-IT" sz="12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800" b="1" dirty="0">
                  <a:solidFill>
                    <a:schemeClr val="tx1"/>
                  </a:solidFill>
                </a:rPr>
                <a:t>Costi per Servizi </a:t>
              </a:r>
            </a:p>
            <a:p>
              <a:pPr algn="ctr"/>
              <a:r>
                <a:rPr lang="it-IT" sz="1800" b="1" dirty="0">
                  <a:solidFill>
                    <a:schemeClr val="tx1"/>
                  </a:solidFill>
                </a:rPr>
                <a:t>90,27%</a:t>
              </a:r>
            </a:p>
          </p:txBody>
        </p:sp>
      </p:grpSp>
      <p:sp>
        <p:nvSpPr>
          <p:cNvPr id="16" name="Text Box 2">
            <a:extLst>
              <a:ext uri="{FF2B5EF4-FFF2-40B4-BE49-F238E27FC236}">
                <a16:creationId xmlns:a16="http://schemas.microsoft.com/office/drawing/2014/main" id="{7283294D-B13F-4CA0-9ABF-60BBA5A38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  <p:extLst>
      <p:ext uri="{BB962C8B-B14F-4D97-AF65-F5344CB8AC3E}">
        <p14:creationId xmlns:p14="http://schemas.microsoft.com/office/powerpoint/2010/main" val="8276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A4E6A689-0CC3-4BEA-840E-B834589E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6429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it-IT" altLang="it-IT" sz="1600" b="1">
                <a:solidFill>
                  <a:schemeClr val="tx1"/>
                </a:solidFill>
              </a:rPr>
              <a:t>STAMPA SOCIALE</a:t>
            </a:r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20EB2A21-EC47-4359-8275-777CB456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8" name="Text Box 6">
            <a:extLst>
              <a:ext uri="{FF2B5EF4-FFF2-40B4-BE49-F238E27FC236}">
                <a16:creationId xmlns:a16="http://schemas.microsoft.com/office/drawing/2014/main" id="{BDFFDDDD-A1A8-4899-BFD3-8B7E3305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6E3863A-3350-4E64-AD85-9AD49B950791}"/>
              </a:ext>
            </a:extLst>
          </p:cNvPr>
          <p:cNvGraphicFramePr>
            <a:graphicFrameLocks/>
          </p:cNvGraphicFramePr>
          <p:nvPr/>
        </p:nvGraphicFramePr>
        <p:xfrm>
          <a:off x="611560" y="1165225"/>
          <a:ext cx="7992888" cy="528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2FA3515-5A15-4C74-AD87-2D530729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5" name="Text Box 6">
            <a:extLst>
              <a:ext uri="{FF2B5EF4-FFF2-40B4-BE49-F238E27FC236}">
                <a16:creationId xmlns:a16="http://schemas.microsoft.com/office/drawing/2014/main" id="{1480010D-0806-4C66-8B8A-DEC8650D7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3429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8916" name="Rectangle 9">
            <a:extLst>
              <a:ext uri="{FF2B5EF4-FFF2-40B4-BE49-F238E27FC236}">
                <a16:creationId xmlns:a16="http://schemas.microsoft.com/office/drawing/2014/main" id="{2B832597-05BE-476D-91CA-7AD8FFA3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785813"/>
            <a:ext cx="59547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cs typeface="Arial" panose="020B0604020202020204" pitchFamily="34" charset="0"/>
              </a:rPr>
              <a:t>COSTI  PER ASSICURAZIONI 2010 - 2020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2F77691-00CF-4FFB-B70C-4A6FA65ED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324713"/>
              </p:ext>
            </p:extLst>
          </p:nvPr>
        </p:nvGraphicFramePr>
        <p:xfrm>
          <a:off x="359532" y="1700808"/>
          <a:ext cx="8424936" cy="4032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2">
            <a:extLst>
              <a:ext uri="{FF2B5EF4-FFF2-40B4-BE49-F238E27FC236}">
                <a16:creationId xmlns:a16="http://schemas.microsoft.com/office/drawing/2014/main" id="{1D6C26D2-DB2D-47AA-8653-20B11292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EB14202D-0353-4AEC-BBB2-451491807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773238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graphicFrame>
        <p:nvGraphicFramePr>
          <p:cNvPr id="4571" name="Group 475">
            <a:extLst>
              <a:ext uri="{FF2B5EF4-FFF2-40B4-BE49-F238E27FC236}">
                <a16:creationId xmlns:a16="http://schemas.microsoft.com/office/drawing/2014/main" id="{D81B8FF9-7E8C-4926-9AB5-522B6EF12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72242"/>
              </p:ext>
            </p:extLst>
          </p:nvPr>
        </p:nvGraphicFramePr>
        <p:xfrm>
          <a:off x="357188" y="1341438"/>
          <a:ext cx="8358187" cy="4022729"/>
        </p:xfrm>
        <a:graphic>
          <a:graphicData uri="http://schemas.openxmlformats.org/drawingml/2006/table">
            <a:tbl>
              <a:tblPr/>
              <a:tblGrid>
                <a:gridCol w="161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5095"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ATTIVO 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PASSIVO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7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2020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2019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 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2020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2019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51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Crediti v/soci per versamenti ancora dovuti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-</a:t>
                      </a:r>
                    </a:p>
                  </a:txBody>
                  <a:tcPr marL="90000" marR="90000" marT="46779" marB="4677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-</a:t>
                      </a:r>
                    </a:p>
                  </a:txBody>
                  <a:tcPr marL="90000" marR="90000" marT="46779" marB="4677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Patrimonio netto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5.480.322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5.630.970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7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Immobilizzazioni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2.514.950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2.674.821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Fondo per rischi ed oneri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1.855.306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1.861.546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786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Attivo circolante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8.925.765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9.787.303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Tfr di lavoro subordinato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638.807</a:t>
                      </a:r>
                    </a:p>
                  </a:txBody>
                  <a:tcPr marL="90000" marR="90000" marT="46779" marB="46779" anchor="ctr" horzOverflow="overflow">
                    <a:lnL w="635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595.302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45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Ratei e risconti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2.201.798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+mn-cs"/>
                        </a:rPr>
                        <a:t>1.486.459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Debiti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5.655.047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5.836.413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7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 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kumimoji="0" lang="it-IT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Ratei e risconti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13.031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it-IT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24.352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53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Totale Attivo</a:t>
                      </a:r>
                    </a:p>
                  </a:txBody>
                  <a:tcPr marL="90000" marR="90000" marT="46779" marB="4677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13.642.513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13.948.583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Totale Passivo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13.642.513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13.948.583</a:t>
                      </a:r>
                    </a:p>
                  </a:txBody>
                  <a:tcPr marL="90000" marR="90000" marT="46779" marB="4677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207" name="Rectangle 47">
            <a:extLst>
              <a:ext uri="{FF2B5EF4-FFF2-40B4-BE49-F238E27FC236}">
                <a16:creationId xmlns:a16="http://schemas.microsoft.com/office/drawing/2014/main" id="{3BA36A44-94CC-483E-8F9B-C9BBB19AD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681038"/>
            <a:ext cx="59769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 b="1">
                <a:solidFill>
                  <a:schemeClr val="tx1"/>
                </a:solidFill>
              </a:rPr>
              <a:t>STATO PATRIMONIALE</a:t>
            </a:r>
          </a:p>
        </p:txBody>
      </p:sp>
      <p:pic>
        <p:nvPicPr>
          <p:cNvPr id="6208" name="Picture 48">
            <a:extLst>
              <a:ext uri="{FF2B5EF4-FFF2-40B4-BE49-F238E27FC236}">
                <a16:creationId xmlns:a16="http://schemas.microsoft.com/office/drawing/2014/main" id="{D95D7268-78AC-4836-A66C-5D5CFE5B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09" name="Text Box 41">
            <a:extLst>
              <a:ext uri="{FF2B5EF4-FFF2-40B4-BE49-F238E27FC236}">
                <a16:creationId xmlns:a16="http://schemas.microsoft.com/office/drawing/2014/main" id="{FBCE0FB4-C3E0-4089-AF7E-C939F8B72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827" y="5693373"/>
            <a:ext cx="450215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Tx/>
              <a:buNone/>
            </a:pPr>
            <a:r>
              <a:rPr lang="it-IT" altLang="it-IT" sz="1400" b="1" dirty="0">
                <a:solidFill>
                  <a:schemeClr val="tx1"/>
                </a:solidFill>
              </a:rPr>
              <a:t>Patrimonio Netto - </a:t>
            </a:r>
            <a:r>
              <a:rPr lang="it-IT" sz="1400" b="1" dirty="0"/>
              <a:t>€ 150.648</a:t>
            </a:r>
            <a:endParaRPr lang="it-IT" altLang="it-IT" sz="1400" b="1" dirty="0">
              <a:solidFill>
                <a:schemeClr val="tx1"/>
              </a:solidFill>
            </a:endParaRPr>
          </a:p>
        </p:txBody>
      </p:sp>
      <p:sp>
        <p:nvSpPr>
          <p:cNvPr id="6211" name="Oval 52">
            <a:extLst>
              <a:ext uri="{FF2B5EF4-FFF2-40B4-BE49-F238E27FC236}">
                <a16:creationId xmlns:a16="http://schemas.microsoft.com/office/drawing/2014/main" id="{75E5CA09-CEDB-4688-88A7-A217B530E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3" y="2184400"/>
            <a:ext cx="1096962" cy="5461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214" name="Oval 52">
            <a:extLst>
              <a:ext uri="{FF2B5EF4-FFF2-40B4-BE49-F238E27FC236}">
                <a16:creationId xmlns:a16="http://schemas.microsoft.com/office/drawing/2014/main" id="{CAAF3F6C-C3AE-478E-AB5E-BCB424F44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478213"/>
            <a:ext cx="1096963" cy="5461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3" name="Oval 52">
            <a:extLst>
              <a:ext uri="{FF2B5EF4-FFF2-40B4-BE49-F238E27FC236}">
                <a16:creationId xmlns:a16="http://schemas.microsoft.com/office/drawing/2014/main" id="{7FBCD897-8556-4854-9936-F0599185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3962400"/>
            <a:ext cx="1096963" cy="54610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9F20E57F-E700-447D-A68A-AD1636CC80A0}"/>
              </a:ext>
            </a:extLst>
          </p:cNvPr>
          <p:cNvSpPr/>
          <p:nvPr/>
        </p:nvSpPr>
        <p:spPr bwMode="auto">
          <a:xfrm>
            <a:off x="357188" y="5686425"/>
            <a:ext cx="145230" cy="30995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it-IT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E6C7F8C9-2D14-4D50-B164-B1C7A7B6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9" grpId="0"/>
      <p:bldP spid="6211" grpId="0" animBg="1"/>
      <p:bldP spid="6214" grpId="0" animBg="1"/>
      <p:bldP spid="1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98D95F51-FC64-451C-89AB-A17C92699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432550"/>
            <a:ext cx="1600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B30DD2F5-8AE6-4D48-A875-9A7A8843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Rectangle 74">
            <a:extLst>
              <a:ext uri="{FF2B5EF4-FFF2-40B4-BE49-F238E27FC236}">
                <a16:creationId xmlns:a16="http://schemas.microsoft.com/office/drawing/2014/main" id="{0167D030-592E-44E6-A55A-F08C149F2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706438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</a:rPr>
              <a:t>PIANO EDITORIALE</a:t>
            </a:r>
          </a:p>
        </p:txBody>
      </p:sp>
      <p:sp>
        <p:nvSpPr>
          <p:cNvPr id="47109" name="Text Box 6">
            <a:extLst>
              <a:ext uri="{FF2B5EF4-FFF2-40B4-BE49-F238E27FC236}">
                <a16:creationId xmlns:a16="http://schemas.microsoft.com/office/drawing/2014/main" id="{F54AA903-3949-4180-9F4F-403ABE80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7110" name="Rectangle 15">
            <a:extLst>
              <a:ext uri="{FF2B5EF4-FFF2-40B4-BE49-F238E27FC236}">
                <a16:creationId xmlns:a16="http://schemas.microsoft.com/office/drawing/2014/main" id="{BD8FBA7C-039B-4700-98EC-642E06B81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 altLang="it-IT"/>
          </a:p>
        </p:txBody>
      </p:sp>
      <p:sp>
        <p:nvSpPr>
          <p:cNvPr id="47111" name="Rectangle 19">
            <a:extLst>
              <a:ext uri="{FF2B5EF4-FFF2-40B4-BE49-F238E27FC236}">
                <a16:creationId xmlns:a16="http://schemas.microsoft.com/office/drawing/2014/main" id="{A49802FB-12BD-4912-A612-242102DB3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 alt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FE95ED-A031-4A4C-9346-9BD5CF9D5E61}"/>
              </a:ext>
            </a:extLst>
          </p:cNvPr>
          <p:cNvPicPr/>
          <p:nvPr/>
        </p:nvPicPr>
        <p:blipFill rotWithShape="1">
          <a:blip r:embed="rId4"/>
          <a:srcRect l="16560" t="28556" r="65387" b="32042"/>
          <a:stretch/>
        </p:blipFill>
        <p:spPr bwMode="auto">
          <a:xfrm>
            <a:off x="1259632" y="1542353"/>
            <a:ext cx="1272530" cy="1686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8A85D2-C027-4B4F-8F85-0163FBD3BAF4}"/>
              </a:ext>
            </a:extLst>
          </p:cNvPr>
          <p:cNvPicPr/>
          <p:nvPr/>
        </p:nvPicPr>
        <p:blipFill rotWithShape="1">
          <a:blip r:embed="rId5"/>
          <a:srcRect l="14816" t="33647" r="64018" b="14776"/>
          <a:stretch/>
        </p:blipFill>
        <p:spPr bwMode="auto">
          <a:xfrm>
            <a:off x="4016851" y="1542353"/>
            <a:ext cx="1146810" cy="1686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AB0E2FF-FC98-4110-8495-002AF2373D6C}"/>
              </a:ext>
            </a:extLst>
          </p:cNvPr>
          <p:cNvPicPr/>
          <p:nvPr/>
        </p:nvPicPr>
        <p:blipFill rotWithShape="1">
          <a:blip r:embed="rId6"/>
          <a:srcRect l="17556" t="37853" r="66632" b="18981"/>
          <a:stretch/>
        </p:blipFill>
        <p:spPr bwMode="auto">
          <a:xfrm>
            <a:off x="888676" y="3942868"/>
            <a:ext cx="1152128" cy="17754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1C4C0E-AD6F-4315-B77D-AD76601EEE70}"/>
              </a:ext>
            </a:extLst>
          </p:cNvPr>
          <p:cNvPicPr/>
          <p:nvPr/>
        </p:nvPicPr>
        <p:blipFill rotWithShape="1">
          <a:blip r:embed="rId7"/>
          <a:srcRect l="12077" t="38074" r="77340" b="38683"/>
          <a:stretch/>
        </p:blipFill>
        <p:spPr bwMode="auto">
          <a:xfrm>
            <a:off x="2773250" y="3897790"/>
            <a:ext cx="1146810" cy="1417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526B2BA-71E7-4690-8394-AB8769B64013}"/>
              </a:ext>
            </a:extLst>
          </p:cNvPr>
          <p:cNvPicPr/>
          <p:nvPr/>
        </p:nvPicPr>
        <p:blipFill rotWithShape="1">
          <a:blip r:embed="rId8"/>
          <a:srcRect l="12824" t="49585" r="78087" b="27393"/>
          <a:stretch/>
        </p:blipFill>
        <p:spPr bwMode="auto">
          <a:xfrm>
            <a:off x="7397078" y="3897790"/>
            <a:ext cx="1003530" cy="1548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864B60-CFA7-45D2-865A-B693ABC137E6}"/>
              </a:ext>
            </a:extLst>
          </p:cNvPr>
          <p:cNvPicPr/>
          <p:nvPr/>
        </p:nvPicPr>
        <p:blipFill rotWithShape="1">
          <a:blip r:embed="rId9"/>
          <a:srcRect l="16286" t="34755" r="64889" b="13668"/>
          <a:stretch/>
        </p:blipFill>
        <p:spPr bwMode="auto">
          <a:xfrm>
            <a:off x="6300192" y="1512809"/>
            <a:ext cx="1152128" cy="17754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87DFDF9-9BA1-4637-9AF6-33FE893AE8F9}"/>
              </a:ext>
            </a:extLst>
          </p:cNvPr>
          <p:cNvPicPr/>
          <p:nvPr/>
        </p:nvPicPr>
        <p:blipFill rotWithShape="1">
          <a:blip r:embed="rId10"/>
          <a:srcRect l="16061" t="33204" r="65201" b="13669"/>
          <a:stretch/>
        </p:blipFill>
        <p:spPr bwMode="auto">
          <a:xfrm>
            <a:off x="5012522" y="3692050"/>
            <a:ext cx="114681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A57A3470-EE8B-4DF1-A77C-A5A0D9BD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  <p:extLst>
      <p:ext uri="{BB962C8B-B14F-4D97-AF65-F5344CB8AC3E}">
        <p14:creationId xmlns:p14="http://schemas.microsoft.com/office/powerpoint/2010/main" val="28669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14C60212-06F2-45BA-B5F4-88E0FB9E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6432550"/>
            <a:ext cx="1600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0A5CB568-0CC2-4063-9436-4D453730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2" name="Rectangle 74">
            <a:extLst>
              <a:ext uri="{FF2B5EF4-FFF2-40B4-BE49-F238E27FC236}">
                <a16:creationId xmlns:a16="http://schemas.microsoft.com/office/drawing/2014/main" id="{AC551461-1B22-43AF-94CC-C64CF7890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788" y="706438"/>
            <a:ext cx="5976937" cy="25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7313" indent="-84138" algn="ctr" eaLnBrk="1" hangingPunct="1">
              <a:spcBef>
                <a:spcPts val="1000"/>
              </a:spcBef>
              <a:buSzPct val="100000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it-IT" sz="1600" b="1" dirty="0">
                <a:solidFill>
                  <a:schemeClr val="tx1"/>
                </a:solidFill>
                <a:latin typeface="+mn-lt"/>
                <a:ea typeface="+mn-ea"/>
              </a:rPr>
              <a:t>PIANO EDITORIALE</a:t>
            </a:r>
          </a:p>
        </p:txBody>
      </p:sp>
      <p:sp>
        <p:nvSpPr>
          <p:cNvPr id="49157" name="Text Box 6">
            <a:extLst>
              <a:ext uri="{FF2B5EF4-FFF2-40B4-BE49-F238E27FC236}">
                <a16:creationId xmlns:a16="http://schemas.microsoft.com/office/drawing/2014/main" id="{C6DF29E5-2893-4FB2-B049-2E9322E40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9158" name="Rectangle 15">
            <a:extLst>
              <a:ext uri="{FF2B5EF4-FFF2-40B4-BE49-F238E27FC236}">
                <a16:creationId xmlns:a16="http://schemas.microsoft.com/office/drawing/2014/main" id="{379E3763-1CFA-4C42-883A-2E5D5BB0F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 altLang="it-IT"/>
          </a:p>
        </p:txBody>
      </p:sp>
      <p:sp>
        <p:nvSpPr>
          <p:cNvPr id="49159" name="Rectangle 19">
            <a:extLst>
              <a:ext uri="{FF2B5EF4-FFF2-40B4-BE49-F238E27FC236}">
                <a16:creationId xmlns:a16="http://schemas.microsoft.com/office/drawing/2014/main" id="{A51777BD-50CB-4109-AB45-8613EE69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it-IT" altLang="it-IT"/>
          </a:p>
        </p:txBody>
      </p:sp>
      <p:sp>
        <p:nvSpPr>
          <p:cNvPr id="49161" name="CasellaDiTesto 19">
            <a:extLst>
              <a:ext uri="{FF2B5EF4-FFF2-40B4-BE49-F238E27FC236}">
                <a16:creationId xmlns:a16="http://schemas.microsoft.com/office/drawing/2014/main" id="{162F48C3-B463-4E13-94F7-24916B4D1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248979"/>
            <a:ext cx="5472608" cy="30777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b="1" dirty="0"/>
              <a:t>Collaborazione con </a:t>
            </a:r>
            <a:r>
              <a:rPr lang="it-IT" altLang="it-IT" b="1" dirty="0" err="1"/>
              <a:t>Salani</a:t>
            </a:r>
            <a:r>
              <a:rPr lang="it-IT" altLang="it-IT" b="1" dirty="0"/>
              <a:t> Editore - Ponte alle Grazie</a:t>
            </a:r>
          </a:p>
        </p:txBody>
      </p:sp>
      <p:sp>
        <p:nvSpPr>
          <p:cNvPr id="49162" name="CasellaDiTesto 19">
            <a:extLst>
              <a:ext uri="{FF2B5EF4-FFF2-40B4-BE49-F238E27FC236}">
                <a16:creationId xmlns:a16="http://schemas.microsoft.com/office/drawing/2014/main" id="{232235F1-A3D6-4D83-BA4C-4A0268CA6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910419"/>
            <a:ext cx="3432819" cy="307777"/>
          </a:xfrm>
          <a:prstGeom prst="rect">
            <a:avLst/>
          </a:prstGeom>
          <a:solidFill>
            <a:srgbClr val="8BC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b="1" dirty="0"/>
              <a:t>Collaborazione con Franco Angeli</a:t>
            </a:r>
          </a:p>
        </p:txBody>
      </p:sp>
      <p:sp>
        <p:nvSpPr>
          <p:cNvPr id="17" name="CasellaDiTesto 19">
            <a:extLst>
              <a:ext uri="{FF2B5EF4-FFF2-40B4-BE49-F238E27FC236}">
                <a16:creationId xmlns:a16="http://schemas.microsoft.com/office/drawing/2014/main" id="{F9F57B63-331F-4A33-80F1-A281E53A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910420"/>
            <a:ext cx="4214812" cy="307777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b="1" dirty="0">
                <a:solidFill>
                  <a:schemeClr val="tx1"/>
                </a:solidFill>
                <a:highlight>
                  <a:srgbClr val="FF66FF"/>
                </a:highlight>
              </a:rPr>
              <a:t>Collaborazione con </a:t>
            </a:r>
            <a:r>
              <a:rPr lang="it-IT" altLang="it-IT" b="1" dirty="0" err="1">
                <a:solidFill>
                  <a:schemeClr val="tx1"/>
                </a:solidFill>
                <a:highlight>
                  <a:srgbClr val="FF66FF"/>
                </a:highlight>
              </a:rPr>
              <a:t>Gedi</a:t>
            </a:r>
            <a:r>
              <a:rPr lang="it-IT" altLang="it-IT" b="1" dirty="0">
                <a:solidFill>
                  <a:schemeClr val="tx1"/>
                </a:solidFill>
                <a:highlight>
                  <a:srgbClr val="FF66FF"/>
                </a:highlight>
              </a:rPr>
              <a:t> – Gruppo Editoriale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3AC066D-246A-4E3F-85D5-2BE957DE195D}"/>
              </a:ext>
            </a:extLst>
          </p:cNvPr>
          <p:cNvPicPr/>
          <p:nvPr/>
        </p:nvPicPr>
        <p:blipFill rotWithShape="1">
          <a:blip r:embed="rId4"/>
          <a:srcRect l="15937" t="33425" r="65263" b="14555"/>
          <a:stretch/>
        </p:blipFill>
        <p:spPr bwMode="auto">
          <a:xfrm>
            <a:off x="5940152" y="1749379"/>
            <a:ext cx="1150620" cy="1790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7AECAF5-3FF5-4DB9-9649-1900C92AAF49}"/>
              </a:ext>
            </a:extLst>
          </p:cNvPr>
          <p:cNvPicPr/>
          <p:nvPr/>
        </p:nvPicPr>
        <p:blipFill rotWithShape="1">
          <a:blip r:embed="rId5"/>
          <a:srcRect l="15937" t="33647" r="64764" b="14997"/>
          <a:stretch/>
        </p:blipFill>
        <p:spPr bwMode="auto">
          <a:xfrm>
            <a:off x="4044379" y="1760809"/>
            <a:ext cx="1181100" cy="1767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938110E-BEAB-418A-BAA7-B1C82E8ECFF4}"/>
              </a:ext>
            </a:extLst>
          </p:cNvPr>
          <p:cNvPicPr/>
          <p:nvPr/>
        </p:nvPicPr>
        <p:blipFill rotWithShape="1">
          <a:blip r:embed="rId6"/>
          <a:srcRect l="15439" t="33868" r="64764" b="14333"/>
          <a:stretch/>
        </p:blipFill>
        <p:spPr bwMode="auto">
          <a:xfrm>
            <a:off x="2089308" y="1769874"/>
            <a:ext cx="1211580" cy="178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A78FFAD-BC0D-4D1B-B1DA-73CF567E26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38" t="34600" r="64962" b="15001"/>
          <a:stretch/>
        </p:blipFill>
        <p:spPr>
          <a:xfrm>
            <a:off x="1468585" y="4407048"/>
            <a:ext cx="1241446" cy="186216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18320DB-7569-4C85-A2FA-B8F03C6944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25" t="23400" r="59687" b="26200"/>
          <a:stretch/>
        </p:blipFill>
        <p:spPr>
          <a:xfrm>
            <a:off x="5730699" y="4414771"/>
            <a:ext cx="1941961" cy="1854445"/>
          </a:xfrm>
          <a:prstGeom prst="rect">
            <a:avLst/>
          </a:prstGeom>
        </p:spPr>
      </p:pic>
      <p:sp>
        <p:nvSpPr>
          <p:cNvPr id="21" name="Text Box 2">
            <a:extLst>
              <a:ext uri="{FF2B5EF4-FFF2-40B4-BE49-F238E27FC236}">
                <a16:creationId xmlns:a16="http://schemas.microsoft.com/office/drawing/2014/main" id="{3412513C-C33F-4235-8D39-2F53E20E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  <p:extLst>
      <p:ext uri="{BB962C8B-B14F-4D97-AF65-F5344CB8AC3E}">
        <p14:creationId xmlns:p14="http://schemas.microsoft.com/office/powerpoint/2010/main" val="37230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>
            <a:extLst>
              <a:ext uri="{FF2B5EF4-FFF2-40B4-BE49-F238E27FC236}">
                <a16:creationId xmlns:a16="http://schemas.microsoft.com/office/drawing/2014/main" id="{6B6B5756-62DE-4709-AF4A-6541D887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 Box 6">
            <a:extLst>
              <a:ext uri="{FF2B5EF4-FFF2-40B4-BE49-F238E27FC236}">
                <a16:creationId xmlns:a16="http://schemas.microsoft.com/office/drawing/2014/main" id="{31ABC55F-7B06-47FF-837C-687A1E532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3206700" cy="2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2019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della produzione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4256468-861E-4E89-8017-3C847B298140}"/>
              </a:ext>
            </a:extLst>
          </p:cNvPr>
          <p:cNvGraphicFramePr>
            <a:graphicFrameLocks noGrp="1"/>
          </p:cNvGraphicFramePr>
          <p:nvPr/>
        </p:nvGraphicFramePr>
        <p:xfrm>
          <a:off x="611560" y="980728"/>
          <a:ext cx="8064896" cy="5158316"/>
        </p:xfrm>
        <a:graphic>
          <a:graphicData uri="http://schemas.openxmlformats.org/drawingml/2006/table">
            <a:tbl>
              <a:tblPr/>
              <a:tblGrid>
                <a:gridCol w="2736304">
                  <a:extLst>
                    <a:ext uri="{9D8B030D-6E8A-4147-A177-3AD203B41FA5}">
                      <a16:colId xmlns:a16="http://schemas.microsoft.com/office/drawing/2014/main" val="292852273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61722688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060821898"/>
                    </a:ext>
                  </a:extLst>
                </a:gridCol>
                <a:gridCol w="1242785">
                  <a:extLst>
                    <a:ext uri="{9D8B030D-6E8A-4147-A177-3AD203B41FA5}">
                      <a16:colId xmlns:a16="http://schemas.microsoft.com/office/drawing/2014/main" val="2008145298"/>
                    </a:ext>
                  </a:extLst>
                </a:gridCol>
                <a:gridCol w="1421511">
                  <a:extLst>
                    <a:ext uri="{9D8B030D-6E8A-4147-A177-3AD203B41FA5}">
                      <a16:colId xmlns:a16="http://schemas.microsoft.com/office/drawing/2014/main" val="622736954"/>
                    </a:ext>
                  </a:extLst>
                </a:gridCol>
              </a:tblGrid>
              <a:tr h="32590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BUDGET OTCO/S.O.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Preventivo  2020</a:t>
                      </a:r>
                    </a:p>
                  </a:txBody>
                  <a:tcPr marL="5883" marR="5883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Consuntivo  2020</a:t>
                      </a:r>
                    </a:p>
                  </a:txBody>
                  <a:tcPr marL="5883" marR="5883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Ammortamenti</a:t>
                      </a:r>
                    </a:p>
                  </a:txBody>
                  <a:tcPr marL="5883" marR="5883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Consuntivo ricavi  2020</a:t>
                      </a:r>
                    </a:p>
                  </a:txBody>
                  <a:tcPr marL="5883" marR="5883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6034058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ALPINISMO GIOVANILE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10.939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2.250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058282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S.O. BIBLIOTECA NAZIONALE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36.707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6.123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9372226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CENTRO DI CINEM. E CINETECA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41.681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444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4197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CNSASA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135.000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79.710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3.300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4988887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ESCURSIONISMO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77.800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5.195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066141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CSMT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60.000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42.233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5.827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408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2097496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MEDICA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5473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S.O. EDITORIALE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3.000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387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863290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RIFUGI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238.700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189.081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92122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S.O. BOSSEA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2.355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9.194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6218443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COMITATO SCIENTIFICO CENTRALE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49.358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1.897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1.950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96118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SPELEOLOGIA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55.000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8.785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555885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SERVIZIO VALANGHE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3.029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4.326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922037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C.C. TAM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41.000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3.108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8599034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S.O. CORALITA’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39.000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1.720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282677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S.O. SENTIERI E CARTOGRAFIA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80.000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33.889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4965647"/>
                  </a:ext>
                </a:extLst>
              </a:tr>
              <a:tr h="2815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TOTALE  </a:t>
                      </a:r>
                    </a:p>
                  </a:txBody>
                  <a:tcPr marL="5883" marR="5883" marT="588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1.004.207 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476.913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23.943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7.908</a:t>
                      </a:r>
                    </a:p>
                  </a:txBody>
                  <a:tcPr marL="5883" marR="72000" marT="588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793733"/>
                  </a:ext>
                </a:extLst>
              </a:tr>
            </a:tbl>
          </a:graphicData>
        </a:graphic>
      </p:graphicFrame>
      <p:sp>
        <p:nvSpPr>
          <p:cNvPr id="6" name="Text Box 2">
            <a:extLst>
              <a:ext uri="{FF2B5EF4-FFF2-40B4-BE49-F238E27FC236}">
                <a16:creationId xmlns:a16="http://schemas.microsoft.com/office/drawing/2014/main" id="{A35DDC42-FF40-42F9-AF3A-EE99178E4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  <p:extLst>
      <p:ext uri="{BB962C8B-B14F-4D97-AF65-F5344CB8AC3E}">
        <p14:creationId xmlns:p14="http://schemas.microsoft.com/office/powerpoint/2010/main" val="16676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2FA3515-5A15-4C74-AD87-2D530729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5" name="Text Box 6">
            <a:extLst>
              <a:ext uri="{FF2B5EF4-FFF2-40B4-BE49-F238E27FC236}">
                <a16:creationId xmlns:a16="http://schemas.microsoft.com/office/drawing/2014/main" id="{1480010D-0806-4C66-8B8A-DEC8650D7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5582964" cy="2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 – Contributi per attività istituzionale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8916" name="Rectangle 9">
            <a:extLst>
              <a:ext uri="{FF2B5EF4-FFF2-40B4-BE49-F238E27FC236}">
                <a16:creationId xmlns:a16="http://schemas.microsoft.com/office/drawing/2014/main" id="{2B832597-05BE-476D-91CA-7AD8FFA3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1" y="926084"/>
            <a:ext cx="59547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cs typeface="Arial" panose="020B0604020202020204" pitchFamily="34" charset="0"/>
              </a:rPr>
              <a:t>FONDO ATTENZIONE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D6C26D2-DB2D-47AA-8653-20B11292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CD59D30C-E167-442B-ADAD-E415D86A29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7073377"/>
              </p:ext>
            </p:extLst>
          </p:nvPr>
        </p:nvGraphicFramePr>
        <p:xfrm>
          <a:off x="387524" y="1427295"/>
          <a:ext cx="7994848" cy="461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650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2FA3515-5A15-4C74-AD87-2D530729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6" name="Rectangle 9">
            <a:extLst>
              <a:ext uri="{FF2B5EF4-FFF2-40B4-BE49-F238E27FC236}">
                <a16:creationId xmlns:a16="http://schemas.microsoft.com/office/drawing/2014/main" id="{2B832597-05BE-476D-91CA-7AD8FFA31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785813"/>
            <a:ext cx="59547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66700" indent="-2635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cs typeface="Arial" panose="020B0604020202020204" pitchFamily="34" charset="0"/>
              </a:rPr>
              <a:t>CONTRIBUTI PER ATTIVITA’ ISTITUZIONALI  - ANPAS 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1D6C26D2-DB2D-47AA-8653-20B11292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90F272-30A7-46D6-BFC5-2465D4319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31" t="8000" r="32675" b="5850"/>
          <a:stretch/>
        </p:blipFill>
        <p:spPr>
          <a:xfrm>
            <a:off x="7888" y="1266346"/>
            <a:ext cx="5040560" cy="51107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1FA3C6C-2F4C-4C5B-B289-083BBECBD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48" t="11543" r="8940" b="9946"/>
          <a:stretch/>
        </p:blipFill>
        <p:spPr>
          <a:xfrm>
            <a:off x="4932040" y="2295971"/>
            <a:ext cx="3628339" cy="2266057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A6A319BF-C99C-4583-94A3-BB584DB2E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5582964" cy="24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 – Contributi per attività istituzionale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232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8F3A3A58-F857-4802-B07A-38E20824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9354A413-59E7-4D2B-A8CC-2D114FB5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14375"/>
            <a:ext cx="6985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it-IT" altLang="it-IT" sz="1600" b="1">
                <a:solidFill>
                  <a:schemeClr val="tx1"/>
                </a:solidFill>
              </a:rPr>
              <a:t>SPESE PER RIFUGI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id="{0C48A746-6322-4B50-8461-3EC02D2C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Costi per Servizi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D34026D6-C5AA-494C-849D-97DF5A8E3F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915332"/>
              </p:ext>
            </p:extLst>
          </p:nvPr>
        </p:nvGraphicFramePr>
        <p:xfrm>
          <a:off x="884021" y="1142405"/>
          <a:ext cx="7776863" cy="500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EB1A689B-A0FB-4EA9-9D32-3AC2497D2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E9479F8A-DE84-4626-BE66-CE5CF2CC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81038"/>
            <a:ext cx="6985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00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</a:rPr>
              <a:t>COSTI PER IL PERSONALE 2016 - 2020</a:t>
            </a:r>
          </a:p>
        </p:txBody>
      </p:sp>
      <p:sp>
        <p:nvSpPr>
          <p:cNvPr id="53251" name="AutoShape 5">
            <a:extLst>
              <a:ext uri="{FF2B5EF4-FFF2-40B4-BE49-F238E27FC236}">
                <a16:creationId xmlns:a16="http://schemas.microsoft.com/office/drawing/2014/main" id="{85F44515-E00D-4160-A5AE-4714AD0FF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6067425"/>
            <a:ext cx="7458075" cy="7635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600" b="1" dirty="0">
                <a:solidFill>
                  <a:srgbClr val="FF6600"/>
                </a:solidFill>
                <a:cs typeface="Arial" panose="020B0604020202020204" pitchFamily="34" charset="0"/>
              </a:rPr>
              <a:t>Costi del personale pari al 5,08% costi della produzione</a:t>
            </a:r>
          </a:p>
          <a:p>
            <a:pPr algn="ctr" eaLnBrk="1" hangingPunct="1">
              <a:spcBef>
                <a:spcPts val="750"/>
              </a:spcBef>
              <a:buClrTx/>
              <a:buFontTx/>
              <a:buNone/>
            </a:pPr>
            <a:r>
              <a:rPr lang="it-IT" altLang="it-IT" sz="1600" b="1" dirty="0">
                <a:solidFill>
                  <a:srgbClr val="FF6600"/>
                </a:solidFill>
                <a:cs typeface="Arial" panose="020B0604020202020204" pitchFamily="34" charset="0"/>
              </a:rPr>
              <a:t>(nel 2019 pari a 4,51 %)</a:t>
            </a:r>
          </a:p>
        </p:txBody>
      </p:sp>
      <p:sp>
        <p:nvSpPr>
          <p:cNvPr id="53252" name="Text Box 6">
            <a:extLst>
              <a:ext uri="{FF2B5EF4-FFF2-40B4-BE49-F238E27FC236}">
                <a16:creationId xmlns:a16="http://schemas.microsoft.com/office/drawing/2014/main" id="{6275F2A7-27B8-40E4-9418-E83CAA17C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214313"/>
            <a:ext cx="27146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COSTI – </a:t>
            </a:r>
            <a:r>
              <a:rPr lang="it-IT" altLang="it-IT" sz="1000" i="1" u="sng" dirty="0">
                <a:solidFill>
                  <a:schemeClr val="tx1"/>
                </a:solidFill>
              </a:rPr>
              <a:t> Personale</a:t>
            </a:r>
            <a:endParaRPr lang="it-IT" altLang="it-IT" sz="1000" i="1" u="sng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53253" name="Picture 10">
            <a:extLst>
              <a:ext uri="{FF2B5EF4-FFF2-40B4-BE49-F238E27FC236}">
                <a16:creationId xmlns:a16="http://schemas.microsoft.com/office/drawing/2014/main" id="{A5599F46-4D60-4BB6-8A87-B71EF717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80975"/>
            <a:ext cx="57308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51257219-80FC-4326-AF5D-C74E05EBB2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623294"/>
              </p:ext>
            </p:extLst>
          </p:nvPr>
        </p:nvGraphicFramePr>
        <p:xfrm>
          <a:off x="-108578" y="1121077"/>
          <a:ext cx="8409616" cy="4615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7D8041-8F0A-E74A-BA5C-ACD1779B7E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55298" name="Immagine 1">
            <a:extLst>
              <a:ext uri="{FF2B5EF4-FFF2-40B4-BE49-F238E27FC236}">
                <a16:creationId xmlns:a16="http://schemas.microsoft.com/office/drawing/2014/main" id="{9A0D6FE6-67D6-4842-922D-48D2768B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3731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B8B31F35-AD8F-48FD-AD1D-892053A2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Rectangle 5">
            <a:extLst>
              <a:ext uri="{FF2B5EF4-FFF2-40B4-BE49-F238E27FC236}">
                <a16:creationId xmlns:a16="http://schemas.microsoft.com/office/drawing/2014/main" id="{A4567547-46FB-40B3-BDD0-4784139D1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52513"/>
            <a:ext cx="597693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CREDITI</a:t>
            </a: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90E6F2A1-B8E2-4000-9C83-8337C85AC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2020- ATTIVO –</a:t>
            </a:r>
            <a:r>
              <a:rPr lang="it-IT" altLang="it-IT" sz="1000" u="sng" dirty="0">
                <a:solidFill>
                  <a:schemeClr val="tx1"/>
                </a:solidFill>
              </a:rPr>
              <a:t> </a:t>
            </a:r>
            <a:r>
              <a:rPr lang="it-IT" altLang="it-IT" sz="1000" i="1" u="sng" dirty="0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C3021E61-FA51-44CA-B635-49DF1F861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928216"/>
              </p:ext>
            </p:extLst>
          </p:nvPr>
        </p:nvGraphicFramePr>
        <p:xfrm>
          <a:off x="1220510" y="1772816"/>
          <a:ext cx="6702980" cy="3844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5235632B-F6D9-4FCC-B160-29C9B006C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CB47D01-C6F5-4A64-853C-5E3FD2AD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3" name="Rectangle 4">
            <a:extLst>
              <a:ext uri="{FF2B5EF4-FFF2-40B4-BE49-F238E27FC236}">
                <a16:creationId xmlns:a16="http://schemas.microsoft.com/office/drawing/2014/main" id="{134A49C2-8604-4070-B45E-F22442B1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6429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CREDITI VERSO SEZIONI</a:t>
            </a:r>
          </a:p>
        </p:txBody>
      </p:sp>
      <p:sp>
        <p:nvSpPr>
          <p:cNvPr id="10244" name="Text Box 6">
            <a:extLst>
              <a:ext uri="{FF2B5EF4-FFF2-40B4-BE49-F238E27FC236}">
                <a16:creationId xmlns:a16="http://schemas.microsoft.com/office/drawing/2014/main" id="{8ED52524-B463-40C5-8C2C-40A6A17F5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ATTIVO –</a:t>
            </a:r>
            <a:r>
              <a:rPr lang="it-IT" altLang="it-IT" sz="1000" u="sng" dirty="0">
                <a:solidFill>
                  <a:schemeClr val="tx1"/>
                </a:solidFill>
              </a:rPr>
              <a:t> </a:t>
            </a:r>
            <a:r>
              <a:rPr lang="it-IT" altLang="it-IT" sz="1000" i="1" u="sng" dirty="0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807371"/>
              </p:ext>
            </p:extLst>
          </p:nvPr>
        </p:nvGraphicFramePr>
        <p:xfrm>
          <a:off x="1300498" y="1318518"/>
          <a:ext cx="74168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341102E9-3C24-4466-9AA4-C01F3BE70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469E9446-FA5B-4B13-B97E-D401B4D7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141663"/>
            <a:ext cx="1871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9196B63E-3805-4607-B009-F2C36417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2" name="Rectangle 4">
            <a:extLst>
              <a:ext uri="{FF2B5EF4-FFF2-40B4-BE49-F238E27FC236}">
                <a16:creationId xmlns:a16="http://schemas.microsoft.com/office/drawing/2014/main" id="{AD5FF46F-4F74-42F1-AE69-1D233F5F0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6429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TREND CREDITI</a:t>
            </a:r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id="{585A2BFC-331F-4D6A-9A38-76A66F34E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ATTIVO –</a:t>
            </a:r>
            <a:r>
              <a:rPr lang="it-IT" altLang="it-IT" sz="1000" u="sng" dirty="0">
                <a:solidFill>
                  <a:schemeClr val="tx1"/>
                </a:solidFill>
              </a:rPr>
              <a:t> </a:t>
            </a:r>
            <a:r>
              <a:rPr lang="it-IT" altLang="it-IT" sz="1000" i="1" u="sng" dirty="0">
                <a:solidFill>
                  <a:schemeClr val="tx1"/>
                </a:solidFill>
              </a:rPr>
              <a:t>Attivo circolante 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606644"/>
              </p:ext>
            </p:extLst>
          </p:nvPr>
        </p:nvGraphicFramePr>
        <p:xfrm>
          <a:off x="683568" y="1043211"/>
          <a:ext cx="7744470" cy="531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3E036347-BFE9-47E4-A876-78E1F6FCC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9700820-A9D5-4CFF-932A-A242E675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8454DD9A-CA53-4A4B-B02E-CC0B88E02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857250"/>
            <a:ext cx="59769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DISPONIBILITA’ LIQUIDE</a:t>
            </a:r>
          </a:p>
        </p:txBody>
      </p:sp>
      <p:sp>
        <p:nvSpPr>
          <p:cNvPr id="18436" name="Text Box 6">
            <a:extLst>
              <a:ext uri="{FF2B5EF4-FFF2-40B4-BE49-F238E27FC236}">
                <a16:creationId xmlns:a16="http://schemas.microsoft.com/office/drawing/2014/main" id="{62C3DDC1-AB81-47C7-9297-4AA0C0C7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2020 -  ATTIVO –</a:t>
            </a:r>
            <a:r>
              <a:rPr lang="it-IT" altLang="it-IT" sz="1000" u="sng" dirty="0">
                <a:solidFill>
                  <a:schemeClr val="tx1"/>
                </a:solidFill>
              </a:rPr>
              <a:t> </a:t>
            </a:r>
            <a:r>
              <a:rPr lang="it-IT" altLang="it-IT" sz="1000" i="1" u="sng" dirty="0">
                <a:solidFill>
                  <a:schemeClr val="tx1"/>
                </a:solidFill>
              </a:rPr>
              <a:t>Attivo circolante </a:t>
            </a:r>
          </a:p>
        </p:txBody>
      </p:sp>
      <p:sp>
        <p:nvSpPr>
          <p:cNvPr id="18437" name="Text Box 41">
            <a:extLst>
              <a:ext uri="{FF2B5EF4-FFF2-40B4-BE49-F238E27FC236}">
                <a16:creationId xmlns:a16="http://schemas.microsoft.com/office/drawing/2014/main" id="{59279E91-0035-4B7A-A5B9-D298D6153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5517232"/>
            <a:ext cx="7134225" cy="6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742950" indent="1571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157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2667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75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1400" dirty="0">
                <a:solidFill>
                  <a:schemeClr val="tx1"/>
                </a:solidFill>
                <a:cs typeface="Arial" panose="020B0604020202020204" pitchFamily="34" charset="0"/>
              </a:rPr>
              <a:t> Banca d’Italia € </a:t>
            </a:r>
            <a:r>
              <a:rPr lang="it-IT" sz="1400" dirty="0"/>
              <a:t>6.042.919</a:t>
            </a:r>
            <a:endParaRPr lang="it-IT" altLang="it-IT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875"/>
              </a:spcBef>
              <a:buClrTx/>
              <a:buFont typeface="Wingdings" panose="05000000000000000000" pitchFamily="2" charset="2"/>
              <a:buChar char="Ø"/>
            </a:pPr>
            <a:r>
              <a:rPr lang="it-IT" altLang="it-IT" sz="1400" dirty="0">
                <a:solidFill>
                  <a:schemeClr val="tx1"/>
                </a:solidFill>
                <a:cs typeface="Arial" panose="020B0604020202020204" pitchFamily="34" charset="0"/>
              </a:rPr>
              <a:t> Banca Prossima € 500.000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0000000-0008-0000-0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676790"/>
              </p:ext>
            </p:extLst>
          </p:nvPr>
        </p:nvGraphicFramePr>
        <p:xfrm>
          <a:off x="899592" y="1340768"/>
          <a:ext cx="7134225" cy="380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 Box 2">
            <a:extLst>
              <a:ext uri="{FF2B5EF4-FFF2-40B4-BE49-F238E27FC236}">
                <a16:creationId xmlns:a16="http://schemas.microsoft.com/office/drawing/2014/main" id="{0550BB60-0914-4B94-AC21-4DF553DF7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228E82A3-46FB-4207-87AC-E2107D643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571500"/>
            <a:ext cx="597693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DEBITI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5028BF8B-8A25-405F-B695-ACE726F3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0" name="Text Box 6">
            <a:extLst>
              <a:ext uri="{FF2B5EF4-FFF2-40B4-BE49-F238E27FC236}">
                <a16:creationId xmlns:a16="http://schemas.microsoft.com/office/drawing/2014/main" id="{D88E4F09-7C3C-46C6-8032-39FE3CAA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3574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PASSIVO - </a:t>
            </a:r>
            <a:r>
              <a:rPr lang="it-IT" altLang="it-IT" sz="1000" i="1" u="sng" dirty="0">
                <a:solidFill>
                  <a:schemeClr val="tx1"/>
                </a:solidFill>
              </a:rPr>
              <a:t>Debiti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53B5C1EE-169F-4B75-9C79-2BC19B945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0727412"/>
              </p:ext>
            </p:extLst>
          </p:nvPr>
        </p:nvGraphicFramePr>
        <p:xfrm>
          <a:off x="755576" y="1124744"/>
          <a:ext cx="781647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Box 2">
            <a:extLst>
              <a:ext uri="{FF2B5EF4-FFF2-40B4-BE49-F238E27FC236}">
                <a16:creationId xmlns:a16="http://schemas.microsoft.com/office/drawing/2014/main" id="{B8123768-0A3B-4940-9D9C-CE3AB3B9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6365013"/>
            <a:ext cx="5903912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COMITATO CENTRALE DI INDIRIZZO E CONTROLLO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it-IT" altLang="it-IT" sz="800" dirty="0">
                <a:solidFill>
                  <a:schemeClr val="tx1"/>
                </a:solidFill>
                <a:cs typeface="Arial" panose="020B0604020202020204" pitchFamily="34" charset="0"/>
              </a:rPr>
              <a:t>27 marzo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52B30F7E-C008-4902-9470-742287B40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681038"/>
            <a:ext cx="597693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it-IT" altLang="it-IT" sz="1800" b="1">
                <a:solidFill>
                  <a:schemeClr val="tx1"/>
                </a:solidFill>
              </a:rPr>
              <a:t>TREND DEBITI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AFCF6228-4B31-4A59-8781-FC5FC937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80A952B4-FA52-435A-BBA3-7EFADE63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14313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25"/>
              </a:spcBef>
              <a:buClrTx/>
              <a:buFontTx/>
              <a:buNone/>
            </a:pPr>
            <a:r>
              <a:rPr lang="it-IT" altLang="it-IT" sz="1000" dirty="0">
                <a:solidFill>
                  <a:schemeClr val="tx1"/>
                </a:solidFill>
              </a:rPr>
              <a:t>Bilancio 2020 – PASSIVO - </a:t>
            </a:r>
            <a:r>
              <a:rPr lang="it-IT" altLang="it-IT" sz="1000" i="1" u="sng" dirty="0">
                <a:solidFill>
                  <a:schemeClr val="tx1"/>
                </a:solidFill>
              </a:rPr>
              <a:t>Debiti</a:t>
            </a: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85CFC965-4FE0-4052-930A-EFC8F87969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995869"/>
              </p:ext>
            </p:extLst>
          </p:nvPr>
        </p:nvGraphicFramePr>
        <p:xfrm>
          <a:off x="467544" y="1052736"/>
          <a:ext cx="8348796" cy="5649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23" name="Group 111">
            <a:extLst>
              <a:ext uri="{FF2B5EF4-FFF2-40B4-BE49-F238E27FC236}">
                <a16:creationId xmlns:a16="http://schemas.microsoft.com/office/drawing/2014/main" id="{49393A88-7945-4141-8283-AF080CC73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6605"/>
              </p:ext>
            </p:extLst>
          </p:nvPr>
        </p:nvGraphicFramePr>
        <p:xfrm>
          <a:off x="466725" y="836613"/>
          <a:ext cx="8208963" cy="5324477"/>
        </p:xfrm>
        <a:graphic>
          <a:graphicData uri="http://schemas.openxmlformats.org/drawingml/2006/table">
            <a:tbl>
              <a:tblPr/>
              <a:tblGrid>
                <a:gridCol w="466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A)  Valore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16.354.866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16.349.890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B)  Costi della produzione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16.311.826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16.276.684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Differenza tra valore e costi della produzione (A-B)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43.040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73.206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C)  Proventi e oneri finanziari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(7.877)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(6.805)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D)  Rettifiche di valore di attività finanziarie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E)  Proventi e oneri straordinari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Risultato prima delle imposte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35.163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66.401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Imposte sul reddito dell'esercizio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(35.163)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(36.742)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938"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Risultato di esercizio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Times New Roman" pitchFamily="18" charset="0"/>
                        </a:rPr>
                        <a:t>29.659</a:t>
                      </a: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17" name="Picture 41">
            <a:extLst>
              <a:ext uri="{FF2B5EF4-FFF2-40B4-BE49-F238E27FC236}">
                <a16:creationId xmlns:a16="http://schemas.microsoft.com/office/drawing/2014/main" id="{09E2259D-4756-4603-9665-6A669502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8" y="180975"/>
            <a:ext cx="5746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8" name="Rectangle 42">
            <a:extLst>
              <a:ext uri="{FF2B5EF4-FFF2-40B4-BE49-F238E27FC236}">
                <a16:creationId xmlns:a16="http://schemas.microsoft.com/office/drawing/2014/main" id="{B8E69DEE-C902-4197-A6A6-7B78F75A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33375"/>
            <a:ext cx="5976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marL="87313" indent="-841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873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  <a:buClrTx/>
              <a:buFontTx/>
              <a:buNone/>
            </a:pPr>
            <a:r>
              <a:rPr lang="it-IT" altLang="it-IT" sz="2000" b="1">
                <a:solidFill>
                  <a:schemeClr val="tx1"/>
                </a:solidFill>
              </a:rPr>
              <a:t>CONTO ECONOMICO</a:t>
            </a:r>
          </a:p>
        </p:txBody>
      </p:sp>
      <p:sp>
        <p:nvSpPr>
          <p:cNvPr id="20519" name="Oval 52">
            <a:extLst>
              <a:ext uri="{FF2B5EF4-FFF2-40B4-BE49-F238E27FC236}">
                <a16:creationId xmlns:a16="http://schemas.microsoft.com/office/drawing/2014/main" id="{EF5CCF2D-B70A-4533-B19D-13EDA534A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43563"/>
            <a:ext cx="1220788" cy="692150"/>
          </a:xfrm>
          <a:prstGeom prst="ellipse">
            <a:avLst/>
          </a:prstGeom>
          <a:noFill/>
          <a:ln w="31623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9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A34B6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22251</TotalTime>
  <Words>1353</Words>
  <Application>Microsoft Office PowerPoint</Application>
  <PresentationFormat>Presentazione su schermo (4:3)</PresentationFormat>
  <Paragraphs>598</Paragraphs>
  <Slides>27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Times New Roman</vt:lpstr>
      <vt:lpstr>Verdana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Amministrazione4</dc:creator>
  <cp:lastModifiedBy>Laura Palumberi</cp:lastModifiedBy>
  <cp:revision>2355</cp:revision>
  <cp:lastPrinted>2021-03-26T16:45:05Z</cp:lastPrinted>
  <dcterms:created xsi:type="dcterms:W3CDTF">2004-05-17T07:19:49Z</dcterms:created>
  <dcterms:modified xsi:type="dcterms:W3CDTF">2021-05-26T13:28:53Z</dcterms:modified>
</cp:coreProperties>
</file>