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301" r:id="rId5"/>
    <p:sldId id="261" r:id="rId6"/>
    <p:sldId id="259" r:id="rId7"/>
    <p:sldId id="292" r:id="rId8"/>
    <p:sldId id="264" r:id="rId9"/>
    <p:sldId id="266" r:id="rId10"/>
    <p:sldId id="267" r:id="rId11"/>
    <p:sldId id="307" r:id="rId12"/>
    <p:sldId id="269" r:id="rId13"/>
    <p:sldId id="270" r:id="rId14"/>
    <p:sldId id="273" r:id="rId15"/>
    <p:sldId id="274" r:id="rId16"/>
    <p:sldId id="275" r:id="rId17"/>
    <p:sldId id="308" r:id="rId18"/>
    <p:sldId id="295" r:id="rId19"/>
    <p:sldId id="297" r:id="rId20"/>
    <p:sldId id="303" r:id="rId21"/>
    <p:sldId id="304" r:id="rId22"/>
    <p:sldId id="280" r:id="rId23"/>
    <p:sldId id="299" r:id="rId24"/>
    <p:sldId id="302" r:id="rId25"/>
    <p:sldId id="300" r:id="rId26"/>
    <p:sldId id="283" r:id="rId27"/>
    <p:sldId id="305" r:id="rId28"/>
  </p:sldIdLst>
  <p:sldSz cx="9144000" cy="6858000" type="screen4x3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290">
          <p15:clr>
            <a:srgbClr val="A4A3A4"/>
          </p15:clr>
        </p15:guide>
        <p15:guide id="2" pos="14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3364FF"/>
    <a:srgbClr val="114AFF"/>
    <a:srgbClr val="8BC5FF"/>
    <a:srgbClr val="F62EEC"/>
    <a:srgbClr val="658AFF"/>
    <a:srgbClr val="B3D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82051" autoAdjust="0"/>
  </p:normalViewPr>
  <p:slideViewPr>
    <p:cSldViewPr>
      <p:cViewPr varScale="1">
        <p:scale>
          <a:sx n="94" d="100"/>
          <a:sy n="94" d="100"/>
        </p:scale>
        <p:origin x="187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71" d="100"/>
          <a:sy n="71" d="100"/>
        </p:scale>
        <p:origin x="-696" y="-102"/>
      </p:cViewPr>
      <p:guideLst>
        <p:guide orient="horz" pos="4290"/>
        <p:guide pos="14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oglio_di_lavoro_di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Foglio_di_lavoro_di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oglio_di_lavoro_di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oglio_di_lavoro_di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Foglio_di_lavoro_di_Microsoft_Excel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oglio_di_lavoro_di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7378222484842"/>
          <c:y val="0.22422011175477219"/>
          <c:w val="0.60625243831443343"/>
          <c:h val="0.60456504376892628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41-4E63-9D31-7201C6A086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41-4E63-9D31-7201C6A086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41-4E63-9D31-7201C6A0867C}"/>
              </c:ext>
            </c:extLst>
          </c:dPt>
          <c:dPt>
            <c:idx val="3"/>
            <c:bubble3D val="0"/>
            <c:explosion val="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41-4E63-9D31-7201C6A0867C}"/>
              </c:ext>
            </c:extLst>
          </c:dPt>
          <c:dLbls>
            <c:dLbl>
              <c:idx val="0"/>
              <c:layout>
                <c:manualLayout>
                  <c:x val="-5.0388845683812925E-2"/>
                  <c:y val="-0.22117095496333747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41-4E63-9D31-7201C6A0867C}"/>
                </c:ext>
              </c:extLst>
            </c:dLbl>
            <c:dLbl>
              <c:idx val="1"/>
              <c:layout>
                <c:manualLayout>
                  <c:x val="3.3678744541752063E-2"/>
                  <c:y val="-0.234292426714435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CC83EF5-47AF-4076-BB7C-268E7FE0228A}" type="CATEGORYNAME">
                      <a:rPr lang="it-IT" b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[NOME CATEGORIA]</a:t>
                    </a:fld>
                    <a:r>
                      <a:rPr lang="it-IT" b="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091A4CF-F4FC-4100-8D21-2642B3D1D948}" type="VALUE">
                      <a:rPr lang="it-IT" b="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[VALORE]</a:t>
                    </a:fld>
                    <a:endParaRPr lang="it-IT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it-IT" b="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DFBAFDD1-2938-4AA9-95AD-6EE6AC762967}" type="PERCENTAGE">
                      <a:rPr lang="it-IT" b="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[PERCENTUALE]</a:t>
                    </a:fld>
                    <a:endParaRPr lang="it-IT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41-4E63-9D31-7201C6A0867C}"/>
                </c:ext>
              </c:extLst>
            </c:dLbl>
            <c:dLbl>
              <c:idx val="2"/>
              <c:layout>
                <c:manualLayout>
                  <c:x val="2.7714042484681504E-2"/>
                  <c:y val="9.74024695329678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41-4E63-9D31-7201C6A0867C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it-IT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Crediti verso clienti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it-IT" b="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1.395.302
</a:t>
                    </a:r>
                    <a:fld id="{08631A97-4743-4B85-9776-553568F386CE}" type="PERCENTAGE">
                      <a:rPr lang="it-IT" b="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[PERCENTUALE]</a:t>
                    </a:fld>
                    <a:endParaRPr lang="it-IT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941-4E63-9D31-7201C6A0867C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('COMPOSIZIONE CREDITI 31.12.19'!$F$4,'COMPOSIZIONE CREDITI 31.12.19'!$F$5:$F$6)</c:f>
              <c:strCache>
                <c:ptCount val="3"/>
                <c:pt idx="0">
                  <c:v>Crediti verso altri</c:v>
                </c:pt>
                <c:pt idx="1">
                  <c:v>Crediti verso sezioni</c:v>
                </c:pt>
                <c:pt idx="2">
                  <c:v>Crediti diversi</c:v>
                </c:pt>
              </c:strCache>
            </c:strRef>
          </c:cat>
          <c:val>
            <c:numRef>
              <c:f>('COMPOSIZIONE CREDITI 31.12.19'!$G$4,'COMPOSIZIONE CREDITI 31.12.19'!$G$5:$G$6)</c:f>
              <c:numCache>
                <c:formatCode>_-* #,##0_-;\-* #,##0_-;_-* "-"??_-;_-@_-</c:formatCode>
                <c:ptCount val="3"/>
                <c:pt idx="0" formatCode="_-* #,##0.00\ [$€-410]_-;\-* #,##0.00\ [$€-410]_-;_-* &quot;-&quot;??\ [$€-410]_-;_-@_-">
                  <c:v>53691</c:v>
                </c:pt>
                <c:pt idx="1">
                  <c:v>946724</c:v>
                </c:pt>
                <c:pt idx="2">
                  <c:v>448578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41-4E63-9D31-7201C6A086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24866062792077E-2"/>
          <c:y val="0"/>
          <c:w val="0.96617521047275534"/>
          <c:h val="0.7345513875823142"/>
        </c:manualLayout>
      </c:layout>
      <c:lineChart>
        <c:grouping val="standard"/>
        <c:varyColors val="0"/>
        <c:ser>
          <c:idx val="1"/>
          <c:order val="0"/>
          <c:tx>
            <c:strRef>
              <c:f>'RICAVI DA PUBBLICAZIONI'!$A$2</c:f>
              <c:strCache>
                <c:ptCount val="1"/>
                <c:pt idx="0">
                  <c:v>ricavi da attività di promozione</c:v>
                </c:pt>
              </c:strCache>
            </c:strRef>
          </c:tx>
          <c:spPr>
            <a:ln w="57150" cap="rnd" cmpd="sng" algn="ctr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17"/>
            <c:spPr>
              <a:solidFill>
                <a:srgbClr val="3364FF"/>
              </a:solidFill>
              <a:ln w="952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8.6995082693983469E-2"/>
                  <c:y val="-4.347269294707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8F-4711-A7B6-C5CD4A1A94A0}"/>
                </c:ext>
              </c:extLst>
            </c:dLbl>
            <c:dLbl>
              <c:idx val="1"/>
              <c:layout>
                <c:manualLayout>
                  <c:x val="-4.3945350568399315E-2"/>
                  <c:y val="-7.671651696542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8F-4711-A7B6-C5CD4A1A94A0}"/>
                </c:ext>
              </c:extLst>
            </c:dLbl>
            <c:dLbl>
              <c:idx val="2"/>
              <c:layout>
                <c:manualLayout>
                  <c:x val="-5.6245274032851934E-2"/>
                  <c:y val="-6.648764803670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A8F-4711-A7B6-C5CD4A1A94A0}"/>
                </c:ext>
              </c:extLst>
            </c:dLbl>
            <c:dLbl>
              <c:idx val="3"/>
              <c:layout>
                <c:manualLayout>
                  <c:x val="-3.1645427103946758E-2"/>
                  <c:y val="-6.6487648036701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A8F-4711-A7B6-C5CD4A1A94A0}"/>
                </c:ext>
              </c:extLst>
            </c:dLbl>
            <c:dLbl>
              <c:idx val="4"/>
              <c:layout>
                <c:manualLayout>
                  <c:x val="-4.0870369702286274E-2"/>
                  <c:y val="-4.347269294707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A8F-4711-A7B6-C5CD4A1A94A0}"/>
                </c:ext>
              </c:extLst>
            </c:dLbl>
            <c:dLbl>
              <c:idx val="5"/>
              <c:layout>
                <c:manualLayout>
                  <c:x val="-6.9283192905171709E-2"/>
                  <c:y val="0.130418078841222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8F-4711-A7B6-C5CD4A1A94A0}"/>
                </c:ext>
              </c:extLst>
            </c:dLbl>
            <c:dLbl>
              <c:idx val="6"/>
              <c:layout>
                <c:manualLayout>
                  <c:x val="-2.7373503882587063E-2"/>
                  <c:y val="-6.1373213572339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8F-4711-A7B6-C5CD4A1A9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92D050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'RICAVI DA PUBBLICAZIONI'!$B$2:$H$2</c:f>
              <c:numCache>
                <c:formatCode>_-[$€-410]\ * #,##0_-;\-[$€-410]\ * #,##0_-;_-[$€-410]\ * "-"??_-;_-@_-</c:formatCode>
                <c:ptCount val="7"/>
                <c:pt idx="0">
                  <c:v>389772.04</c:v>
                </c:pt>
                <c:pt idx="1">
                  <c:v>248091.76</c:v>
                </c:pt>
                <c:pt idx="2">
                  <c:v>237631.27</c:v>
                </c:pt>
                <c:pt idx="3">
                  <c:v>246476</c:v>
                </c:pt>
                <c:pt idx="4">
                  <c:v>227632</c:v>
                </c:pt>
                <c:pt idx="5">
                  <c:v>199112</c:v>
                </c:pt>
                <c:pt idx="6">
                  <c:v>230908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A8F-4711-A7B6-C5CD4A1A94A0}"/>
            </c:ext>
          </c:extLst>
        </c:ser>
        <c:ser>
          <c:idx val="2"/>
          <c:order val="1"/>
          <c:tx>
            <c:strRef>
              <c:f>'RICAVI DA PUBBLICAZIONI'!$A$3</c:f>
              <c:strCache>
                <c:ptCount val="1"/>
                <c:pt idx="0">
                  <c:v>ricavi da pubblicazioni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92D050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3145044426209786E-2"/>
                  <c:y val="6.904486526888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A8F-4711-A7B6-C5CD4A1A94A0}"/>
                </c:ext>
              </c:extLst>
            </c:dLbl>
            <c:dLbl>
              <c:idx val="1"/>
              <c:layout>
                <c:manualLayout>
                  <c:x val="-5.7782764465908514E-2"/>
                  <c:y val="-5.1144344643616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A8F-4711-A7B6-C5CD4A1A94A0}"/>
                </c:ext>
              </c:extLst>
            </c:dLbl>
            <c:dLbl>
              <c:idx val="2"/>
              <c:layout>
                <c:manualLayout>
                  <c:x val="-9.177280394914708E-2"/>
                  <c:y val="7.4159299733243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A8F-4711-A7B6-C5CD4A1A94A0}"/>
                </c:ext>
              </c:extLst>
            </c:dLbl>
            <c:dLbl>
              <c:idx val="3"/>
              <c:layout>
                <c:manualLayout>
                  <c:x val="-6.7172957020241855E-2"/>
                  <c:y val="4.858712741143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A8F-4711-A7B6-C5CD4A1A94A0}"/>
                </c:ext>
              </c:extLst>
            </c:dLbl>
            <c:dLbl>
              <c:idx val="4"/>
              <c:layout>
                <c:manualLayout>
                  <c:x val="-7.4860409185524848E-2"/>
                  <c:y val="-5.6258779107978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A8F-4711-A7B6-C5CD4A1A94A0}"/>
                </c:ext>
              </c:extLst>
            </c:dLbl>
            <c:dLbl>
              <c:idx val="5"/>
              <c:layout>
                <c:manualLayout>
                  <c:x val="-6.0857745332021665E-2"/>
                  <c:y val="-8.43881686619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A8F-4711-A7B6-C5CD4A1A94A0}"/>
                </c:ext>
              </c:extLst>
            </c:dLbl>
            <c:dLbl>
              <c:idx val="6"/>
              <c:layout>
                <c:manualLayout>
                  <c:x val="-2.4298523016473908E-2"/>
                  <c:y val="-7.927373419760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BA8F-4711-A7B6-C5CD4A1A9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'RICAVI DA PUBBLICAZIONI'!$B$3:$H$3</c:f>
              <c:numCache>
                <c:formatCode>_-[$€-410]\ * #,##0_-;\-[$€-410]\ * #,##0_-;_-[$€-410]\ * "-"??_-;_-@_-</c:formatCode>
                <c:ptCount val="7"/>
                <c:pt idx="0">
                  <c:v>161048.38</c:v>
                </c:pt>
                <c:pt idx="1">
                  <c:v>167158.12</c:v>
                </c:pt>
                <c:pt idx="2">
                  <c:v>93588.5</c:v>
                </c:pt>
                <c:pt idx="3">
                  <c:v>77121</c:v>
                </c:pt>
                <c:pt idx="4">
                  <c:v>82803</c:v>
                </c:pt>
                <c:pt idx="5">
                  <c:v>198827</c:v>
                </c:pt>
                <c:pt idx="6">
                  <c:v>131960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A8F-4711-A7B6-C5CD4A1A94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85196072"/>
        <c:axId val="385203616"/>
      </c:lineChart>
      <c:catAx>
        <c:axId val="3851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85203616"/>
        <c:crosses val="autoZero"/>
        <c:auto val="1"/>
        <c:lblAlgn val="ctr"/>
        <c:lblOffset val="100"/>
        <c:noMultiLvlLbl val="0"/>
      </c:catAx>
      <c:valAx>
        <c:axId val="385203616"/>
        <c:scaling>
          <c:orientation val="minMax"/>
        </c:scaling>
        <c:delete val="1"/>
        <c:axPos val="l"/>
        <c:numFmt formatCode="_-[$€-410]\ * #,##0_-;\-[$€-410]\ * #,##0_-;_-[$€-410]\ * &quot;-&quot;??_-;_-@_-" sourceLinked="1"/>
        <c:majorTickMark val="none"/>
        <c:minorTickMark val="none"/>
        <c:tickLblPos val="nextTo"/>
        <c:crossAx val="385196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000327278677793E-2"/>
          <c:y val="0.14412904738979623"/>
          <c:w val="0.96399934544264443"/>
          <c:h val="0.76894630755312898"/>
        </c:manualLayout>
      </c:layout>
      <c:lineChart>
        <c:grouping val="standard"/>
        <c:varyColors val="0"/>
        <c:ser>
          <c:idx val="0"/>
          <c:order val="0"/>
          <c:tx>
            <c:strRef>
              <c:f>'ALTRI RICAVI E PROVENTI'!$A$2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57150" cmpd="sng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8863557003828124E-2"/>
                  <c:y val="-9.7428944210066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B2-4724-BDCA-76AD25EE03B9}"/>
                </c:ext>
              </c:extLst>
            </c:dLbl>
            <c:dLbl>
              <c:idx val="1"/>
              <c:layout>
                <c:manualLayout>
                  <c:x val="-6.7227163614857394E-2"/>
                  <c:y val="-8.299502654931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6.856110888856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B2-4724-BDCA-76AD25EE03B9}"/>
                </c:ext>
              </c:extLst>
            </c:dLbl>
            <c:dLbl>
              <c:idx val="3"/>
              <c:layout>
                <c:manualLayout>
                  <c:x val="-8.1688757977417772E-2"/>
                  <c:y val="-7.938654713412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9.382046479487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>
                      <a:solidFill>
                        <a:schemeClr val="accent1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'ALTRI RICAVI E PROVENTI'!$B$2:$F$2</c:f>
              <c:numCache>
                <c:formatCode>_-[$€-410]\ * #,##0_-;\-[$€-410]\ * #,##0_-;_-[$€-410]\ * "-"??_-;_-@_-</c:formatCode>
                <c:ptCount val="5"/>
                <c:pt idx="0">
                  <c:v>928444.02</c:v>
                </c:pt>
                <c:pt idx="1">
                  <c:v>942404</c:v>
                </c:pt>
                <c:pt idx="2">
                  <c:v>1066598</c:v>
                </c:pt>
                <c:pt idx="3">
                  <c:v>1058227</c:v>
                </c:pt>
                <c:pt idx="4">
                  <c:v>1153626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B2-4724-BDCA-76AD25EE03B9}"/>
            </c:ext>
          </c:extLst>
        </c:ser>
        <c:ser>
          <c:idx val="1"/>
          <c:order val="1"/>
          <c:tx>
            <c:strRef>
              <c:f>'ALTRI RICAVI E PROVENTI'!$A$3</c:f>
              <c:strCache>
                <c:ptCount val="1"/>
                <c:pt idx="0">
                  <c:v>Contributi in conto esercizio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1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2-4724-BDCA-76AD25EE03B9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B2-4724-BDCA-76AD25EE03B9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B2-4724-BDCA-76AD25EE03B9}"/>
              </c:ext>
            </c:extLst>
          </c:dPt>
          <c:dPt>
            <c:idx val="4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B2-4724-BDCA-76AD25EE03B9}"/>
              </c:ext>
            </c:extLst>
          </c:dPt>
          <c:dLbls>
            <c:dLbl>
              <c:idx val="0"/>
              <c:layout>
                <c:manualLayout>
                  <c:x val="-9.4779905089183436E-2"/>
                  <c:y val="-0.12268830011638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4B2-4724-BDCA-76AD25EE03B9}"/>
                </c:ext>
              </c:extLst>
            </c:dLbl>
            <c:dLbl>
              <c:idx val="1"/>
              <c:layout>
                <c:manualLayout>
                  <c:x val="-8.4961544755359164E-2"/>
                  <c:y val="-0.11186286187081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0.101037423625254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B2-4724-BDCA-76AD25EE03B9}"/>
                </c:ext>
              </c:extLst>
            </c:dLbl>
            <c:dLbl>
              <c:idx val="3"/>
              <c:layout>
                <c:manualLayout>
                  <c:x val="-8.0052364588447056E-2"/>
                  <c:y val="4.6910232397439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6.49526294733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'ALTRI RICAVI E PROVENTI'!$B$3:$F$3</c:f>
              <c:numCache>
                <c:formatCode>_-[$€-410]\ * #,##0_-;\-[$€-410]\ * #,##0_-;_-[$€-410]\ * "-"??_-;_-@_-</c:formatCode>
                <c:ptCount val="5"/>
                <c:pt idx="0">
                  <c:v>3469056.19</c:v>
                </c:pt>
                <c:pt idx="1">
                  <c:v>4565930</c:v>
                </c:pt>
                <c:pt idx="2">
                  <c:v>5322791</c:v>
                </c:pt>
                <c:pt idx="3">
                  <c:v>5204587</c:v>
                </c:pt>
                <c:pt idx="4">
                  <c:v>6922677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4B2-4724-BDCA-76AD25EE03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254120"/>
        <c:axId val="307251824"/>
      </c:lineChart>
      <c:catAx>
        <c:axId val="30725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7251824"/>
        <c:crosses val="autoZero"/>
        <c:auto val="1"/>
        <c:lblAlgn val="ctr"/>
        <c:lblOffset val="100"/>
        <c:noMultiLvlLbl val="0"/>
      </c:catAx>
      <c:valAx>
        <c:axId val="307251824"/>
        <c:scaling>
          <c:orientation val="minMax"/>
        </c:scaling>
        <c:delete val="1"/>
        <c:axPos val="l"/>
        <c:numFmt formatCode="_-[$€-410]\ * #,##0_-;\-[$€-410]\ * #,##0_-;_-[$€-410]\ * &quot;-&quot;??_-;_-@_-" sourceLinked="1"/>
        <c:majorTickMark val="none"/>
        <c:minorTickMark val="none"/>
        <c:tickLblPos val="nextTo"/>
        <c:crossAx val="30725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631653330783044"/>
          <c:y val="0.36314197590450054"/>
          <c:w val="0.30495127886342138"/>
          <c:h val="0.527656503532504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14-4DA2-B68F-CAEE825FA8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14-4DA2-B68F-CAEE825FA8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14-4DA2-B68F-CAEE825FA8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14-4DA2-B68F-CAEE825FA8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714-4DA2-B68F-CAEE825FA8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714-4DA2-B68F-CAEE825FA8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714-4DA2-B68F-CAEE825FA813}"/>
              </c:ext>
            </c:extLst>
          </c:dPt>
          <c:dLbls>
            <c:dLbl>
              <c:idx val="0"/>
              <c:layout>
                <c:manualLayout>
                  <c:x val="-8.2658569500674767E-2"/>
                  <c:y val="-0.227670753064798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14-4DA2-B68F-CAEE825FA813}"/>
                </c:ext>
              </c:extLst>
            </c:dLbl>
            <c:dLbl>
              <c:idx val="1"/>
              <c:layout>
                <c:manualLayout>
                  <c:x val="0.14342800392319585"/>
                  <c:y val="-0.267297640838107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14-4DA2-B68F-CAEE825FA813}"/>
                </c:ext>
              </c:extLst>
            </c:dLbl>
            <c:dLbl>
              <c:idx val="2"/>
              <c:layout>
                <c:manualLayout>
                  <c:x val="0.30480250299265726"/>
                  <c:y val="0.166553623573911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14-4DA2-B68F-CAEE825FA813}"/>
                </c:ext>
              </c:extLst>
            </c:dLbl>
            <c:dLbl>
              <c:idx val="3"/>
              <c:layout>
                <c:manualLayout>
                  <c:x val="0.26992587448450311"/>
                  <c:y val="0.33682089800808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14-4DA2-B68F-CAEE825FA813}"/>
                </c:ext>
              </c:extLst>
            </c:dLbl>
            <c:dLbl>
              <c:idx val="4"/>
              <c:layout>
                <c:manualLayout>
                  <c:x val="-0.19399460188933879"/>
                  <c:y val="4.08639813193227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14-4DA2-B68F-CAEE825FA813}"/>
                </c:ext>
              </c:extLst>
            </c:dLbl>
            <c:dLbl>
              <c:idx val="5"/>
              <c:layout>
                <c:manualLayout>
                  <c:x val="-0.31882591093117407"/>
                  <c:y val="-0.151780502043199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14-4DA2-B68F-CAEE825FA813}"/>
                </c:ext>
              </c:extLst>
            </c:dLbl>
            <c:dLbl>
              <c:idx val="6"/>
              <c:layout>
                <c:manualLayout>
                  <c:x val="0.36362091450776712"/>
                  <c:y val="-9.16347201296141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14-4DA2-B68F-CAEE825FA813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'COSTI DELLA PRODUZIONE 2019'!$A$3:$A$9</c:f>
              <c:strCache>
                <c:ptCount val="7"/>
                <c:pt idx="0">
                  <c:v> Acquisto merci/materiale di consumo </c:v>
                </c:pt>
                <c:pt idx="1">
                  <c:v> Godimento beni di Terzi </c:v>
                </c:pt>
                <c:pt idx="2">
                  <c:v> Personale </c:v>
                </c:pt>
                <c:pt idx="3">
                  <c:v> Oneri diversi di gestione </c:v>
                </c:pt>
                <c:pt idx="4">
                  <c:v> Servizi </c:v>
                </c:pt>
                <c:pt idx="5">
                  <c:v> Ammortamenti e svalutazioni </c:v>
                </c:pt>
                <c:pt idx="6">
                  <c:v> Variazione delle rimanenze di materie prime, sussidiarie, di consumo e merci </c:v>
                </c:pt>
              </c:strCache>
            </c:strRef>
          </c:cat>
          <c:val>
            <c:numRef>
              <c:f>'COSTI DELLA PRODUZIONE 2019'!$B$3:$B$9</c:f>
              <c:numCache>
                <c:formatCode>_-[$€-410]\ * #,##0_-;\-[$€-410]\ * #,##0_-;_-[$€-410]\ * "-"??_-;_-@_-</c:formatCode>
                <c:ptCount val="7"/>
                <c:pt idx="0">
                  <c:v>173045</c:v>
                </c:pt>
                <c:pt idx="1">
                  <c:v>56216</c:v>
                </c:pt>
                <c:pt idx="2">
                  <c:v>733798</c:v>
                </c:pt>
                <c:pt idx="3">
                  <c:v>181181</c:v>
                </c:pt>
                <c:pt idx="4">
                  <c:v>14788518</c:v>
                </c:pt>
                <c:pt idx="5">
                  <c:v>334499</c:v>
                </c:pt>
                <c:pt idx="6">
                  <c:v>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14-4DA2-B68F-CAEE825FA81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714-4DA2-B68F-CAEE825FA8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714-4DA2-B68F-CAEE825FA8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714-4DA2-B68F-CAEE825FA8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714-4DA2-B68F-CAEE825FA8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714-4DA2-B68F-CAEE825FA8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714-4DA2-B68F-CAEE825FA8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F714-4DA2-B68F-CAEE825FA813}"/>
              </c:ext>
            </c:extLst>
          </c:dPt>
          <c:dLbls>
            <c:delete val="1"/>
          </c:dLbls>
          <c:cat>
            <c:strRef>
              <c:f>'COSTI DELLA PRODUZIONE 2019'!$A$3:$A$9</c:f>
              <c:strCache>
                <c:ptCount val="7"/>
                <c:pt idx="0">
                  <c:v> Acquisto merci/materiale di consumo </c:v>
                </c:pt>
                <c:pt idx="1">
                  <c:v> Godimento beni di Terzi </c:v>
                </c:pt>
                <c:pt idx="2">
                  <c:v> Personale </c:v>
                </c:pt>
                <c:pt idx="3">
                  <c:v> Oneri diversi di gestione </c:v>
                </c:pt>
                <c:pt idx="4">
                  <c:v> Servizi </c:v>
                </c:pt>
                <c:pt idx="5">
                  <c:v> Ammortamenti e svalutazioni </c:v>
                </c:pt>
                <c:pt idx="6">
                  <c:v> Variazione delle rimanenze di materie prime, sussidiarie, di consumo e merci </c:v>
                </c:pt>
              </c:strCache>
            </c:strRef>
          </c:cat>
          <c:val>
            <c:numRef>
              <c:f>'COSTI DELLA PRODUZIONE 2019'!$C$3:$C$9</c:f>
              <c:numCache>
                <c:formatCode>0.00%</c:formatCode>
                <c:ptCount val="7"/>
                <c:pt idx="0">
                  <c:v>1.0631465229649971E-2</c:v>
                </c:pt>
                <c:pt idx="1">
                  <c:v>3.4537747369181586E-3</c:v>
                </c:pt>
                <c:pt idx="2">
                  <c:v>4.5082769930288015E-2</c:v>
                </c:pt>
                <c:pt idx="3">
                  <c:v>1.1131321342848458E-2</c:v>
                </c:pt>
                <c:pt idx="4">
                  <c:v>0.90857068921409301</c:v>
                </c:pt>
                <c:pt idx="5">
                  <c:v>2.0550807523203127E-2</c:v>
                </c:pt>
                <c:pt idx="6">
                  <c:v>5.7917202299927922E-4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714-4DA2-B68F-CAEE825FA8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63618089886515E-3"/>
          <c:y val="4.5630660929772464E-2"/>
          <c:w val="0.96358404903145822"/>
          <c:h val="0.68040912908219964"/>
        </c:manualLayout>
      </c:layout>
      <c:lineChart>
        <c:grouping val="standard"/>
        <c:varyColors val="0"/>
        <c:ser>
          <c:idx val="0"/>
          <c:order val="0"/>
          <c:tx>
            <c:strRef>
              <c:f>'STAMPA SOCIALE'!$A$2</c:f>
              <c:strCache>
                <c:ptCount val="1"/>
                <c:pt idx="0">
                  <c:v>carta,stampa, celophanatura e postalizzazione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816835408479369E-2"/>
                  <c:y val="7.2048411994377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2E-4269-AD3C-47B7A6F121F7}"/>
                </c:ext>
              </c:extLst>
            </c:dLbl>
            <c:dLbl>
              <c:idx val="1"/>
              <c:layout>
                <c:manualLayout>
                  <c:x val="-5.729767294170085E-2"/>
                  <c:y val="-7.445002572752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2E-4269-AD3C-47B7A6F121F7}"/>
                </c:ext>
              </c:extLst>
            </c:dLbl>
            <c:dLbl>
              <c:idx val="2"/>
              <c:layout>
                <c:manualLayout>
                  <c:x val="-5.0798582174733937E-2"/>
                  <c:y val="-6.484357079493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2E-4269-AD3C-47B7A6F121F7}"/>
                </c:ext>
              </c:extLst>
            </c:dLbl>
            <c:dLbl>
              <c:idx val="3"/>
              <c:layout>
                <c:manualLayout>
                  <c:x val="-6.5421536400409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2E-4269-AD3C-47B7A6F121F7}"/>
                </c:ext>
              </c:extLst>
            </c:dLbl>
            <c:dLbl>
              <c:idx val="4"/>
              <c:layout>
                <c:manualLayout>
                  <c:x val="-7.6794945242601706E-2"/>
                  <c:y val="-6.964679826123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2E-4269-AD3C-47B7A6F121F7}"/>
                </c:ext>
              </c:extLst>
            </c:dLbl>
            <c:dLbl>
              <c:idx val="5"/>
              <c:layout>
                <c:manualLayout>
                  <c:x val="-4.2460299894658438E-2"/>
                  <c:y val="-9.1261321859544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'STAMPA SOCIALE'!$B$2:$G$2</c:f>
              <c:numCache>
                <c:formatCode>_-[$€-410]\ * #,##0_-;\-[$€-410]\ * #,##0_-;_-[$€-410]\ * "-"??_-;_-@_-</c:formatCode>
                <c:ptCount val="6"/>
                <c:pt idx="0">
                  <c:v>821298.57</c:v>
                </c:pt>
                <c:pt idx="1">
                  <c:v>734520</c:v>
                </c:pt>
                <c:pt idx="2">
                  <c:v>728616</c:v>
                </c:pt>
                <c:pt idx="3">
                  <c:v>719452</c:v>
                </c:pt>
                <c:pt idx="4">
                  <c:v>721693</c:v>
                </c:pt>
                <c:pt idx="5">
                  <c:v>727316.05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269-AD3C-47B7A6F121F7}"/>
            </c:ext>
          </c:extLst>
        </c:ser>
        <c:ser>
          <c:idx val="1"/>
          <c:order val="1"/>
          <c:tx>
            <c:strRef>
              <c:f>'STAMPA SOCIALE'!$A$3</c:f>
              <c:strCache>
                <c:ptCount val="1"/>
                <c:pt idx="0">
                  <c:v>collaboratori e costi di redazione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92062716737640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2E-4269-AD3C-47B7A6F121F7}"/>
                </c:ext>
              </c:extLst>
            </c:dLbl>
            <c:dLbl>
              <c:idx val="1"/>
              <c:layout>
                <c:manualLayout>
                  <c:x val="-7.6794945242601623E-2"/>
                  <c:y val="8.8859708126399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2E-4269-AD3C-47B7A6F121F7}"/>
                </c:ext>
              </c:extLst>
            </c:dLbl>
            <c:dLbl>
              <c:idx val="2"/>
              <c:layout>
                <c:manualLayout>
                  <c:x val="-7.5170172550859865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2E-4269-AD3C-47B7A6F121F7}"/>
                </c:ext>
              </c:extLst>
            </c:dLbl>
            <c:dLbl>
              <c:idx val="3"/>
              <c:layout>
                <c:manualLayout>
                  <c:x val="-5.5672900249959183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2E-4269-AD3C-47B7A6F121F7}"/>
                </c:ext>
              </c:extLst>
            </c:dLbl>
            <c:dLbl>
              <c:idx val="4"/>
              <c:layout>
                <c:manualLayout>
                  <c:x val="-5.8922445633442698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2E-4269-AD3C-47B7A6F121F7}"/>
                </c:ext>
              </c:extLst>
            </c:dLbl>
            <c:dLbl>
              <c:idx val="5"/>
              <c:layout>
                <c:manualLayout>
                  <c:x val="-4.4864963478436312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A2E-4269-AD3C-47B7A6F121F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'STAMPA SOCIALE'!$B$3:$G$3</c:f>
              <c:numCache>
                <c:formatCode>_-[$€-410]\ * #,##0_-;\-[$€-410]\ * #,##0_-;_-[$€-410]\ * "-"??_-;_-@_-</c:formatCode>
                <c:ptCount val="6"/>
                <c:pt idx="0">
                  <c:v>195979.25</c:v>
                </c:pt>
                <c:pt idx="1">
                  <c:v>195954</c:v>
                </c:pt>
                <c:pt idx="2">
                  <c:v>192499</c:v>
                </c:pt>
                <c:pt idx="3">
                  <c:v>197103</c:v>
                </c:pt>
                <c:pt idx="4">
                  <c:v>197933</c:v>
                </c:pt>
                <c:pt idx="5">
                  <c:v>193373.36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269-AD3C-47B7A6F121F7}"/>
            </c:ext>
          </c:extLst>
        </c:ser>
        <c:ser>
          <c:idx val="2"/>
          <c:order val="2"/>
          <c:tx>
            <c:strRef>
              <c:f>'STAMPA SOCIALE'!$A$4</c:f>
              <c:strCache>
                <c:ptCount val="1"/>
                <c:pt idx="0">
                  <c:v>spedizioni in abbonamento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920627167376405E-2"/>
                  <c:y val="-9.606454932583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2E-4269-AD3C-47B7A6F121F7}"/>
                </c:ext>
              </c:extLst>
            </c:dLbl>
            <c:dLbl>
              <c:idx val="1"/>
              <c:layout>
                <c:manualLayout>
                  <c:x val="-7.5170172550859865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2E-4269-AD3C-47B7A6F121F7}"/>
                </c:ext>
              </c:extLst>
            </c:dLbl>
            <c:dLbl>
              <c:idx val="2"/>
              <c:layout>
                <c:manualLayout>
                  <c:x val="-6.054721832518431E-2"/>
                  <c:y val="-5.763872959550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2E-4269-AD3C-47B7A6F121F7}"/>
                </c:ext>
              </c:extLst>
            </c:dLbl>
            <c:dLbl>
              <c:idx val="3"/>
              <c:layout>
                <c:manualLayout>
                  <c:x val="-7.679494524260159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A2E-4269-AD3C-47B7A6F121F7}"/>
                </c:ext>
              </c:extLst>
            </c:dLbl>
            <c:dLbl>
              <c:idx val="4"/>
              <c:layout>
                <c:manualLayout>
                  <c:x val="-6.867108178389307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A2E-4269-AD3C-47B7A6F121F7}"/>
                </c:ext>
              </c:extLst>
            </c:dLbl>
            <c:dLbl>
              <c:idx val="5"/>
              <c:layout>
                <c:manualLayout>
                  <c:x val="-4.5709845278141897E-2"/>
                  <c:y val="-6.7245184528085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'STAMPA SOCIALE'!$B$4:$G$4</c:f>
              <c:numCache>
                <c:formatCode>_-[$€-410]\ * #,##0_-;\-[$€-410]\ * #,##0_-;_-[$€-410]\ * "-"??_-;_-@_-</c:formatCode>
                <c:ptCount val="6"/>
                <c:pt idx="0">
                  <c:v>407278.26</c:v>
                </c:pt>
                <c:pt idx="1">
                  <c:v>402928</c:v>
                </c:pt>
                <c:pt idx="2">
                  <c:v>405499</c:v>
                </c:pt>
                <c:pt idx="3">
                  <c:v>417823</c:v>
                </c:pt>
                <c:pt idx="4">
                  <c:v>425448</c:v>
                </c:pt>
                <c:pt idx="5">
                  <c:v>432724.43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2E-4269-AD3C-47B7A6F121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3855407"/>
        <c:axId val="175877263"/>
      </c:lineChart>
      <c:catAx>
        <c:axId val="20538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5877263"/>
        <c:crosses val="autoZero"/>
        <c:auto val="1"/>
        <c:lblAlgn val="ctr"/>
        <c:lblOffset val="100"/>
        <c:noMultiLvlLbl val="0"/>
      </c:catAx>
      <c:valAx>
        <c:axId val="1758772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[$€-410]\ * #,##0_-;\-[$€-410]\ * #,##0_-;_-[$€-410]\ * &quot;-&quot;??_-;_-@_-" sourceLinked="1"/>
        <c:majorTickMark val="none"/>
        <c:minorTickMark val="none"/>
        <c:tickLblPos val="nextTo"/>
        <c:crossAx val="205385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0974881335365E-2"/>
          <c:y val="0.8240651529440286"/>
          <c:w val="0.95977599085587073"/>
          <c:h val="0.161525164657095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37079608343976E-2"/>
          <c:y val="5.5248634807684001E-2"/>
          <c:w val="0.9625372498935717"/>
          <c:h val="0.84681395188989483"/>
        </c:manualLayout>
      </c:layout>
      <c:lineChart>
        <c:grouping val="standard"/>
        <c:varyColors val="0"/>
        <c:ser>
          <c:idx val="1"/>
          <c:order val="0"/>
          <c:spPr>
            <a:ln w="317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ASSICURAZIONI!$B$13:$K$13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ASSICURAZIONI!$B$13:$K$13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2018</c:v>
                </c:pt>
                <c:pt idx="9">
                  <c:v>2019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409-4D78-A5B1-88D363EE99E3}"/>
            </c:ext>
          </c:extLst>
        </c:ser>
        <c:ser>
          <c:idx val="0"/>
          <c:order val="1"/>
          <c:spPr>
            <a:ln w="31750" cap="rnd">
              <a:solidFill>
                <a:schemeClr val="accent2">
                  <a:shade val="76000"/>
                </a:schemeClr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17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6.7205020904609836E-2"/>
                  <c:y val="-0.14486712371806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409-4D78-A5B1-88D363EE99E3}"/>
                </c:ext>
              </c:extLst>
            </c:dLbl>
            <c:dLbl>
              <c:idx val="1"/>
              <c:layout>
                <c:manualLayout>
                  <c:x val="-8.8309038786763494E-2"/>
                  <c:y val="8.5030703051905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09-4D78-A5B1-88D363EE99E3}"/>
                </c:ext>
              </c:extLst>
            </c:dLbl>
            <c:dLbl>
              <c:idx val="2"/>
              <c:layout>
                <c:manualLayout>
                  <c:x val="-6.2682731358434024E-2"/>
                  <c:y val="-8.817998835012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09-4D78-A5B1-88D363EE99E3}"/>
                </c:ext>
              </c:extLst>
            </c:dLbl>
            <c:dLbl>
              <c:idx val="3"/>
              <c:layout>
                <c:manualLayout>
                  <c:x val="-7.7757029845686665E-2"/>
                  <c:y val="0.151165694314498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09-4D78-A5B1-88D363EE99E3}"/>
                </c:ext>
              </c:extLst>
            </c:dLbl>
            <c:dLbl>
              <c:idx val="4"/>
              <c:layout>
                <c:manualLayout>
                  <c:x val="-4.1578713476280414E-2"/>
                  <c:y val="0.10392641484121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09-4D78-A5B1-88D363EE99E3}"/>
                </c:ext>
              </c:extLst>
            </c:dLbl>
            <c:dLbl>
              <c:idx val="5"/>
              <c:layout>
                <c:manualLayout>
                  <c:x val="-0.11092048651764244"/>
                  <c:y val="-0.110224985437655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409-4D78-A5B1-88D363EE99E3}"/>
                </c:ext>
              </c:extLst>
            </c:dLbl>
            <c:dLbl>
              <c:idx val="6"/>
              <c:layout>
                <c:manualLayout>
                  <c:x val="-6.2682731358434052E-2"/>
                  <c:y val="0.132269982525186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409-4D78-A5B1-88D363EE99E3}"/>
                </c:ext>
              </c:extLst>
            </c:dLbl>
            <c:dLbl>
              <c:idx val="7"/>
              <c:layout>
                <c:manualLayout>
                  <c:x val="-7.3234740299510881E-2"/>
                  <c:y val="-9.132927364834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409-4D78-A5B1-88D363EE99E3}"/>
                </c:ext>
              </c:extLst>
            </c:dLbl>
            <c:dLbl>
              <c:idx val="8"/>
              <c:layout>
                <c:manualLayout>
                  <c:x val="-7.4742170148236253E-2"/>
                  <c:y val="0.129120697226967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409-4D78-A5B1-88D363EE99E3}"/>
                </c:ext>
              </c:extLst>
            </c:dLbl>
            <c:dLbl>
              <c:idx val="9"/>
              <c:layout>
                <c:manualLayout>
                  <c:x val="-1.5090559738376759E-2"/>
                  <c:y val="-0.110224985437655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409-4D78-A5B1-88D363EE9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ASSICURAZIONI!$B$13:$K$13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ASSICURAZIONI!$B$14:$K$14</c:f>
              <c:numCache>
                <c:formatCode>_-* #,##0_-;\-* #,##0_-;_-* "-"??_-;_-@_-</c:formatCode>
                <c:ptCount val="10"/>
                <c:pt idx="0">
                  <c:v>3753215.4</c:v>
                </c:pt>
                <c:pt idx="1">
                  <c:v>2738145.84</c:v>
                </c:pt>
                <c:pt idx="2">
                  <c:v>3857853.24</c:v>
                </c:pt>
                <c:pt idx="3">
                  <c:v>3401297.61</c:v>
                </c:pt>
                <c:pt idx="4">
                  <c:v>3429977.41</c:v>
                </c:pt>
                <c:pt idx="5">
                  <c:v>4084508</c:v>
                </c:pt>
                <c:pt idx="6">
                  <c:v>4096826</c:v>
                </c:pt>
                <c:pt idx="7">
                  <c:v>4256144</c:v>
                </c:pt>
                <c:pt idx="8">
                  <c:v>3940516</c:v>
                </c:pt>
                <c:pt idx="9">
                  <c:v>4172780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409-4D78-A5B1-88D363EE9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8882512"/>
        <c:axId val="308879232"/>
      </c:lineChart>
      <c:catAx>
        <c:axId val="30888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8879232"/>
        <c:crosses val="autoZero"/>
        <c:auto val="1"/>
        <c:lblAlgn val="ctr"/>
        <c:lblOffset val="100"/>
        <c:noMultiLvlLbl val="0"/>
      </c:catAx>
      <c:valAx>
        <c:axId val="308879232"/>
        <c:scaling>
          <c:orientation val="minMax"/>
          <c:max val="5000000"/>
          <c:min val="1000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8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027935042702952E-2"/>
          <c:y val="9.6496454865012932E-2"/>
          <c:w val="0.91671449014853434"/>
          <c:h val="0.757403993425604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'SPESE PER RIFUGI'!$A$2</c:f>
              <c:strCache>
                <c:ptCount val="1"/>
                <c:pt idx="0">
                  <c:v>Manutenzione Ordinaria Rifugi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'SPESE PER RIFUGI'!$B$2:$D$2</c:f>
              <c:numCache>
                <c:formatCode>_-* #,##0_-;\-* #,##0_-;_-* "-"??_-;_-@_-</c:formatCode>
                <c:ptCount val="3"/>
                <c:pt idx="0">
                  <c:v>152827</c:v>
                </c:pt>
                <c:pt idx="1">
                  <c:v>148949</c:v>
                </c:pt>
                <c:pt idx="2">
                  <c:v>185000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2-42A9-AAEA-F3207D6E62AF}"/>
            </c:ext>
          </c:extLst>
        </c:ser>
        <c:ser>
          <c:idx val="1"/>
          <c:order val="1"/>
          <c:tx>
            <c:strRef>
              <c:f>'SPESE PER RIFUGI'!$A$3</c:f>
              <c:strCache>
                <c:ptCount val="1"/>
                <c:pt idx="0">
                  <c:v>Rifugi di Proprietà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'SPESE PER RIFUGI'!$B$3:$D$3</c:f>
              <c:numCache>
                <c:formatCode>_-* #,##0_-;\-* #,##0_-;_-* "-"??_-;_-@_-</c:formatCode>
                <c:ptCount val="3"/>
                <c:pt idx="0">
                  <c:v>34833</c:v>
                </c:pt>
                <c:pt idx="1">
                  <c:v>49811</c:v>
                </c:pt>
                <c:pt idx="2">
                  <c:v>81088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2-42A9-AAEA-F3207D6E62AF}"/>
            </c:ext>
          </c:extLst>
        </c:ser>
        <c:ser>
          <c:idx val="2"/>
          <c:order val="2"/>
          <c:tx>
            <c:strRef>
              <c:f>'SPESE PER RIFUGI'!$A$4</c:f>
              <c:strCache>
                <c:ptCount val="1"/>
                <c:pt idx="0">
                  <c:v>Acc.to Fondo Stabile Pro Rifugi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'SPESE PER RIFUGI'!$B$4:$D$4</c:f>
              <c:numCache>
                <c:formatCode>_-* #,##0_-;\-* #,##0_-;_-* "-"??_-;_-@_-</c:formatCode>
                <c:ptCount val="3"/>
                <c:pt idx="0">
                  <c:v>794120</c:v>
                </c:pt>
                <c:pt idx="1">
                  <c:v>784595</c:v>
                </c:pt>
                <c:pt idx="2">
                  <c:v>927263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2-42A9-AAEA-F3207D6E6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30447616"/>
        <c:axId val="430449584"/>
      </c:barChart>
      <c:catAx>
        <c:axId val="430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0449584"/>
        <c:crosses val="autoZero"/>
        <c:auto val="1"/>
        <c:lblAlgn val="ctr"/>
        <c:lblOffset val="100"/>
        <c:noMultiLvlLbl val="0"/>
      </c:catAx>
      <c:valAx>
        <c:axId val="430449584"/>
        <c:scaling>
          <c:orientation val="minMax"/>
          <c:max val="110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4304476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66374026E-2"/>
          <c:y val="0.92781714498425716"/>
          <c:w val="0.89999989573099226"/>
          <c:h val="7.218285501574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45426374924446"/>
          <c:y val="0.16982532117695814"/>
          <c:w val="0.80918259090523181"/>
          <c:h val="0.74967467882304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PERSONALE!$A$2</c:f>
              <c:strCache>
                <c:ptCount val="1"/>
                <c:pt idx="0">
                  <c:v>quotaTFR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PERSONALE!$B$2:$F$2</c:f>
              <c:numCache>
                <c:formatCode>_-[$€-410]\ * #,##0_-;\-[$€-410]\ * #,##0_-;_-[$€-410]\ * "-"??_-;_-@_-</c:formatCode>
                <c:ptCount val="5"/>
                <c:pt idx="0">
                  <c:v>38328.910000000003</c:v>
                </c:pt>
                <c:pt idx="1">
                  <c:v>29078</c:v>
                </c:pt>
                <c:pt idx="2">
                  <c:v>39534</c:v>
                </c:pt>
                <c:pt idx="3">
                  <c:v>65983</c:v>
                </c:pt>
                <c:pt idx="4">
                  <c:v>38912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0-449B-AEE1-00A3B04177B8}"/>
            </c:ext>
          </c:extLst>
        </c:ser>
        <c:ser>
          <c:idx val="1"/>
          <c:order val="1"/>
          <c:tx>
            <c:strRef>
              <c:f>PERSONALE!$A$3</c:f>
              <c:strCache>
                <c:ptCount val="1"/>
                <c:pt idx="0">
                  <c:v>oneri sociali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PERSONALE!$B$3:$F$3</c:f>
              <c:numCache>
                <c:formatCode>_-[$€-410]\ * #,##0_-;\-[$€-410]\ * #,##0_-;_-[$€-410]\ * "-"??_-;_-@_-</c:formatCode>
                <c:ptCount val="5"/>
                <c:pt idx="0">
                  <c:v>133353.63</c:v>
                </c:pt>
                <c:pt idx="1">
                  <c:v>127151</c:v>
                </c:pt>
                <c:pt idx="2">
                  <c:v>134440</c:v>
                </c:pt>
                <c:pt idx="3">
                  <c:v>137453</c:v>
                </c:pt>
                <c:pt idx="4">
                  <c:v>129439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0-449B-AEE1-00A3B04177B8}"/>
            </c:ext>
          </c:extLst>
        </c:ser>
        <c:ser>
          <c:idx val="2"/>
          <c:order val="2"/>
          <c:tx>
            <c:strRef>
              <c:f>PERSONALE!$A$4</c:f>
              <c:strCache>
                <c:ptCount val="1"/>
                <c:pt idx="0">
                  <c:v>retribuzioni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PERSONALE!$B$4:$F$4</c:f>
              <c:numCache>
                <c:formatCode>_-[$€-410]\ * #,##0_-;\-[$€-410]\ * #,##0_-;_-[$€-410]\ * "-"??_-;_-@_-</c:formatCode>
                <c:ptCount val="5"/>
                <c:pt idx="0">
                  <c:v>562751.36</c:v>
                </c:pt>
                <c:pt idx="1">
                  <c:v>546273</c:v>
                </c:pt>
                <c:pt idx="2">
                  <c:v>561915</c:v>
                </c:pt>
                <c:pt idx="3">
                  <c:v>564985</c:v>
                </c:pt>
                <c:pt idx="4">
                  <c:v>565447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0-449B-AEE1-00A3B0417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119808"/>
        <c:axId val="348118824"/>
      </c:barChart>
      <c:catAx>
        <c:axId val="348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48118824"/>
        <c:crosses val="autoZero"/>
        <c:auto val="1"/>
        <c:lblAlgn val="ctr"/>
        <c:lblOffset val="100"/>
        <c:noMultiLvlLbl val="0"/>
      </c:catAx>
      <c:valAx>
        <c:axId val="348118824"/>
        <c:scaling>
          <c:orientation val="minMax"/>
          <c:max val="8000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-[$€-410]\ * #,##0_-;\-[$€-410]\ * #,##0_-;_-[$€-410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481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7838780790699"/>
          <c:y val="0.18635552219946658"/>
          <c:w val="0.40220796868476549"/>
          <c:h val="0.64132353003532072"/>
        </c:manualLayout>
      </c:layout>
      <c:doughnutChart>
        <c:varyColors val="1"/>
        <c:ser>
          <c:idx val="0"/>
          <c:order val="0"/>
          <c:tx>
            <c:strRef>
              <c:f>'CREDITI VERSO SEZIONI'!$A$3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7B-44EC-B0C2-E12B2EA3E3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7B-44EC-B0C2-E12B2EA3E30B}"/>
              </c:ext>
            </c:extLst>
          </c:dPt>
          <c:dLbls>
            <c:dLbl>
              <c:idx val="0"/>
              <c:layout>
                <c:manualLayout>
                  <c:x val="1.317122593718326E-2"/>
                  <c:y val="-0.20036698764835334"/>
                </c:manualLayout>
              </c:layout>
              <c:showLegendKey val="0"/>
              <c:showVal val="1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7B-44EC-B0C2-E12B2EA3E30B}"/>
                </c:ext>
              </c:extLst>
            </c:dLbl>
            <c:dLbl>
              <c:idx val="1"/>
              <c:layout>
                <c:manualLayout>
                  <c:x val="-0.29111786558595071"/>
                  <c:y val="-0.1297158230826963"/>
                </c:manualLayout>
              </c:layout>
              <c:tx>
                <c:rich>
                  <a:bodyPr/>
                  <a:lstStyle/>
                  <a:p>
                    <a:fld id="{5FF3D513-4760-418C-8D96-D1C550205979}" type="SERIESNAME">
                      <a:rPr lang="it-IT" smtClean="0"/>
                      <a:pPr/>
                      <a:t>[NOME SERIE]</a:t>
                    </a:fld>
                    <a:r>
                      <a:rPr lang="it-IT" baseline="0" dirty="0"/>
                      <a:t> (ex Piani di rientro)
</a:t>
                    </a:r>
                    <a:fld id="{D4099557-9679-4336-BD89-0E68F181E3C6}" type="VALUE">
                      <a:rPr lang="it-IT" baseline="0"/>
                      <a:pPr/>
                      <a:t>[VALORE]</a:t>
                    </a:fld>
                    <a:r>
                      <a:rPr lang="it-IT" baseline="0" dirty="0"/>
                      <a:t>
</a:t>
                    </a:r>
                    <a:fld id="{B9F7E347-E163-4EEA-A711-447789342866}" type="PERCENTAGE">
                      <a:rPr lang="it-IT" baseline="0"/>
                      <a:pPr/>
                      <a:t>[PERCENTUALE]</a:t>
                    </a:fld>
                    <a:endParaRPr lang="it-IT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7B-44EC-B0C2-E12B2EA3E30B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'CREDITI VERSO SEZIONI'!$D$2:$E$2</c:f>
              <c:strCache>
                <c:ptCount val="2"/>
                <c:pt idx="0">
                  <c:v> esigibili entro 2020 </c:v>
                </c:pt>
                <c:pt idx="1">
                  <c:v> esigibili oltre 2020 </c:v>
                </c:pt>
              </c:strCache>
            </c:strRef>
          </c:cat>
          <c:val>
            <c:numRef>
              <c:f>'CREDITI VERSO SEZIONI'!$D$3:$E$3</c:f>
              <c:numCache>
                <c:formatCode>_-[$€-410]\ * #,##0_-;\-[$€-410]\ * #,##0_-;_-[$€-410]\ * "-"??_-;_-@_-</c:formatCode>
                <c:ptCount val="2"/>
                <c:pt idx="0">
                  <c:v>321769</c:v>
                </c:pt>
                <c:pt idx="1">
                  <c:v>14167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B-44EC-B0C2-E12B2EA3E30B}"/>
            </c:ext>
          </c:extLst>
        </c:ser>
        <c:ser>
          <c:idx val="1"/>
          <c:order val="1"/>
          <c:tx>
            <c:strRef>
              <c:f>'CREDITI VERSO SEZIONI'!$A$4</c:f>
              <c:strCache>
                <c:ptCount val="1"/>
                <c:pt idx="0">
                  <c:v>Crediti verso sezioni per mutualità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B7B-44EC-B0C2-E12B2EA3E3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B7B-44EC-B0C2-E12B2EA3E30B}"/>
              </c:ext>
            </c:extLst>
          </c:dPt>
          <c:dLbls>
            <c:dLbl>
              <c:idx val="0"/>
              <c:layout>
                <c:manualLayout>
                  <c:x val="0.2242485646740966"/>
                  <c:y val="-4.2550214341139508E-2"/>
                </c:manualLayout>
              </c:layout>
              <c:showLegendKey val="0"/>
              <c:showVal val="1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7B-44EC-B0C2-E12B2EA3E30B}"/>
                </c:ext>
              </c:extLst>
            </c:dLbl>
            <c:dLbl>
              <c:idx val="1"/>
              <c:layout>
                <c:manualLayout>
                  <c:x val="-0.23505572441742653"/>
                  <c:y val="0.10340592522865175"/>
                </c:manualLayout>
              </c:layout>
              <c:showLegendKey val="0"/>
              <c:showVal val="1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B7B-44EC-B0C2-E12B2EA3E30B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'CREDITI VERSO SEZIONI'!$D$2:$E$2</c:f>
              <c:strCache>
                <c:ptCount val="2"/>
                <c:pt idx="0">
                  <c:v> esigibili entro 2020 </c:v>
                </c:pt>
                <c:pt idx="1">
                  <c:v> esigibili oltre 2020 </c:v>
                </c:pt>
              </c:strCache>
            </c:strRef>
          </c:cat>
          <c:val>
            <c:numRef>
              <c:f>'CREDITI VERSO SEZIONI'!$D$4:$E$4</c:f>
              <c:numCache>
                <c:formatCode>_-[$€-410]\ * #,##0_-;\-[$€-410]\ * #,##0_-;_-[$€-410]\ * "-"??_-;_-@_-</c:formatCode>
                <c:ptCount val="2"/>
                <c:pt idx="0">
                  <c:v>92881</c:v>
                </c:pt>
                <c:pt idx="1">
                  <c:v>517907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7B-44EC-B0C2-E12B2EA3E3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01037370328713"/>
          <c:y val="0.63063106610865882"/>
          <c:w val="0.24415139596912086"/>
          <c:h val="0.115689941019085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1843530354553676E-2"/>
          <c:y val="5.6371904129267791E-2"/>
          <c:w val="0.87775935067363575"/>
          <c:h val="0.7605313024687399"/>
        </c:manualLayout>
      </c:layout>
      <c:lineChart>
        <c:grouping val="standard"/>
        <c:varyColors val="0"/>
        <c:ser>
          <c:idx val="0"/>
          <c:order val="0"/>
          <c:tx>
            <c:strRef>
              <c:f>'TREND CREDITI 2019'!$A$3</c:f>
              <c:strCache>
                <c:ptCount val="1"/>
                <c:pt idx="0">
                  <c:v>Crediti verso Altri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1851462785843863E-2"/>
                  <c:y val="-6.8587105624142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43-43E3-9079-38411D807C0A}"/>
                </c:ext>
              </c:extLst>
            </c:dLbl>
            <c:dLbl>
              <c:idx val="1"/>
              <c:layout>
                <c:manualLayout>
                  <c:x val="-4.620671704627468E-2"/>
                  <c:y val="5.4869684499314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43-43E3-9079-38411D807C0A}"/>
                </c:ext>
              </c:extLst>
            </c:dLbl>
            <c:dLbl>
              <c:idx val="2"/>
              <c:layout>
                <c:manualLayout>
                  <c:x val="-3.8949070702670369E-2"/>
                  <c:y val="-4.938271604938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43-43E3-9079-38411D807C0A}"/>
                </c:ext>
              </c:extLst>
            </c:dLbl>
            <c:dLbl>
              <c:idx val="3"/>
              <c:layout>
                <c:manualLayout>
                  <c:x val="-5.1367673879544176E-2"/>
                  <c:y val="6.0356652949245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43-43E3-9079-38411D807C0A}"/>
                </c:ext>
              </c:extLst>
            </c:dLbl>
            <c:dLbl>
              <c:idx val="4"/>
              <c:layout>
                <c:manualLayout>
                  <c:x val="-3.3788113869401067E-2"/>
                  <c:y val="-6.3100137174211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43-43E3-9079-38411D807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2019'!$B$2:$F$2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'TREND CREDITI 2019'!$B$3:$F$3</c:f>
              <c:numCache>
                <c:formatCode>_-[$€-410]\ * #,##0_-;\-[$€-410]\ * #,##0_-;_-[$€-410]\ * "-"??_-;_-@_-</c:formatCode>
                <c:ptCount val="5"/>
                <c:pt idx="0">
                  <c:v>39185.800000000003</c:v>
                </c:pt>
                <c:pt idx="1">
                  <c:v>221032</c:v>
                </c:pt>
                <c:pt idx="2">
                  <c:v>65749</c:v>
                </c:pt>
                <c:pt idx="3">
                  <c:v>228629</c:v>
                </c:pt>
                <c:pt idx="4">
                  <c:v>53691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7B43-43E3-9079-38411D807C0A}"/>
            </c:ext>
          </c:extLst>
        </c:ser>
        <c:ser>
          <c:idx val="1"/>
          <c:order val="1"/>
          <c:tx>
            <c:strRef>
              <c:f>'TREND CREDITI 2019'!$A$4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5230168045159315"/>
                  <c:y val="9.316844294295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43-43E3-9079-38411D807C0A}"/>
                </c:ext>
              </c:extLst>
            </c:dLbl>
            <c:dLbl>
              <c:idx val="1"/>
              <c:layout>
                <c:manualLayout>
                  <c:x val="-2.2901745947632949E-2"/>
                  <c:y val="-8.5048010973936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43-43E3-9079-38411D807C0A}"/>
                </c:ext>
              </c:extLst>
            </c:dLbl>
            <c:dLbl>
              <c:idx val="2"/>
              <c:layout>
                <c:manualLayout>
                  <c:x val="-4.6126051697345238E-2"/>
                  <c:y val="-7.681755829903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43-43E3-9079-38411D807C0A}"/>
                </c:ext>
              </c:extLst>
            </c:dLbl>
            <c:dLbl>
              <c:idx val="3"/>
              <c:layout>
                <c:manualLayout>
                  <c:x val="-5.7738204572201475E-2"/>
                  <c:y val="6.5843621399177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B43-43E3-9079-38411D807C0A}"/>
                </c:ext>
              </c:extLst>
            </c:dLbl>
            <c:dLbl>
              <c:idx val="4"/>
              <c:layout>
                <c:manualLayout>
                  <c:x val="-3.3304324963101282E-2"/>
                  <c:y val="-7.133058984910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B43-43E3-9079-38411D807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2019'!$B$2:$F$2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'TREND CREDITI 2019'!$B$4:$F$4</c:f>
              <c:numCache>
                <c:formatCode>_-[$€-410]\ * #,##0_-;\-[$€-410]\ * #,##0_-;_-[$€-410]\ * "-"??_-;_-@_-</c:formatCode>
                <c:ptCount val="5"/>
                <c:pt idx="0">
                  <c:v>1958923.91</c:v>
                </c:pt>
                <c:pt idx="1">
                  <c:v>1256303</c:v>
                </c:pt>
                <c:pt idx="2">
                  <c:v>1082277</c:v>
                </c:pt>
                <c:pt idx="3">
                  <c:v>1148132</c:v>
                </c:pt>
                <c:pt idx="4">
                  <c:v>946724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B43-43E3-9079-38411D807C0A}"/>
            </c:ext>
          </c:extLst>
        </c:ser>
        <c:ser>
          <c:idx val="2"/>
          <c:order val="2"/>
          <c:tx>
            <c:strRef>
              <c:f>'TREND CREDITI 2019'!$A$5</c:f>
              <c:strCache>
                <c:ptCount val="1"/>
                <c:pt idx="0">
                  <c:v>Crediti diversi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2335999421322656E-2"/>
                  <c:y val="-5.2126200274348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B43-43E3-9079-38411D807C0A}"/>
                </c:ext>
              </c:extLst>
            </c:dLbl>
            <c:dLbl>
              <c:idx val="1"/>
              <c:layout>
                <c:manualLayout>
                  <c:x val="-3.975552100468794E-2"/>
                  <c:y val="-5.2126200274348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B43-43E3-9079-38411D807C0A}"/>
                </c:ext>
              </c:extLst>
            </c:dLbl>
            <c:dLbl>
              <c:idx val="2"/>
              <c:layout>
                <c:manualLayout>
                  <c:x val="-4.4916477837957429E-2"/>
                  <c:y val="-4.6639231824417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B43-43E3-9079-38411D807C0A}"/>
                </c:ext>
              </c:extLst>
            </c:dLbl>
            <c:dLbl>
              <c:idx val="3"/>
              <c:layout>
                <c:manualLayout>
                  <c:x val="-4.6206717046274777E-2"/>
                  <c:y val="-7.95610425240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B43-43E3-9079-38411D807C0A}"/>
                </c:ext>
              </c:extLst>
            </c:dLbl>
            <c:dLbl>
              <c:idx val="4"/>
              <c:layout>
                <c:manualLayout>
                  <c:x val="-5.0077434671226828E-2"/>
                  <c:y val="-6.035665294924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B43-43E3-9079-38411D807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'TREND CREDITI 2019'!$B$2:$F$2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'TREND CREDITI 2019'!$B$5:$F$5</c:f>
              <c:numCache>
                <c:formatCode>_-[$€-410]\ * #,##0_-;\-[$€-410]\ * #,##0_-;_-[$€-410]\ * "-"??_-;_-@_-</c:formatCode>
                <c:ptCount val="5"/>
                <c:pt idx="0">
                  <c:v>415291.84</c:v>
                </c:pt>
                <c:pt idx="1">
                  <c:v>502328.48</c:v>
                </c:pt>
                <c:pt idx="2">
                  <c:v>432005</c:v>
                </c:pt>
                <c:pt idx="3">
                  <c:v>268810</c:v>
                </c:pt>
                <c:pt idx="4">
                  <c:v>448578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B43-43E3-9079-38411D807C0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</c:dLbls>
        <c:marker val="1"/>
        <c:smooth val="0"/>
        <c:axId val="456935688"/>
        <c:axId val="456932080"/>
      </c:lineChart>
      <c:catAx>
        <c:axId val="45693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56932080"/>
        <c:crosses val="autoZero"/>
        <c:auto val="1"/>
        <c:lblAlgn val="ctr"/>
        <c:lblOffset val="100"/>
        <c:noMultiLvlLbl val="0"/>
      </c:catAx>
      <c:valAx>
        <c:axId val="456932080"/>
        <c:scaling>
          <c:orientation val="minMax"/>
          <c:max val="2000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[$€-410]\ * #,##0_-;\-[$€-410]\ * #,##0_-;_-[$€-410]\ * &quot;-&quot;??_-;_-@_-" sourceLinked="1"/>
        <c:majorTickMark val="none"/>
        <c:minorTickMark val="none"/>
        <c:tickLblPos val="nextTo"/>
        <c:crossAx val="456935688"/>
        <c:crosses val="autoZero"/>
        <c:crossBetween val="between"/>
        <c:majorUnit val="4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187440790364052E-2"/>
          <c:y val="5.8126536999776435E-2"/>
          <c:w val="0.94045202327784549"/>
          <c:h val="0.84567386823125978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A0-4847-8ABA-C2DDE12A389C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A0-4847-8ABA-C2DDE12A389C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A0-4847-8ABA-C2DDE12A389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A0-4847-8ABA-C2DDE12A389C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A0-4847-8ABA-C2DDE12A38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'LIQUIDITA'' 2019'!$A$1:$E$1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'LIQUIDITA'' 2019'!$A$2:$E$2</c:f>
              <c:numCache>
                <c:formatCode>_-* #,##0_-;\-* #,##0_-;_-* "-"??_-;_-@_-</c:formatCode>
                <c:ptCount val="5"/>
                <c:pt idx="0">
                  <c:v>5648892.5800000001</c:v>
                </c:pt>
                <c:pt idx="1">
                  <c:v>7355416</c:v>
                </c:pt>
                <c:pt idx="2">
                  <c:v>7680204</c:v>
                </c:pt>
                <c:pt idx="3">
                  <c:v>9955230</c:v>
                </c:pt>
                <c:pt idx="4">
                  <c:v>8107244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A0-4847-8ABA-C2DDE12A38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7301248"/>
        <c:axId val="117306112"/>
      </c:barChart>
      <c:catAx>
        <c:axId val="1173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17306112"/>
        <c:crosses val="autoZero"/>
        <c:auto val="1"/>
        <c:lblAlgn val="ctr"/>
        <c:lblOffset val="100"/>
        <c:noMultiLvlLbl val="0"/>
      </c:catAx>
      <c:valAx>
        <c:axId val="1173061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1730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474561362856083E-2"/>
          <c:y val="0.28481896041315385"/>
          <c:w val="0.59904342060835558"/>
          <c:h val="0.57704778846395821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FE-4AF0-A482-6634408F6E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FE-4AF0-A482-6634408F6E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FE-4AF0-A482-6634408F6E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FE-4AF0-A482-6634408F6E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FE-4AF0-A482-6634408F6E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DFE-4AF0-A482-6634408F6E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DFE-4AF0-A482-6634408F6E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DFE-4AF0-A482-6634408F6E7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DFE-4AF0-A482-6634408F6E7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DFE-4AF0-A482-6634408F6E7A}"/>
              </c:ext>
            </c:extLst>
          </c:dPt>
          <c:dLbls>
            <c:dLbl>
              <c:idx val="1"/>
              <c:layout>
                <c:manualLayout>
                  <c:x val="-0.17292629101074003"/>
                  <c:y val="-0.229344855320276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FE-4AF0-A482-6634408F6E7A}"/>
                </c:ext>
              </c:extLst>
            </c:dLbl>
            <c:dLbl>
              <c:idx val="2"/>
              <c:layout>
                <c:manualLayout>
                  <c:x val="-3.519564513756069E-2"/>
                  <c:y val="-0.520124451930140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FE-4AF0-A482-6634408F6E7A}"/>
                </c:ext>
              </c:extLst>
            </c:dLbl>
            <c:dLbl>
              <c:idx val="3"/>
              <c:layout>
                <c:manualLayout>
                  <c:x val="9.3224422539355603E-2"/>
                  <c:y val="-0.315499142617583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31831690451669"/>
                      <c:h val="0.146048453579584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DFE-4AF0-A482-6634408F6E7A}"/>
                </c:ext>
              </c:extLst>
            </c:dLbl>
            <c:dLbl>
              <c:idx val="4"/>
              <c:layout>
                <c:manualLayout>
                  <c:x val="9.2701309401206411E-2"/>
                  <c:y val="-0.47922828212989937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34671178461084"/>
                      <c:h val="0.14905842025238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DFE-4AF0-A482-6634408F6E7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FE-4AF0-A482-6634408F6E7A}"/>
                </c:ext>
              </c:extLst>
            </c:dLbl>
            <c:dLbl>
              <c:idx val="6"/>
              <c:layout>
                <c:manualLayout>
                  <c:x val="9.3030101515374428E-2"/>
                  <c:y val="-0.16026837292299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02830660585553"/>
                      <c:h val="0.18096530641162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DFE-4AF0-A482-6634408F6E7A}"/>
                </c:ext>
              </c:extLst>
            </c:dLbl>
            <c:dLbl>
              <c:idx val="7"/>
              <c:layout>
                <c:manualLayout>
                  <c:x val="0.15265984210859823"/>
                  <c:y val="3.7659293776068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DFE-4AF0-A482-6634408F6E7A}"/>
                </c:ext>
              </c:extLst>
            </c:dLbl>
            <c:dLbl>
              <c:idx val="8"/>
              <c:layout>
                <c:manualLayout>
                  <c:x val="-6.9945034574076803E-2"/>
                  <c:y val="9.63011795665956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17010445784903"/>
                      <c:h val="0.18096530641162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DFE-4AF0-A482-6634408F6E7A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err="1"/>
                      <a:t>Altri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Debiti</a:t>
                    </a:r>
                    <a:endParaRPr lang="en-US" dirty="0"/>
                  </a:p>
                  <a:p>
                    <a:r>
                      <a:rPr lang="en-US" baseline="0" dirty="0"/>
                      <a:t>€ 3.538.709
</a:t>
                    </a:r>
                    <a:fld id="{86052256-33A7-4542-BAEC-54D0C7B67425}" type="PERCENTAGE">
                      <a:rPr lang="en-US" baseline="0"/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DFE-4AF0-A482-6634408F6E7A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('COMPOSIZIONE DEBITI 2019'!$A$2,'COMPOSIZIONE DEBITI 2019'!$A$4:$A$11)</c:f>
              <c:strCache>
                <c:ptCount val="9"/>
                <c:pt idx="0">
                  <c:v>Fornitori</c:v>
                </c:pt>
                <c:pt idx="1">
                  <c:v>Debiti diversi</c:v>
                </c:pt>
                <c:pt idx="2">
                  <c:v>Debito Fondo stabile pro rifugi</c:v>
                </c:pt>
                <c:pt idx="3">
                  <c:v>Debito "Il CAI per il Nepal"</c:v>
                </c:pt>
                <c:pt idx="4">
                  <c:v>Debito "il CAI per il sisma dell'Italia Centrale"</c:v>
                </c:pt>
                <c:pt idx="5">
                  <c:v>Debito "Emergenza per il sisma dell'Italia Centrale"</c:v>
                </c:pt>
                <c:pt idx="6">
                  <c:v>Debito "Fase ricostruzione Centro Italia"</c:v>
                </c:pt>
                <c:pt idx="7">
                  <c:v>Debito per garanzia rivalsa rifugi ex MDE</c:v>
                </c:pt>
                <c:pt idx="8">
                  <c:v>Debito “Aiutiamo le montagne di nord est”</c:v>
                </c:pt>
              </c:strCache>
            </c:strRef>
          </c:cat>
          <c:val>
            <c:numRef>
              <c:f>('COMPOSIZIONE DEBITI 2019'!$B$2,'COMPOSIZIONE DEBITI 2019'!$B$4:$B$11)</c:f>
              <c:numCache>
                <c:formatCode>_-[$€-410]\ * #,##0_-;\-[$€-410]\ * #,##0_-;_-[$€-410]\ * "-"??_-;_-@_-</c:formatCode>
                <c:ptCount val="9"/>
                <c:pt idx="0">
                  <c:v>2233875</c:v>
                </c:pt>
                <c:pt idx="1">
                  <c:v>1313593</c:v>
                </c:pt>
                <c:pt idx="2">
                  <c:v>1832760</c:v>
                </c:pt>
                <c:pt idx="3">
                  <c:v>86894</c:v>
                </c:pt>
                <c:pt idx="4">
                  <c:v>14122</c:v>
                </c:pt>
                <c:pt idx="5">
                  <c:v>0</c:v>
                </c:pt>
                <c:pt idx="6">
                  <c:v>152594</c:v>
                </c:pt>
                <c:pt idx="7">
                  <c:v>90000</c:v>
                </c:pt>
                <c:pt idx="8">
                  <c:v>48746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DFE-4AF0-A482-6634408F6E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29"/>
        <c:splitType val="pos"/>
        <c:splitPos val="8"/>
        <c:secondPieSize val="9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32773120108749E-2"/>
          <c:y val="0.1170715249662618"/>
          <c:w val="0.89747174460335311"/>
          <c:h val="0.6134718990085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'TREND DEBITI 2019'!$A$2</c:f>
              <c:strCache>
                <c:ptCount val="1"/>
                <c:pt idx="0">
                  <c:v>Fornitori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2019'!$B$2:$F$2</c:f>
              <c:numCache>
                <c:formatCode>_-[$€-410]\ * #,##0_-;\-[$€-410]\ * #,##0_-;_-[$€-410]\ * "-"??_-;_-@_-</c:formatCode>
                <c:ptCount val="5"/>
                <c:pt idx="0">
                  <c:v>1616272.32</c:v>
                </c:pt>
                <c:pt idx="1">
                  <c:v>1536312</c:v>
                </c:pt>
                <c:pt idx="2">
                  <c:v>1939157</c:v>
                </c:pt>
                <c:pt idx="3">
                  <c:v>2068760</c:v>
                </c:pt>
                <c:pt idx="4">
                  <c:v>2233875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5-4B7B-B5E5-9B48B29A365C}"/>
            </c:ext>
          </c:extLst>
        </c:ser>
        <c:ser>
          <c:idx val="1"/>
          <c:order val="1"/>
          <c:tx>
            <c:strRef>
              <c:f>'TREND DEBITI 2019'!$A$3</c:f>
              <c:strCache>
                <c:ptCount val="1"/>
                <c:pt idx="0">
                  <c:v>Debiti diversi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2019'!$B$3:$F$3</c:f>
              <c:numCache>
                <c:formatCode>_-[$€-410]\ * #,##0_-;\-[$€-410]\ * #,##0_-;_-[$€-410]\ * "-"??_-;_-@_-</c:formatCode>
                <c:ptCount val="5"/>
                <c:pt idx="0">
                  <c:v>799413.37</c:v>
                </c:pt>
                <c:pt idx="1">
                  <c:v>997124</c:v>
                </c:pt>
                <c:pt idx="2">
                  <c:v>1437063</c:v>
                </c:pt>
                <c:pt idx="3">
                  <c:v>1624248</c:v>
                </c:pt>
                <c:pt idx="4">
                  <c:v>1313593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5-4B7B-B5E5-9B48B29A365C}"/>
            </c:ext>
          </c:extLst>
        </c:ser>
        <c:ser>
          <c:idx val="2"/>
          <c:order val="2"/>
          <c:tx>
            <c:strRef>
              <c:f>'TREND DEBITI 2019'!$A$4</c:f>
              <c:strCache>
                <c:ptCount val="1"/>
                <c:pt idx="0">
                  <c:v>Debito Fondo stabile pro rifugi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2019'!$B$4:$F$4</c:f>
              <c:numCache>
                <c:formatCode>_-[$€-410]\ * #,##0_-;\-[$€-410]\ * #,##0_-;_-[$€-410]\ * "-"??_-;_-@_-</c:formatCode>
                <c:ptCount val="5"/>
                <c:pt idx="0">
                  <c:v>1188374.29</c:v>
                </c:pt>
                <c:pt idx="1">
                  <c:v>1442605</c:v>
                </c:pt>
                <c:pt idx="2">
                  <c:v>1381395</c:v>
                </c:pt>
                <c:pt idx="3">
                  <c:v>1645755</c:v>
                </c:pt>
                <c:pt idx="4">
                  <c:v>1832760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5-4B7B-B5E5-9B48B29A365C}"/>
            </c:ext>
          </c:extLst>
        </c:ser>
        <c:ser>
          <c:idx val="3"/>
          <c:order val="3"/>
          <c:tx>
            <c:strRef>
              <c:f>'TREND DEBITI 2019'!$A$5</c:f>
              <c:strCache>
                <c:ptCount val="1"/>
                <c:pt idx="0">
                  <c:v>Debito "Il CAI per il Nepal"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2019'!$B$5:$F$5</c:f>
              <c:numCache>
                <c:formatCode>_-[$€-410]\ * #,##0_-;\-[$€-410]\ * #,##0_-;_-[$€-410]\ * "-"??_-;_-@_-</c:formatCode>
                <c:ptCount val="5"/>
                <c:pt idx="0">
                  <c:v>151955.38</c:v>
                </c:pt>
                <c:pt idx="1">
                  <c:v>133894</c:v>
                </c:pt>
                <c:pt idx="2">
                  <c:v>86894</c:v>
                </c:pt>
                <c:pt idx="3">
                  <c:v>86894</c:v>
                </c:pt>
                <c:pt idx="4">
                  <c:v>86894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B7B-B5E5-9B48B29A365C}"/>
            </c:ext>
          </c:extLst>
        </c:ser>
        <c:ser>
          <c:idx val="4"/>
          <c:order val="4"/>
          <c:tx>
            <c:strRef>
              <c:f>'TREND DEBITI 2019'!$A$6</c:f>
              <c:strCache>
                <c:ptCount val="1"/>
                <c:pt idx="0">
                  <c:v>Debito "il CAI per il sisma dell'Italia Centrale"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2019'!$B$6:$F$6</c:f>
              <c:numCache>
                <c:formatCode>_-[$€-410]\ * #,##0_-;\-[$€-410]\ * #,##0_-;_-[$€-410]\ * "-"??_-;_-@_-</c:formatCode>
                <c:ptCount val="5"/>
                <c:pt idx="1">
                  <c:v>300000</c:v>
                </c:pt>
                <c:pt idx="2">
                  <c:v>326576</c:v>
                </c:pt>
                <c:pt idx="3">
                  <c:v>438709</c:v>
                </c:pt>
                <c:pt idx="4">
                  <c:v>14122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5-4B7B-B5E5-9B48B29A365C}"/>
            </c:ext>
          </c:extLst>
        </c:ser>
        <c:ser>
          <c:idx val="5"/>
          <c:order val="5"/>
          <c:tx>
            <c:strRef>
              <c:f>'TREND DEBITI 2019'!$A$7</c:f>
              <c:strCache>
                <c:ptCount val="1"/>
                <c:pt idx="0">
                  <c:v>Debito "Emergenza per il sisma dell'Italia Centrale"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2019'!$B$7:$F$7</c:f>
              <c:numCache>
                <c:formatCode>_-[$€-410]\ * #,##0_-;\-[$€-410]\ * #,##0_-;_-[$€-410]\ * "-"??_-;_-@_-</c:formatCode>
                <c:ptCount val="5"/>
                <c:pt idx="1">
                  <c:v>166702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15-4B7B-B5E5-9B48B29A365C}"/>
            </c:ext>
          </c:extLst>
        </c:ser>
        <c:ser>
          <c:idx val="6"/>
          <c:order val="6"/>
          <c:tx>
            <c:strRef>
              <c:f>'TREND DEBITI 2019'!$A$8</c:f>
              <c:strCache>
                <c:ptCount val="1"/>
                <c:pt idx="0">
                  <c:v>Debito "Fase ricostruzione Centro Italia"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2019'!$B$8:$F$8</c:f>
              <c:numCache>
                <c:formatCode>General</c:formatCode>
                <c:ptCount val="5"/>
                <c:pt idx="2" formatCode="_-[$€-410]\ * #,##0_-;\-[$€-410]\ * #,##0_-;_-[$€-410]\ * &quot;-&quot;??_-;_-@_-">
                  <c:v>166702</c:v>
                </c:pt>
                <c:pt idx="3" formatCode="_-[$€-410]\ * #,##0_-;\-[$€-410]\ * #,##0_-;_-[$€-410]\ * &quot;-&quot;??_-;_-@_-">
                  <c:v>166702</c:v>
                </c:pt>
                <c:pt idx="4" formatCode="_-[$€-410]\ * #,##0_-;\-[$€-410]\ * #,##0_-;_-[$€-410]\ * &quot;-&quot;??_-;_-@_-">
                  <c:v>152594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15-4B7B-B5E5-9B48B29A365C}"/>
            </c:ext>
          </c:extLst>
        </c:ser>
        <c:ser>
          <c:idx val="7"/>
          <c:order val="7"/>
          <c:tx>
            <c:strRef>
              <c:f>'TREND DEBITI 2019'!$A$9</c:f>
              <c:strCache>
                <c:ptCount val="1"/>
                <c:pt idx="0">
                  <c:v>Debito per garanzia rivalsa rifugi ex MDE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2019'!$B$9:$F$9</c:f>
              <c:numCache>
                <c:formatCode>_-[$€-410]\ * #,##0_-;\-[$€-410]\ * #,##0_-;_-[$€-410]\ * "-"??_-;_-@_-</c:formatCode>
                <c:ptCount val="5"/>
                <c:pt idx="1">
                  <c:v>90000</c:v>
                </c:pt>
                <c:pt idx="2">
                  <c:v>90000</c:v>
                </c:pt>
                <c:pt idx="3">
                  <c:v>90000</c:v>
                </c:pt>
                <c:pt idx="4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15-4B7B-B5E5-9B48B29A365C}"/>
            </c:ext>
          </c:extLst>
        </c:ser>
        <c:ser>
          <c:idx val="8"/>
          <c:order val="8"/>
          <c:tx>
            <c:strRef>
              <c:f>'TREND DEBITI 2019'!$A$10</c:f>
              <c:strCache>
                <c:ptCount val="1"/>
                <c:pt idx="0">
                  <c:v>Debito “Aiutiamo le montagne di nord est”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'TREND DEBITI 2019'!$B$1:$F$1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'TREND DEBITI 2019'!$B$10:$F$10</c:f>
              <c:numCache>
                <c:formatCode>General</c:formatCode>
                <c:ptCount val="5"/>
                <c:pt idx="2" formatCode="_-[$€-410]\ * #,##0_-;\-[$€-410]\ * #,##0_-;_-[$€-410]\ * &quot;-&quot;??_-;_-@_-">
                  <c:v>0</c:v>
                </c:pt>
                <c:pt idx="3" formatCode="_-[$€-410]\ * #,##0_-;\-[$€-410]\ * #,##0_-;_-[$€-410]\ * &quot;-&quot;??_-;_-@_-">
                  <c:v>129343</c:v>
                </c:pt>
                <c:pt idx="4" formatCode="_-[$€-410]\ * #,##0_-;\-[$€-410]\ * #,##0_-;_-[$€-410]\ * &quot;-&quot;??_-;_-@_-">
                  <c:v>48746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15-4B7B-B5E5-9B48B29A36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7415840"/>
        <c:axId val="1891529504"/>
      </c:barChart>
      <c:catAx>
        <c:axId val="3674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91529504"/>
        <c:crosses val="autoZero"/>
        <c:auto val="1"/>
        <c:lblAlgn val="ctr"/>
        <c:lblOffset val="100"/>
        <c:noMultiLvlLbl val="0"/>
      </c:catAx>
      <c:valAx>
        <c:axId val="189152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-[$€-410]\ * #,##0_-;\-[$€-410]\ * #,##0_-;_-[$€-410]\ * &quot;-&quot;??_-;_-@_-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6741584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42052378920613E-2"/>
          <c:y val="0.85182292496838707"/>
          <c:w val="0.98715794762107933"/>
          <c:h val="0.1346817983784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84723585214262E-2"/>
          <c:y val="1.824817518248175E-2"/>
          <c:w val="0.76411684546238079"/>
          <c:h val="0.8749396359512994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'VALORE DELLA PRODUZIONE TREND'!$A$3</c:f>
              <c:strCache>
                <c:ptCount val="1"/>
                <c:pt idx="0">
                  <c:v>Ricavi delle vendite e delle prestazioni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TREND'!$B$2:$F$2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'VALORE DELLA PRODUZIONE TREND'!$B$3:$F$3</c:f>
              <c:numCache>
                <c:formatCode>_-* #,##0_-;\-* #,##0_-;_-* "-"??_-;_-@_-</c:formatCode>
                <c:ptCount val="3"/>
                <c:pt idx="0">
                  <c:v>8198633</c:v>
                </c:pt>
                <c:pt idx="1">
                  <c:v>8447884</c:v>
                </c:pt>
                <c:pt idx="2">
                  <c:v>8243793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9-41E5-95DB-0D4990E15CBC}"/>
            </c:ext>
          </c:extLst>
        </c:ser>
        <c:ser>
          <c:idx val="2"/>
          <c:order val="1"/>
          <c:tx>
            <c:strRef>
              <c:f>'VALORE DELLA PRODUZIONE TREND'!$A$4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TREND'!$B$2:$F$2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'VALORE DELLA PRODUZIONE TREND'!$B$4:$F$4</c:f>
              <c:numCache>
                <c:formatCode>_-* #,##0_-;\-* #,##0_-;_-* "-"??_-;_-@_-</c:formatCode>
                <c:ptCount val="3"/>
                <c:pt idx="0">
                  <c:v>1066598</c:v>
                </c:pt>
                <c:pt idx="1">
                  <c:v>1058227</c:v>
                </c:pt>
                <c:pt idx="2">
                  <c:v>1153626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9-41E5-95DB-0D4990E15CBC}"/>
            </c:ext>
          </c:extLst>
        </c:ser>
        <c:ser>
          <c:idx val="3"/>
          <c:order val="2"/>
          <c:tx>
            <c:strRef>
              <c:f>'VALORE DELLA PRODUZIONE TREND'!$A$5</c:f>
              <c:strCache>
                <c:ptCount val="1"/>
                <c:pt idx="0">
                  <c:v>Contributi in conto esercizio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TREND'!$B$2:$F$2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'VALORE DELLA PRODUZIONE TREND'!$B$5:$F$5</c:f>
              <c:numCache>
                <c:formatCode>_-* #,##0_-;\-* #,##0_-;_-* "-"??_-;_-@_-</c:formatCode>
                <c:ptCount val="3"/>
                <c:pt idx="0">
                  <c:v>5322791</c:v>
                </c:pt>
                <c:pt idx="1">
                  <c:v>5204587</c:v>
                </c:pt>
                <c:pt idx="2">
                  <c:v>6922677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9-41E5-95DB-0D4990E15C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2259744"/>
        <c:axId val="1945756560"/>
      </c:barChart>
      <c:catAx>
        <c:axId val="6122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45756560"/>
        <c:crosses val="autoZero"/>
        <c:auto val="1"/>
        <c:lblAlgn val="ctr"/>
        <c:lblOffset val="100"/>
        <c:noMultiLvlLbl val="0"/>
      </c:catAx>
      <c:valAx>
        <c:axId val="1945756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1225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06476680601379"/>
          <c:y val="0.18274733222215839"/>
          <c:w val="0.1951216905050755"/>
          <c:h val="0.555429909764929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'QUOTE ASSOCIATIVE'!$B$1:$F$1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'QUOTE ASSOCIATIVE'!$B$8:$F$8</c:f>
              <c:numCache>
                <c:formatCode>_-* #,##0\ [$€-410]_-;\-* #,##0\ [$€-410]_-;_-* "-"??\ [$€-410]_-;_-@_-</c:formatCode>
                <c:ptCount val="5"/>
                <c:pt idx="0">
                  <c:v>7173463.2700000005</c:v>
                </c:pt>
                <c:pt idx="1">
                  <c:v>7266036.0200000005</c:v>
                </c:pt>
                <c:pt idx="2">
                  <c:v>7433303.0600000015</c:v>
                </c:pt>
                <c:pt idx="3">
                  <c:v>7562036.8199999994</c:v>
                </c:pt>
                <c:pt idx="4">
                  <c:v>7337799.6400000006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688-9D52-2676B41173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96754672"/>
        <c:axId val="985485504"/>
      </c:barChart>
      <c:catAx>
        <c:axId val="129675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85485504"/>
        <c:crosses val="autoZero"/>
        <c:auto val="1"/>
        <c:lblAlgn val="ctr"/>
        <c:lblOffset val="100"/>
        <c:noMultiLvlLbl val="0"/>
      </c:catAx>
      <c:valAx>
        <c:axId val="985485504"/>
        <c:scaling>
          <c:orientation val="minMax"/>
        </c:scaling>
        <c:delete val="1"/>
        <c:axPos val="l"/>
        <c:numFmt formatCode="_-* #,##0\ [$€-410]_-;\-* #,##0\ [$€-410]_-;_-* &quot;-&quot;??\ [$€-410]_-;_-@_-" sourceLinked="1"/>
        <c:majorTickMark val="none"/>
        <c:minorTickMark val="none"/>
        <c:tickLblPos val="nextTo"/>
        <c:crossAx val="129675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926605255089352E-2"/>
          <c:y val="2.6986780727330337E-2"/>
          <c:w val="0.96936146843880344"/>
          <c:h val="0.8752910877278146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6.4705363700057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3D-4FD1-ACD1-4A6FBEF7B987}"/>
                </c:ext>
              </c:extLst>
            </c:dLbl>
            <c:dLbl>
              <c:idx val="1"/>
              <c:layout>
                <c:manualLayout>
                  <c:x val="-2.0889907882634031E-2"/>
                  <c:y val="-8.50079222016729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6037418046862E-2"/>
                      <c:h val="5.3876522374355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3D-4FD1-ACD1-4A6FBEF7B987}"/>
                </c:ext>
              </c:extLst>
            </c:dLbl>
            <c:dLbl>
              <c:idx val="2"/>
              <c:layout>
                <c:manualLayout>
                  <c:x val="0"/>
                  <c:y val="-3.1179268518679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3D-4FD1-ACD1-4A6FBEF7B987}"/>
                </c:ext>
              </c:extLst>
            </c:dLbl>
            <c:dLbl>
              <c:idx val="3"/>
              <c:layout>
                <c:manualLayout>
                  <c:x val="0"/>
                  <c:y val="3.5872921844072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3D-4FD1-ACD1-4A6FBEF7B987}"/>
                </c:ext>
              </c:extLst>
            </c:dLbl>
            <c:dLbl>
              <c:idx val="4"/>
              <c:layout>
                <c:manualLayout>
                  <c:x val="-1.3926605255089352E-3"/>
                  <c:y val="2.346826662696332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3D-4FD1-ACD1-4A6FBEF7B987}"/>
                </c:ext>
              </c:extLst>
            </c:dLbl>
            <c:dLbl>
              <c:idx val="5"/>
              <c:layout>
                <c:manualLayout>
                  <c:x val="0"/>
                  <c:y val="-3.1179268518680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3D-4FD1-ACD1-4A6FBEF7B987}"/>
                </c:ext>
              </c:extLst>
            </c:dLbl>
            <c:dLbl>
              <c:idx val="6"/>
              <c:layout>
                <c:manualLayout>
                  <c:x val="-1.3926605255089352E-3"/>
                  <c:y val="-9.823145888143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B3D-4FD1-ACD1-4A6FBEF7B987}"/>
                </c:ext>
              </c:extLst>
            </c:dLbl>
            <c:dLbl>
              <c:idx val="7"/>
              <c:layout>
                <c:manualLayout>
                  <c:x val="1.3926605255089352E-3"/>
                  <c:y val="3.5872921844071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3D-4FD1-ACD1-4A6FBEF7B987}"/>
                </c:ext>
              </c:extLst>
            </c:dLbl>
            <c:dLbl>
              <c:idx val="8"/>
              <c:layout>
                <c:manualLayout>
                  <c:x val="0"/>
                  <c:y val="-3.1179268518680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B3D-4FD1-ACD1-4A6FBEF7B987}"/>
                </c:ext>
              </c:extLst>
            </c:dLbl>
            <c:dLbl>
              <c:idx val="9"/>
              <c:layout>
                <c:manualLayout>
                  <c:x val="0"/>
                  <c:y val="-9.823145888143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3D-4FD1-ACD1-4A6FBEF7B987}"/>
                </c:ext>
              </c:extLst>
            </c:dLbl>
            <c:dLbl>
              <c:idx val="10"/>
              <c:layout>
                <c:manualLayout>
                  <c:x val="-1.3926605255089352E-3"/>
                  <c:y val="-6.47053637000560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B3D-4FD1-ACD1-4A6FBEF7B987}"/>
                </c:ext>
              </c:extLst>
            </c:dLbl>
            <c:dLbl>
              <c:idx val="11"/>
              <c:layout>
                <c:manualLayout>
                  <c:x val="0"/>
                  <c:y val="-3.1179268518679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B3D-4FD1-ACD1-4A6FBEF7B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'TESSERAMENTO '!$B$2:$M$2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'TESSERAMENTO '!$B$3:$M$3</c:f>
              <c:numCache>
                <c:formatCode>#,##0</c:formatCode>
                <c:ptCount val="12"/>
                <c:pt idx="0">
                  <c:v>308339</c:v>
                </c:pt>
                <c:pt idx="1">
                  <c:v>315032</c:v>
                </c:pt>
                <c:pt idx="2">
                  <c:v>319413</c:v>
                </c:pt>
                <c:pt idx="3">
                  <c:v>319467</c:v>
                </c:pt>
                <c:pt idx="4">
                  <c:v>315914</c:v>
                </c:pt>
                <c:pt idx="5">
                  <c:v>311641</c:v>
                </c:pt>
                <c:pt idx="6">
                  <c:v>306903</c:v>
                </c:pt>
                <c:pt idx="7">
                  <c:v>307070</c:v>
                </c:pt>
                <c:pt idx="8">
                  <c:v>311140</c:v>
                </c:pt>
                <c:pt idx="9">
                  <c:v>316931</c:v>
                </c:pt>
                <c:pt idx="10">
                  <c:v>322022</c:v>
                </c:pt>
                <c:pt idx="11">
                  <c:v>327391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3D-4FD1-ACD1-4A6FBEF7B9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35076992"/>
        <c:axId val="435075024"/>
      </c:barChart>
      <c:catAx>
        <c:axId val="4350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5075024"/>
        <c:crosses val="autoZero"/>
        <c:auto val="1"/>
        <c:lblAlgn val="ctr"/>
        <c:lblOffset val="100"/>
        <c:noMultiLvlLbl val="0"/>
      </c:catAx>
      <c:valAx>
        <c:axId val="4350750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50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4B3011B-6AE9-41E5-9A6A-E338494D6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682" tIns="45342" rIns="90682" bIns="4534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A2B49F-F765-44B5-ADF7-2AE34FE7E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682" tIns="45342" rIns="90682" bIns="4534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0576DDB-A9F4-4F1E-8EA1-BAE82BBF6F26}" type="datetimeFigureOut">
              <a:rPr lang="it-IT"/>
              <a:pPr>
                <a:defRPr/>
              </a:pPr>
              <a:t>26/05/2021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B8684E-BD91-4D28-941E-575185140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0682" tIns="45342" rIns="90682" bIns="4534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33C1D9-9861-432E-AE43-1F3144CDB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0682" tIns="45342" rIns="90682" bIns="453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F8E3DF-C754-45C6-AA47-340BC04E8F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920EB2F6-0287-47FB-96AD-338989B6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18" tIns="45759" rIns="91518" bIns="4575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86E865C-952C-45B5-A65B-77A8BB3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518" tIns="45759" rIns="91518" bIns="4575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91488EE-8D87-4AAF-BC7F-E12C27120DD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925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18" tIns="45759" rIns="91518" bIns="45759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8056" algn="l"/>
                <a:tab pos="897699" algn="l"/>
                <a:tab pos="1347341" algn="l"/>
                <a:tab pos="1796987" algn="l"/>
                <a:tab pos="2246631" algn="l"/>
                <a:tab pos="2696273" algn="l"/>
                <a:tab pos="3145917" algn="l"/>
                <a:tab pos="3595561" algn="l"/>
                <a:tab pos="4045204" algn="l"/>
                <a:tab pos="4494851" algn="l"/>
                <a:tab pos="4944494" algn="l"/>
                <a:tab pos="5394136" algn="l"/>
                <a:tab pos="5843780" algn="l"/>
                <a:tab pos="6293423" algn="l"/>
                <a:tab pos="6743066" algn="l"/>
                <a:tab pos="7192710" algn="l"/>
                <a:tab pos="7642353" algn="l"/>
                <a:tab pos="8091998" algn="l"/>
                <a:tab pos="8541642" algn="l"/>
                <a:tab pos="8991288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12A43C-0337-4BC1-8D00-9D3F3872D6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776663" y="0"/>
            <a:ext cx="289083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18" tIns="45759" rIns="91518" bIns="457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8056" algn="l"/>
                <a:tab pos="897699" algn="l"/>
                <a:tab pos="1347341" algn="l"/>
                <a:tab pos="1796987" algn="l"/>
                <a:tab pos="2246631" algn="l"/>
                <a:tab pos="2696273" algn="l"/>
                <a:tab pos="3145917" algn="l"/>
                <a:tab pos="3595561" algn="l"/>
                <a:tab pos="4045204" algn="l"/>
                <a:tab pos="4494851" algn="l"/>
                <a:tab pos="4944494" algn="l"/>
                <a:tab pos="5394136" algn="l"/>
                <a:tab pos="5843780" algn="l"/>
                <a:tab pos="6293423" algn="l"/>
                <a:tab pos="6743066" algn="l"/>
                <a:tab pos="7192710" algn="l"/>
                <a:tab pos="7642353" algn="l"/>
                <a:tab pos="8091998" algn="l"/>
                <a:tab pos="8541642" algn="l"/>
                <a:tab pos="8991288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1B8FA40-3025-4ACA-840E-4DCFE977E2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8838" y="744538"/>
            <a:ext cx="4951412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93C3D3-FD0D-42DF-9742-947FDFED63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3288"/>
            <a:ext cx="5334000" cy="446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18" tIns="45759" rIns="91518" bIns="45759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62136D84-2077-4A3A-819B-A79569F3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3400"/>
            <a:ext cx="28908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518" tIns="45759" rIns="91518" bIns="4575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C591C7-5E9F-4805-B49B-CA71679BB1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6663" y="9423400"/>
            <a:ext cx="2890837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18" tIns="45759" rIns="91518" bIns="457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5C5C0E-8A10-4F60-B052-47890E9C92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291C433A-226B-4DE0-8C8A-3BE0ADCF6C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6F3AF26-EE0D-4D72-B722-D2E6EFE7A6B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61284F24-8DF6-4C5B-B08B-D756DE8D7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51146E-41CB-45B3-968D-0DFA10E9DD9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5" name="Text Box 1">
            <a:extLst>
              <a:ext uri="{FF2B5EF4-FFF2-40B4-BE49-F238E27FC236}">
                <a16:creationId xmlns:a16="http://schemas.microsoft.com/office/drawing/2014/main" id="{2DAF5819-9C0D-40F9-823F-948F1E80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6" name="Text Box 2">
            <a:extLst>
              <a:ext uri="{FF2B5EF4-FFF2-40B4-BE49-F238E27FC236}">
                <a16:creationId xmlns:a16="http://schemas.microsoft.com/office/drawing/2014/main" id="{2893E134-24BA-41E3-BA18-987D7F76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6E9BB179-1B02-4F35-9297-7FCD4724D84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1F6DD30F-A74C-4052-B603-1A8D2F48E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5128" name="Rectangle 4">
            <a:extLst>
              <a:ext uri="{FF2B5EF4-FFF2-40B4-BE49-F238E27FC236}">
                <a16:creationId xmlns:a16="http://schemas.microsoft.com/office/drawing/2014/main" id="{7AC50BD6-0A10-4EA2-A808-8C6E71CF7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1783182-E73B-4345-B1CE-0F6B34CA7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E5A0772-29CE-4EAC-B1F5-54255739627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803C1526-9020-4772-AB6C-A74EBC11AF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00F33-7F11-4C52-9C3E-431661A09E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7" name="Text Box 1">
            <a:extLst>
              <a:ext uri="{FF2B5EF4-FFF2-40B4-BE49-F238E27FC236}">
                <a16:creationId xmlns:a16="http://schemas.microsoft.com/office/drawing/2014/main" id="{8F8A6E42-501E-4F7D-9165-4A88DE6C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8" name="Text Box 2">
            <a:extLst>
              <a:ext uri="{FF2B5EF4-FFF2-40B4-BE49-F238E27FC236}">
                <a16:creationId xmlns:a16="http://schemas.microsoft.com/office/drawing/2014/main" id="{07F4CA3E-B39C-43F2-BA5E-15B40EA1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C7572D5-BCA9-4C5B-AD8D-3F4CAFED2D5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BC9AF978-D38C-418B-91E4-006236FA0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23560" name="Rectangle 4">
            <a:extLst>
              <a:ext uri="{FF2B5EF4-FFF2-40B4-BE49-F238E27FC236}">
                <a16:creationId xmlns:a16="http://schemas.microsoft.com/office/drawing/2014/main" id="{B64D14A2-6918-4FB9-9CD3-8FCFFA280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CAFA887-06DE-4542-AC62-1A960769A8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599A4A8-2DA1-48A1-A28A-D286CE40D79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30217EB-1FEB-4C7E-97B0-4D4E26F977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170DE8-5EE6-4F47-914B-B0738DA43BAB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5" name="Text Box 1">
            <a:extLst>
              <a:ext uri="{FF2B5EF4-FFF2-40B4-BE49-F238E27FC236}">
                <a16:creationId xmlns:a16="http://schemas.microsoft.com/office/drawing/2014/main" id="{C76B9E24-8AA2-43AA-8041-F083A4CA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225AF707-E431-4647-A594-7E63E204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36ABC0A-18AD-49B9-BFDA-B1D53E23F4A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70337AB-3152-46BE-B804-633A69114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25608" name="Rectangle 4">
            <a:extLst>
              <a:ext uri="{FF2B5EF4-FFF2-40B4-BE49-F238E27FC236}">
                <a16:creationId xmlns:a16="http://schemas.microsoft.com/office/drawing/2014/main" id="{889564FA-89CF-49AB-B625-4122D5D8C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5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F2578A4-0329-4AB2-B723-D88C8F19D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EEAB1A9F-731F-4671-AC63-98D0ADCF0B8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245301EF-F1A4-4A8F-AA08-6F12E37DD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FDC666-79A7-48C9-911F-C33D1A32AF2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3" name="Text Box 1">
            <a:extLst>
              <a:ext uri="{FF2B5EF4-FFF2-40B4-BE49-F238E27FC236}">
                <a16:creationId xmlns:a16="http://schemas.microsoft.com/office/drawing/2014/main" id="{C507F5C7-C750-4885-863E-A2BDE9C2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4" name="Text Box 2">
            <a:extLst>
              <a:ext uri="{FF2B5EF4-FFF2-40B4-BE49-F238E27FC236}">
                <a16:creationId xmlns:a16="http://schemas.microsoft.com/office/drawing/2014/main" id="{7FE588BE-A7A5-4AD5-AED5-F72A8179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49AD071-804D-4DF8-87C4-A7B9ECF6349D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8CC6614A-B503-4802-AF97-9C5A2E351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27656" name="Rectangle 4">
            <a:extLst>
              <a:ext uri="{FF2B5EF4-FFF2-40B4-BE49-F238E27FC236}">
                <a16:creationId xmlns:a16="http://schemas.microsoft.com/office/drawing/2014/main" id="{EB158F13-9278-454F-8ADA-7736DED5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FECD652-C28E-41E5-BD62-DB35001C4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04E7ED7-7A9C-44B5-A50D-3C3E4C3CF92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4E25D097-B14E-4AE1-8AC8-4D571B368A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C36CC5-2E4A-43E8-8B5E-5A72F8E1B83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1" name="Text Box 1">
            <a:extLst>
              <a:ext uri="{FF2B5EF4-FFF2-40B4-BE49-F238E27FC236}">
                <a16:creationId xmlns:a16="http://schemas.microsoft.com/office/drawing/2014/main" id="{A992C9A0-1D92-4049-933D-18BF9886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2" name="Text Box 2">
            <a:extLst>
              <a:ext uri="{FF2B5EF4-FFF2-40B4-BE49-F238E27FC236}">
                <a16:creationId xmlns:a16="http://schemas.microsoft.com/office/drawing/2014/main" id="{5FF62AF0-6215-4346-8438-60D74E2D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FE8E895-BBF6-4058-9107-0E23277E022A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9684FDC6-6901-47A4-942E-6F95D17D7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29704" name="Rectangle 4">
            <a:extLst>
              <a:ext uri="{FF2B5EF4-FFF2-40B4-BE49-F238E27FC236}">
                <a16:creationId xmlns:a16="http://schemas.microsoft.com/office/drawing/2014/main" id="{C7CF2992-854E-43EA-B29F-183858DDC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 eaLnBrk="1" hangingPunct="1">
              <a:spcBef>
                <a:spcPts val="450"/>
              </a:spcBef>
              <a:buClrTx/>
              <a:buFont typeface="Wingdings" panose="05000000000000000000" pitchFamily="2" charset="2"/>
              <a:buNone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3CAF079C-A3F1-4FDE-9630-E532CF9D56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CABAF3BC-6763-426A-9345-2D1205C917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48" name="Rectangle 8">
            <a:extLst>
              <a:ext uri="{FF2B5EF4-FFF2-40B4-BE49-F238E27FC236}">
                <a16:creationId xmlns:a16="http://schemas.microsoft.com/office/drawing/2014/main" id="{0CDC5A14-68D9-475A-A630-1C023245D3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17A90B-F7CB-42D6-91D8-0B34E6A988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49" name="Text Box 1">
            <a:extLst>
              <a:ext uri="{FF2B5EF4-FFF2-40B4-BE49-F238E27FC236}">
                <a16:creationId xmlns:a16="http://schemas.microsoft.com/office/drawing/2014/main" id="{5A60451B-1B36-46CD-90C6-071D09D2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50" name="Text Box 2">
            <a:extLst>
              <a:ext uri="{FF2B5EF4-FFF2-40B4-BE49-F238E27FC236}">
                <a16:creationId xmlns:a16="http://schemas.microsoft.com/office/drawing/2014/main" id="{DB97F1FC-8D12-422E-B412-69297449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D442222-A176-4BD9-8F92-F16F60F56829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D07BD3E4-AE4C-44C9-871A-2E019948C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1752" name="Rectangle 4">
            <a:extLst>
              <a:ext uri="{FF2B5EF4-FFF2-40B4-BE49-F238E27FC236}">
                <a16:creationId xmlns:a16="http://schemas.microsoft.com/office/drawing/2014/main" id="{3CA9A58F-0B5E-48AA-B66C-FC453CF6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None/>
            </a:pPr>
            <a:endParaRPr lang="it-IT" altLang="it-IT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4A3C49F-64E8-4F5A-963E-193D3E2C6D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717018E-DA2F-454F-9139-FF1868700BD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91583813-0616-4434-81A6-56006B72BB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E0AEC3-3B58-4FC8-BB80-FBCCCDDDD85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7" name="Text Box 1">
            <a:extLst>
              <a:ext uri="{FF2B5EF4-FFF2-40B4-BE49-F238E27FC236}">
                <a16:creationId xmlns:a16="http://schemas.microsoft.com/office/drawing/2014/main" id="{8F0EF3C7-488C-4919-AF2D-76DED9CA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8" name="Text Box 2">
            <a:extLst>
              <a:ext uri="{FF2B5EF4-FFF2-40B4-BE49-F238E27FC236}">
                <a16:creationId xmlns:a16="http://schemas.microsoft.com/office/drawing/2014/main" id="{42A89F54-FE0A-406C-858B-E7D48440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B813B35D-461E-42D8-8164-B7B6FBC8AD6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94728FFC-7FB3-4084-9E18-58FFBE2A3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3800" name="Rectangle 4">
            <a:extLst>
              <a:ext uri="{FF2B5EF4-FFF2-40B4-BE49-F238E27FC236}">
                <a16:creationId xmlns:a16="http://schemas.microsoft.com/office/drawing/2014/main" id="{E1854C00-8CAB-4B44-B079-095EC0EE6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69863" indent="-169863" eaLnBrk="1" hangingPunct="1">
              <a:spcBef>
                <a:spcPts val="450"/>
              </a:spcBef>
              <a:buClrTx/>
              <a:buFont typeface="Wingdings" panose="05000000000000000000" pitchFamily="2" charset="2"/>
              <a:buChar char="Ø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69863" indent="-169863" eaLnBrk="1" hangingPunct="1">
              <a:spcBef>
                <a:spcPts val="450"/>
              </a:spcBef>
              <a:buClrTx/>
              <a:buFont typeface="Wingdings" panose="05000000000000000000" pitchFamily="2" charset="2"/>
              <a:buChar char="Ø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5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218642B1-D99C-45CB-AFB8-03E948E84A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139D079-8F88-4D74-BAB2-7F5F075D2CA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FA536379-675C-45C0-ADE1-982C81998E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0F09D1-9ADC-4EBB-978C-FC95E67EA5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Text Box 1">
            <a:extLst>
              <a:ext uri="{FF2B5EF4-FFF2-40B4-BE49-F238E27FC236}">
                <a16:creationId xmlns:a16="http://schemas.microsoft.com/office/drawing/2014/main" id="{4AE7C8AB-0DAD-4569-9361-DD3A81EE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4" name="Text Box 2">
            <a:extLst>
              <a:ext uri="{FF2B5EF4-FFF2-40B4-BE49-F238E27FC236}">
                <a16:creationId xmlns:a16="http://schemas.microsoft.com/office/drawing/2014/main" id="{9712C33C-2C75-4F7C-9AFA-ED424D79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606FD59-A847-4728-A116-DBCAB74A401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A7874102-39D7-4C2E-8296-492CE2B66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7896" name="Rectangle 4">
            <a:extLst>
              <a:ext uri="{FF2B5EF4-FFF2-40B4-BE49-F238E27FC236}">
                <a16:creationId xmlns:a16="http://schemas.microsoft.com/office/drawing/2014/main" id="{21EAA3FC-FA7C-46D2-AD24-5F4DC22C5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6088"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73AB531-7718-4282-AFB1-79E74ED97E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EA98CD3-9325-4579-BE9C-A5B367BF4D1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20D1FDA4-8A79-4729-AD14-210432BCD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823E03-15A9-4711-80EE-A24C219E86A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1" name="Text Box 1">
            <a:extLst>
              <a:ext uri="{FF2B5EF4-FFF2-40B4-BE49-F238E27FC236}">
                <a16:creationId xmlns:a16="http://schemas.microsoft.com/office/drawing/2014/main" id="{00E428B0-1E21-4521-BC9D-1117A72B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2" name="Text Box 2">
            <a:extLst>
              <a:ext uri="{FF2B5EF4-FFF2-40B4-BE49-F238E27FC236}">
                <a16:creationId xmlns:a16="http://schemas.microsoft.com/office/drawing/2014/main" id="{FB184417-71A2-4F65-A04D-B12BC22E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9D239F0-0C0A-4BAB-9B7C-91656C3A2E0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092E73B0-B91D-4171-A83D-2FE59EC5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39944" name="Rectangle 4">
            <a:extLst>
              <a:ext uri="{FF2B5EF4-FFF2-40B4-BE49-F238E27FC236}">
                <a16:creationId xmlns:a16="http://schemas.microsoft.com/office/drawing/2014/main" id="{4B2D3F5E-A48D-4173-B54D-BA89B7B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32E6FCA-49D6-43B7-BC41-1AD816F62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B8713D4-D690-40FD-94BD-66021086BBD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115F417D-54E0-4471-82AE-51BB97AD6F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E9BF1-5F4B-457D-AB98-8906833CDA9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3" name="Text Box 1">
            <a:extLst>
              <a:ext uri="{FF2B5EF4-FFF2-40B4-BE49-F238E27FC236}">
                <a16:creationId xmlns:a16="http://schemas.microsoft.com/office/drawing/2014/main" id="{B9B1AA00-0DE8-43B0-BBF2-7B270F4A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4" name="Text Box 2">
            <a:extLst>
              <a:ext uri="{FF2B5EF4-FFF2-40B4-BE49-F238E27FC236}">
                <a16:creationId xmlns:a16="http://schemas.microsoft.com/office/drawing/2014/main" id="{2BE28ED5-9BA6-40BC-ACFE-0E580A39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D1F0A1A-9806-4D8E-B291-30F71DD82294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5FB90B72-CE7B-4942-9780-9D1AA561A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7176" name="Rectangle 4">
            <a:extLst>
              <a:ext uri="{FF2B5EF4-FFF2-40B4-BE49-F238E27FC236}">
                <a16:creationId xmlns:a16="http://schemas.microsoft.com/office/drawing/2014/main" id="{3F1F0ED9-6097-4FD5-B621-5442C47DC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7E238513-650F-4D14-9074-85854628F9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46D42B7D-7501-47BD-A71F-72E9F5D6B9A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1988" name="Rectangle 8">
            <a:extLst>
              <a:ext uri="{FF2B5EF4-FFF2-40B4-BE49-F238E27FC236}">
                <a16:creationId xmlns:a16="http://schemas.microsoft.com/office/drawing/2014/main" id="{8EDD3B5F-3311-4BCE-B1BD-BA581321DC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6F70BB-9D31-4E00-BE19-266A6B5B69CB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9" name="Text Box 1">
            <a:extLst>
              <a:ext uri="{FF2B5EF4-FFF2-40B4-BE49-F238E27FC236}">
                <a16:creationId xmlns:a16="http://schemas.microsoft.com/office/drawing/2014/main" id="{B4732712-56F8-44E0-B82A-34E7BBAA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1990" name="Text Box 2">
            <a:extLst>
              <a:ext uri="{FF2B5EF4-FFF2-40B4-BE49-F238E27FC236}">
                <a16:creationId xmlns:a16="http://schemas.microsoft.com/office/drawing/2014/main" id="{EF2741CC-E067-4744-9863-322A088A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AAC11CC-874D-4B39-8624-CBA51180D28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5D30F235-2E6C-490D-A54F-931C0D246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41992" name="Rectangle 4">
            <a:extLst>
              <a:ext uri="{FF2B5EF4-FFF2-40B4-BE49-F238E27FC236}">
                <a16:creationId xmlns:a16="http://schemas.microsoft.com/office/drawing/2014/main" id="{991E0023-48F2-4C85-A094-64B8AEB4C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84788255-CCDC-4E36-967F-AAA6DB7B62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6C68E653-01C9-4C27-9D06-050FAB7AE7F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4036" name="Rectangle 8">
            <a:extLst>
              <a:ext uri="{FF2B5EF4-FFF2-40B4-BE49-F238E27FC236}">
                <a16:creationId xmlns:a16="http://schemas.microsoft.com/office/drawing/2014/main" id="{21772EE5-F8F1-4614-AC92-1B77E6BB06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459BFD-9C70-4CE5-8CC8-60478A2F7907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4037" name="Text Box 1">
            <a:extLst>
              <a:ext uri="{FF2B5EF4-FFF2-40B4-BE49-F238E27FC236}">
                <a16:creationId xmlns:a16="http://schemas.microsoft.com/office/drawing/2014/main" id="{93B8B0D5-5E12-4F4B-B864-5210F850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4038" name="Text Box 2">
            <a:extLst>
              <a:ext uri="{FF2B5EF4-FFF2-40B4-BE49-F238E27FC236}">
                <a16:creationId xmlns:a16="http://schemas.microsoft.com/office/drawing/2014/main" id="{CC298E2C-931A-45D2-9A1E-00210A1C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DCC71C56-6CD5-4844-BF6D-C66E616BDA5D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4039" name="Rectangle 3">
            <a:extLst>
              <a:ext uri="{FF2B5EF4-FFF2-40B4-BE49-F238E27FC236}">
                <a16:creationId xmlns:a16="http://schemas.microsoft.com/office/drawing/2014/main" id="{A31868ED-9435-49FB-9228-29939998C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44040" name="Rectangle 4">
            <a:extLst>
              <a:ext uri="{FF2B5EF4-FFF2-40B4-BE49-F238E27FC236}">
                <a16:creationId xmlns:a16="http://schemas.microsoft.com/office/drawing/2014/main" id="{D797DE78-0706-41E0-A8C9-BE985265F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0BF58A66-3BF7-403C-BEF1-2E84524B3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20B3066C-A693-425C-80C6-E177DF944C6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4" name="Rectangle 8">
            <a:extLst>
              <a:ext uri="{FF2B5EF4-FFF2-40B4-BE49-F238E27FC236}">
                <a16:creationId xmlns:a16="http://schemas.microsoft.com/office/drawing/2014/main" id="{A1072BEC-CC3A-4381-AD24-FB76BCBBA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61D4AF-606A-4511-B120-2376B2F51B9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Text Box 1">
            <a:extLst>
              <a:ext uri="{FF2B5EF4-FFF2-40B4-BE49-F238E27FC236}">
                <a16:creationId xmlns:a16="http://schemas.microsoft.com/office/drawing/2014/main" id="{DCBCA88A-CA49-4FF6-A7F9-D94B3141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6" name="Text Box 2">
            <a:extLst>
              <a:ext uri="{FF2B5EF4-FFF2-40B4-BE49-F238E27FC236}">
                <a16:creationId xmlns:a16="http://schemas.microsoft.com/office/drawing/2014/main" id="{CC4FB72E-DCB4-4B44-B378-984EC44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435A25C7-F16E-48A9-B5FF-4F369C51F48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3CDEA19A-4E19-4B9B-938B-8ED77711D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46088" name="Rectangle 4">
            <a:extLst>
              <a:ext uri="{FF2B5EF4-FFF2-40B4-BE49-F238E27FC236}">
                <a16:creationId xmlns:a16="http://schemas.microsoft.com/office/drawing/2014/main" id="{152FDA41-4214-4AB8-B498-43436314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1066FE6-E9BC-4D4F-8E6A-06EC46726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0C3CF913-1A8E-419F-8BAF-DE868C54DB0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077C56E0-9518-4B5B-9E97-6BD8BB4FC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81CF8F-1725-4465-8B85-70FFE0D4AB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3" name="Text Box 1">
            <a:extLst>
              <a:ext uri="{FF2B5EF4-FFF2-40B4-BE49-F238E27FC236}">
                <a16:creationId xmlns:a16="http://schemas.microsoft.com/office/drawing/2014/main" id="{A664151B-6DBC-4E2D-9054-DC443AEB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4" name="Text Box 2">
            <a:extLst>
              <a:ext uri="{FF2B5EF4-FFF2-40B4-BE49-F238E27FC236}">
                <a16:creationId xmlns:a16="http://schemas.microsoft.com/office/drawing/2014/main" id="{D00CBFF7-A722-4B0B-B3C0-4F34F9AA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421E646-5727-4C52-AE58-9DB9E8E30D0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75BB69C9-65C4-44D8-928C-4FD79302E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2950"/>
            <a:ext cx="4960937" cy="3721100"/>
          </a:xfrm>
          <a:solidFill>
            <a:srgbClr val="FFFFFF"/>
          </a:solidFill>
          <a:ln/>
        </p:spPr>
      </p:sp>
      <p:sp>
        <p:nvSpPr>
          <p:cNvPr id="48136" name="Rectangle 4">
            <a:extLst>
              <a:ext uri="{FF2B5EF4-FFF2-40B4-BE49-F238E27FC236}">
                <a16:creationId xmlns:a16="http://schemas.microsoft.com/office/drawing/2014/main" id="{4620317E-54AE-47C3-BAD0-5F690D3C8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A44FC52-2805-4164-8893-078BF06A1E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88DD6404-BFB4-421A-B2D1-F8A84B1225D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0" name="Rectangle 8">
            <a:extLst>
              <a:ext uri="{FF2B5EF4-FFF2-40B4-BE49-F238E27FC236}">
                <a16:creationId xmlns:a16="http://schemas.microsoft.com/office/drawing/2014/main" id="{78CA6966-85DD-4325-AAEC-E437FE5671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1979A1-EE34-4E1B-A5AD-D46DB5C4F03E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514DE991-C3D2-4E79-8652-C05F898B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531756F-CE01-4544-8D49-3154101B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3053730-2FF5-4FAD-8A5B-0CDDA692B3E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CF258931-1308-48F8-8786-7BAE0FBFA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2950"/>
            <a:ext cx="4960937" cy="3721100"/>
          </a:xfrm>
          <a:solidFill>
            <a:srgbClr val="FFFFFF"/>
          </a:solidFill>
          <a:ln/>
        </p:spPr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29AB037B-2179-47F2-9740-50E9D2DA1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642B6E6F-96E7-4FBD-87EB-6940F0402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285F1CBE-2E74-429A-86D0-52C90B127A7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2228" name="Rectangle 8">
            <a:extLst>
              <a:ext uri="{FF2B5EF4-FFF2-40B4-BE49-F238E27FC236}">
                <a16:creationId xmlns:a16="http://schemas.microsoft.com/office/drawing/2014/main" id="{987C05AE-B382-420A-A06A-A0CBEB8B90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C5DDE-72B6-459F-88E0-4E2520F46E85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2229" name="Text Box 1">
            <a:extLst>
              <a:ext uri="{FF2B5EF4-FFF2-40B4-BE49-F238E27FC236}">
                <a16:creationId xmlns:a16="http://schemas.microsoft.com/office/drawing/2014/main" id="{73A970BB-71BF-486B-8DDD-8C46402D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2230" name="Text Box 2">
            <a:extLst>
              <a:ext uri="{FF2B5EF4-FFF2-40B4-BE49-F238E27FC236}">
                <a16:creationId xmlns:a16="http://schemas.microsoft.com/office/drawing/2014/main" id="{919E84F9-298F-48F6-89B1-8FE52E5C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E8A713F-E236-4B73-8A19-7A88C02DD3F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BBBB7E74-C477-4F44-B8EA-C41372E79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2950"/>
            <a:ext cx="4959350" cy="3719513"/>
          </a:xfrm>
          <a:solidFill>
            <a:srgbClr val="FFFFFF"/>
          </a:solidFill>
          <a:ln/>
        </p:spPr>
      </p:sp>
      <p:sp>
        <p:nvSpPr>
          <p:cNvPr id="52232" name="Rectangle 4">
            <a:extLst>
              <a:ext uri="{FF2B5EF4-FFF2-40B4-BE49-F238E27FC236}">
                <a16:creationId xmlns:a16="http://schemas.microsoft.com/office/drawing/2014/main" id="{7738DF6B-BFC2-47CD-95B8-1C668B88C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0113"/>
            <a:ext cx="5337175" cy="4471987"/>
          </a:xfrm>
          <a:ln/>
        </p:spPr>
        <p:txBody>
          <a:bodyPr wrap="none" anchor="ctr"/>
          <a:lstStyle/>
          <a:p>
            <a:pPr defTabSz="914400" eaLnBrk="1" fontAlgn="ctr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>
            <a:extLst>
              <a:ext uri="{FF2B5EF4-FFF2-40B4-BE49-F238E27FC236}">
                <a16:creationId xmlns:a16="http://schemas.microsoft.com/office/drawing/2014/main" id="{EB0C04AA-3128-4841-9D50-545DB0CD6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>
            <a:extLst>
              <a:ext uri="{FF2B5EF4-FFF2-40B4-BE49-F238E27FC236}">
                <a16:creationId xmlns:a16="http://schemas.microsoft.com/office/drawing/2014/main" id="{573A6E69-99E2-4180-AD1E-0781EAE0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1">
              <a:ea typeface="ＭＳ Ｐゴシック" panose="020B0600070205080204" pitchFamily="34" charset="-128"/>
            </a:endParaRP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622FCA1-D609-4A3E-9843-30EA8BAE78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88966-E001-44FC-8729-DD9A0BE74694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56326" name="Segnaposto numero diapositiva 5">
            <a:extLst>
              <a:ext uri="{FF2B5EF4-FFF2-40B4-BE49-F238E27FC236}">
                <a16:creationId xmlns:a16="http://schemas.microsoft.com/office/drawing/2014/main" id="{26E8D596-A971-4C22-AE8F-5A95B33367B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5350" algn="l"/>
                <a:tab pos="1344613" algn="l"/>
                <a:tab pos="1793875" algn="l"/>
                <a:tab pos="2244725" algn="l"/>
                <a:tab pos="2693988" algn="l"/>
                <a:tab pos="3143250" algn="l"/>
                <a:tab pos="3594100" algn="l"/>
                <a:tab pos="4043363" algn="l"/>
                <a:tab pos="4492625" algn="l"/>
                <a:tab pos="4943475" algn="l"/>
                <a:tab pos="5391150" algn="l"/>
                <a:tab pos="5840413" algn="l"/>
                <a:tab pos="6289675" algn="l"/>
                <a:tab pos="6740525" algn="l"/>
                <a:tab pos="7191375" algn="l"/>
                <a:tab pos="7639050" algn="l"/>
                <a:tab pos="8089900" algn="l"/>
                <a:tab pos="8540750" algn="l"/>
                <a:tab pos="898842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1B853D-4BD8-4620-B656-DCF2192863EE}" type="slidenum">
              <a:rPr lang="it-IT" altLang="it-IT" sz="1200">
                <a:solidFill>
                  <a:srgbClr val="000000"/>
                </a:solidFill>
              </a:rPr>
              <a:pPr/>
              <a:t>27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28C6257-8667-4E78-83B0-D3C2F4137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B0868123-513D-4363-B5DF-AEE149395B4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22AD5DF8-D3EB-4DF1-9985-E236BCC15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9E9BCE-B23B-4B7D-A474-B8967926A79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id="{4F04B033-A981-480C-A21A-A6866648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924921E7-B11C-4F88-94DD-DD55D425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680A125-7066-4F82-B27F-C37D43CBE5F0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7AA0DC1C-05A9-4D09-8120-1B5B66560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ln/>
        </p:spPr>
      </p:sp>
      <p:sp>
        <p:nvSpPr>
          <p:cNvPr id="9224" name="Rectangle 5">
            <a:extLst>
              <a:ext uri="{FF2B5EF4-FFF2-40B4-BE49-F238E27FC236}">
                <a16:creationId xmlns:a16="http://schemas.microsoft.com/office/drawing/2014/main" id="{37CEB2D5-3844-4DE3-A9C8-C68C24045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/>
            </a:pPr>
            <a:endParaRPr lang="it-IT" altLang="it-IT" sz="105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19D92BC-4DF5-450E-BA71-75C160231B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B07786F2-4E29-4D44-99E5-5F1CC1C460B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50120F18-AEB5-43AC-A676-6638DD6D0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1EDBEE-51F6-4D26-8024-9AF2C9332F7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69" name="Text Box 1">
            <a:extLst>
              <a:ext uri="{FF2B5EF4-FFF2-40B4-BE49-F238E27FC236}">
                <a16:creationId xmlns:a16="http://schemas.microsoft.com/office/drawing/2014/main" id="{F4EF606E-A959-492B-93B7-D48D3BE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70" name="Text Box 2">
            <a:extLst>
              <a:ext uri="{FF2B5EF4-FFF2-40B4-BE49-F238E27FC236}">
                <a16:creationId xmlns:a16="http://schemas.microsoft.com/office/drawing/2014/main" id="{6DF17D1F-3747-430F-BC76-C79AEF57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3E129F9-C984-4BC9-B028-609AE772F097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54378853-FEA4-4755-A588-B8CC458C4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11272" name="Rectangle 4">
            <a:extLst>
              <a:ext uri="{FF2B5EF4-FFF2-40B4-BE49-F238E27FC236}">
                <a16:creationId xmlns:a16="http://schemas.microsoft.com/office/drawing/2014/main" id="{8AC2228F-E8EF-44B2-93B6-BBD8E67A6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679AD74-3659-438E-AF49-E155EFAAC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B33E7BE-CEFB-4976-B8EA-BC95004C8DC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EF11F9BF-5001-4094-82B6-FE02252564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F1EC06-4331-400D-A250-EDB4D45824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7" name="Text Box 1">
            <a:extLst>
              <a:ext uri="{FF2B5EF4-FFF2-40B4-BE49-F238E27FC236}">
                <a16:creationId xmlns:a16="http://schemas.microsoft.com/office/drawing/2014/main" id="{97406A72-855F-4AB5-AE2D-0B77177A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8" name="Text Box 2">
            <a:extLst>
              <a:ext uri="{FF2B5EF4-FFF2-40B4-BE49-F238E27FC236}">
                <a16:creationId xmlns:a16="http://schemas.microsoft.com/office/drawing/2014/main" id="{EC3E3C5E-3DAC-4F71-AEE4-487BD076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AD82955-8A89-424A-A3A4-DB3D8AD7BE7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ECE23D67-23DA-47C5-93FE-D63D5EE2F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E62EFA95-4B73-4A01-A33F-4213C314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ln/>
        </p:spPr>
        <p:txBody>
          <a:bodyPr wrap="none" anchor="ctr"/>
          <a:lstStyle/>
          <a:p>
            <a:pPr eaLnBrk="1" hangingPunct="1">
              <a:spcBef>
                <a:spcPts val="446"/>
              </a:spcBef>
              <a:buClrTx/>
              <a:tabLst>
                <a:tab pos="0" algn="l"/>
                <a:tab pos="439325" algn="l"/>
                <a:tab pos="888098" algn="l"/>
                <a:tab pos="1336871" algn="l"/>
                <a:tab pos="1788792" algn="l"/>
                <a:tab pos="2239140" algn="l"/>
                <a:tab pos="2686338" algn="l"/>
                <a:tab pos="3139835" algn="l"/>
                <a:tab pos="3587033" algn="l"/>
                <a:tab pos="4037380" algn="l"/>
                <a:tab pos="4487728" algn="l"/>
                <a:tab pos="4934926" algn="l"/>
                <a:tab pos="5386848" algn="l"/>
                <a:tab pos="5835620" algn="l"/>
                <a:tab pos="6282819" algn="l"/>
                <a:tab pos="6736315" algn="l"/>
                <a:tab pos="7185089" algn="l"/>
                <a:tab pos="7632287" algn="l"/>
                <a:tab pos="8087357" algn="l"/>
                <a:tab pos="8532981" algn="l"/>
                <a:tab pos="8983329" algn="l"/>
              </a:tabLst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A015861-2251-4F26-8CA0-1EF51A73DB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5AC270B8-638C-4142-8DE7-BABF41A94BC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7DA3D873-4220-4540-B5D5-6679B0A054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5841F8-6123-49EF-AC3B-60C898BE98D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1" name="Text Box 1">
            <a:extLst>
              <a:ext uri="{FF2B5EF4-FFF2-40B4-BE49-F238E27FC236}">
                <a16:creationId xmlns:a16="http://schemas.microsoft.com/office/drawing/2014/main" id="{7B6F543D-12BF-410E-8AA8-0B724988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2" name="Text Box 2">
            <a:extLst>
              <a:ext uri="{FF2B5EF4-FFF2-40B4-BE49-F238E27FC236}">
                <a16:creationId xmlns:a16="http://schemas.microsoft.com/office/drawing/2014/main" id="{75349FCC-7932-4F15-88C4-FEBD5E81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3FED609-EB5A-4C5B-996C-E0F0E8BE4C2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33FFA732-28BB-492A-A7E3-3F9174DA6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19464" name="Rectangle 4">
            <a:extLst>
              <a:ext uri="{FF2B5EF4-FFF2-40B4-BE49-F238E27FC236}">
                <a16:creationId xmlns:a16="http://schemas.microsoft.com/office/drawing/2014/main" id="{68F21549-C1DB-40B0-90F1-D49E73BEE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0A506B7-4D3D-4916-BB9C-FF8A2786EF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57A3BA3C-868D-4B9A-AFBF-2387FA2200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6C7FBD2F-8173-4285-836B-9CB3270F3F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A2FCAE-45C3-4A40-97D2-1C57D431A81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5" name="Text Box 1">
            <a:extLst>
              <a:ext uri="{FF2B5EF4-FFF2-40B4-BE49-F238E27FC236}">
                <a16:creationId xmlns:a16="http://schemas.microsoft.com/office/drawing/2014/main" id="{97A708D7-77DA-42B4-BAB1-F2A77C71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6" name="Text Box 2">
            <a:extLst>
              <a:ext uri="{FF2B5EF4-FFF2-40B4-BE49-F238E27FC236}">
                <a16:creationId xmlns:a16="http://schemas.microsoft.com/office/drawing/2014/main" id="{89D8701B-87DB-4E5D-A065-2550679E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C3D3ECA-33BE-4F43-80EA-02CFAA81A315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5B2A0585-FA58-4F5D-8CE2-F0E770180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15368" name="Rectangle 4">
            <a:extLst>
              <a:ext uri="{FF2B5EF4-FFF2-40B4-BE49-F238E27FC236}">
                <a16:creationId xmlns:a16="http://schemas.microsoft.com/office/drawing/2014/main" id="{3AC55DC0-785D-4FA4-8D0C-97CC9ADC0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437EBA6-6B7D-4389-A94B-77F3B7B55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5AC4DE8-B062-4441-86C4-F4482DB2BED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F49D8B75-5107-4D8D-B199-DB671808D7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99CC48-42AA-4C28-ADF1-67868DFAA00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3" name="Text Box 1">
            <a:extLst>
              <a:ext uri="{FF2B5EF4-FFF2-40B4-BE49-F238E27FC236}">
                <a16:creationId xmlns:a16="http://schemas.microsoft.com/office/drawing/2014/main" id="{C0A94BFC-C16E-4662-B847-E2BBE41C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A403D6B9-19BE-42EF-97C8-E3E132BB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557D531-0260-4868-8402-A9FBB01BF20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DC51668E-D721-48D9-8DF7-ADE035611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17416" name="Rectangle 4">
            <a:extLst>
              <a:ext uri="{FF2B5EF4-FFF2-40B4-BE49-F238E27FC236}">
                <a16:creationId xmlns:a16="http://schemas.microsoft.com/office/drawing/2014/main" id="{BEA11DDB-AC8B-43BB-96A2-6AAE90ED4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63"/>
              </a:spcBef>
              <a:buClrTx/>
            </a:pPr>
            <a:endParaRPr lang="it-IT" altLang="it-IT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2F5D327-34BC-4579-8AAE-0DAB9C57F5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7CF1A8F3-353C-4209-9AA0-EAFE647F4AB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A987D202-40C0-421B-814A-1074019B26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6D8833-4471-4D16-8EC2-1CF57C17FBFA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9" name="Text Box 1">
            <a:extLst>
              <a:ext uri="{FF2B5EF4-FFF2-40B4-BE49-F238E27FC236}">
                <a16:creationId xmlns:a16="http://schemas.microsoft.com/office/drawing/2014/main" id="{C200B140-B98C-4940-8DC4-F1FA51C6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10" name="Text Box 2">
            <a:extLst>
              <a:ext uri="{FF2B5EF4-FFF2-40B4-BE49-F238E27FC236}">
                <a16:creationId xmlns:a16="http://schemas.microsoft.com/office/drawing/2014/main" id="{5BCBA766-F596-4ED5-982A-94BF6EB6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9423400"/>
            <a:ext cx="28924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8" tIns="45759" rIns="91518" bIns="45759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D81BF3DA-651E-4712-876E-2B2BE507D4BC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1AB57461-5272-412D-905A-90F75A2E8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9350" cy="3719512"/>
          </a:xfrm>
          <a:solidFill>
            <a:srgbClr val="FFFFFF"/>
          </a:solidFill>
          <a:ln/>
        </p:spPr>
      </p:sp>
      <p:sp>
        <p:nvSpPr>
          <p:cNvPr id="21512" name="Rectangle 4">
            <a:extLst>
              <a:ext uri="{FF2B5EF4-FFF2-40B4-BE49-F238E27FC236}">
                <a16:creationId xmlns:a16="http://schemas.microsoft.com/office/drawing/2014/main" id="{C26C365B-7981-42BA-AB34-2534BB2F5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3288"/>
            <a:ext cx="53371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38150" algn="l"/>
                <a:tab pos="887413" algn="l"/>
                <a:tab pos="1336675" algn="l"/>
                <a:tab pos="1787525" algn="l"/>
                <a:tab pos="2238375" algn="l"/>
                <a:tab pos="2686050" algn="l"/>
                <a:tab pos="3138488" algn="l"/>
                <a:tab pos="3586163" algn="l"/>
                <a:tab pos="4037013" algn="l"/>
                <a:tab pos="4486275" algn="l"/>
                <a:tab pos="4933950" algn="l"/>
                <a:tab pos="5386388" algn="l"/>
                <a:tab pos="5834063" algn="l"/>
                <a:tab pos="6281738" algn="l"/>
                <a:tab pos="6735763" algn="l"/>
                <a:tab pos="7185025" algn="l"/>
                <a:tab pos="7631113" algn="l"/>
                <a:tab pos="8086725" algn="l"/>
                <a:tab pos="8532813" algn="l"/>
                <a:tab pos="8982075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83922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081016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946273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5171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739209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90164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093765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4078291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808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517802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435284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AB18BFE-787F-42DE-B7DE-ACCF8C8E0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3DAA41-6DD2-4676-BBD2-213F0C2A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BA6AA676-8ACE-4AD9-81D4-3EA4001F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820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" y="-1"/>
            <a:ext cx="9143999" cy="6857999"/>
          </a:xfrm>
          <a:prstGeom prst="rect">
            <a:avLst/>
          </a:prstGeom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75EA74A1-AD75-4B58-8F7B-01EE31D4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6180138"/>
            <a:ext cx="590391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8" name="Text Box 1">
            <a:extLst>
              <a:ext uri="{FF2B5EF4-FFF2-40B4-BE49-F238E27FC236}">
                <a16:creationId xmlns:a16="http://schemas.microsoft.com/office/drawing/2014/main" id="{CAFE8549-49EB-48DB-8B0E-630F4441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4" y="3212976"/>
            <a:ext cx="7561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Bilancio d’esercizio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9C4C622-E290-4217-918E-715AACE0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00063"/>
            <a:ext cx="20875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205B7609-DB9A-4871-869D-D810F862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18C76139-50F0-41F1-B510-F3155462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31788"/>
            <a:ext cx="59769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  <a:cs typeface="Arial" panose="020B0604020202020204" pitchFamily="34" charset="0"/>
              </a:rPr>
              <a:t>VALORE DELLA PRODUZIONE</a:t>
            </a:r>
          </a:p>
        </p:txBody>
      </p:sp>
      <p:sp>
        <p:nvSpPr>
          <p:cNvPr id="22532" name="Rettangolo 2">
            <a:extLst>
              <a:ext uri="{FF2B5EF4-FFF2-40B4-BE49-F238E27FC236}">
                <a16:creationId xmlns:a16="http://schemas.microsoft.com/office/drawing/2014/main" id="{6112777E-688D-4338-BE93-20D71BBD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6143625"/>
            <a:ext cx="7872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</a:rPr>
              <a:t>Tasso di autonomia finanziaria pari al 93,88% (nel 2018 93,21 %)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7323B54-EF22-49C1-9459-024C8DC4F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25226"/>
              </p:ext>
            </p:extLst>
          </p:nvPr>
        </p:nvGraphicFramePr>
        <p:xfrm>
          <a:off x="617538" y="908721"/>
          <a:ext cx="805891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559B31DB-69F7-453E-808E-B84572A0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85059965-C70D-4A67-997C-A656D2F6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4" y="651805"/>
            <a:ext cx="59785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j-lt"/>
                <a:ea typeface="+mn-ea"/>
              </a:rPr>
              <a:t>QUOTE ASSOCIATIVE</a:t>
            </a:r>
          </a:p>
          <a:p>
            <a:pPr marL="36000" indent="-84138" algn="ctr" eaLnBrk="1" hangingPunct="1">
              <a:spcBef>
                <a:spcPts val="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j-lt"/>
                <a:ea typeface="+mn-ea"/>
              </a:rPr>
              <a:t>(Compreso recupero quote anni precedenti)</a:t>
            </a: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775E0F4E-F233-4310-8449-56F24F52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RICAVI - </a:t>
            </a:r>
            <a:r>
              <a:rPr lang="it-IT" alt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829A05F-5262-47C5-B49C-ACED9EB55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355866"/>
              </p:ext>
            </p:extLst>
          </p:nvPr>
        </p:nvGraphicFramePr>
        <p:xfrm>
          <a:off x="748056" y="1628800"/>
          <a:ext cx="7625660" cy="396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98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5DDA89E-0117-47B2-AB30-ED145251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908050"/>
            <a:ext cx="6121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6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chemeClr val="tx1"/>
                </a:solidFill>
                <a:latin typeface="Arial" charset="0"/>
                <a:ea typeface="+mn-ea"/>
              </a:rPr>
              <a:t>TREND TESSERAMENTO</a:t>
            </a:r>
          </a:p>
          <a:p>
            <a:pPr algn="ctr" eaLnBrk="1" hangingPunct="1"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n-lt"/>
                <a:ea typeface="+mn-ea"/>
              </a:rPr>
              <a:t>(comprensivo dei soci benemeriti ed onorari)</a:t>
            </a:r>
            <a:endParaRPr lang="it-IT" sz="1200" baseline="66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C28E66F7-2360-48ED-9B72-A004ED9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9A5FA96D-8F3D-4994-B9B3-66472588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241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725B9881-7D64-46BD-AA4E-A8205AC9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RICAVI - </a:t>
            </a:r>
            <a:r>
              <a:rPr lang="it-IT" alt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sp>
        <p:nvSpPr>
          <p:cNvPr id="5" name="Callout con freccia a destra 4">
            <a:extLst>
              <a:ext uri="{FF2B5EF4-FFF2-40B4-BE49-F238E27FC236}">
                <a16:creationId xmlns:a16="http://schemas.microsoft.com/office/drawing/2014/main" id="{ACAD3D9B-9D9A-49B1-BEB5-07B3A77A773E}"/>
              </a:ext>
            </a:extLst>
          </p:cNvPr>
          <p:cNvSpPr/>
          <p:nvPr/>
        </p:nvSpPr>
        <p:spPr bwMode="auto">
          <a:xfrm rot="5400000">
            <a:off x="8078662" y="491456"/>
            <a:ext cx="747166" cy="1383507"/>
          </a:xfrm>
          <a:prstGeom prst="rightArrowCallout">
            <a:avLst>
              <a:gd name="adj1" fmla="val 7545"/>
              <a:gd name="adj2" fmla="val 25000"/>
              <a:gd name="adj3" fmla="val 25000"/>
              <a:gd name="adj4" fmla="val 64977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3F1FBF-4EC8-4BC2-B8EA-997F3E6CF1B7}"/>
              </a:ext>
            </a:extLst>
          </p:cNvPr>
          <p:cNvSpPr txBox="1"/>
          <p:nvPr/>
        </p:nvSpPr>
        <p:spPr>
          <a:xfrm>
            <a:off x="7760493" y="908050"/>
            <a:ext cx="1335088" cy="338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600" b="1" dirty="0">
                <a:latin typeface="Arial" charset="0"/>
              </a:rPr>
              <a:t>+ 5.369 soci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172331"/>
              </p:ext>
            </p:extLst>
          </p:nvPr>
        </p:nvGraphicFramePr>
        <p:xfrm>
          <a:off x="24764" y="1666875"/>
          <a:ext cx="9119236" cy="423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1ADECB8D-0F34-4AE1-A7BD-42A6D841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8A721763-1824-42A5-A42B-2C7A7218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27163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2C84102-BE6C-4E01-9512-2FA5E629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746125"/>
            <a:ext cx="59785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RICAVI DA PUBBLICAZIONI e DA ATTIVITA’ DI PROMOZIONE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5338F592-A581-463F-A932-885283ED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RICAVI - </a:t>
            </a:r>
            <a:r>
              <a:rPr lang="it-IT" alt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2136DA6-5822-4F82-AE1C-B868BE2C0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09431"/>
              </p:ext>
            </p:extLst>
          </p:nvPr>
        </p:nvGraphicFramePr>
        <p:xfrm>
          <a:off x="441893" y="1427163"/>
          <a:ext cx="8260214" cy="496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DBF9C5CF-0A59-457E-8731-C7B130E2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CE4327A5-3988-4F26-97E6-F26EEF89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31" y="648953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ALTRI RICAVI E PROVENTI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26DB4C45-B39C-4318-8765-8A079E15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RICAVI – </a:t>
            </a:r>
            <a:r>
              <a:rPr lang="it-IT" altLang="it-IT" sz="1000" i="1" u="sng">
                <a:solidFill>
                  <a:schemeClr val="tx1"/>
                </a:solidFill>
              </a:rPr>
              <a:t>Altri ricavi e proventi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E3D73DA-BA91-49C6-8175-2AE4BC985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72452"/>
              </p:ext>
            </p:extLst>
          </p:nvPr>
        </p:nvGraphicFramePr>
        <p:xfrm>
          <a:off x="691515" y="1340768"/>
          <a:ext cx="776097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90F865E6-1A73-456D-A5AA-53DCE74B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EB235493-902D-4DA5-ADC3-C093233B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79438"/>
            <a:ext cx="5834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DELLA PRODUZIONE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it-IT" altLang="it-IT" sz="1600" b="1" dirty="0">
                <a:solidFill>
                  <a:schemeClr val="tx1"/>
                </a:solidFill>
              </a:rPr>
              <a:t>€ </a:t>
            </a:r>
            <a:r>
              <a:rPr lang="it-IT" sz="1600" b="1" dirty="0">
                <a:solidFill>
                  <a:schemeClr val="tx1"/>
                </a:solidFill>
                <a:ea typeface="ＭＳ Ｐゴシック" charset="-128"/>
                <a:cs typeface="Times New Roman" pitchFamily="18" charset="0"/>
              </a:rPr>
              <a:t>16.276.684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43CF5D90-AF7F-411B-A545-590AE022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571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– COSTI </a:t>
            </a:r>
            <a:endParaRPr lang="it-IT" altLang="it-IT" sz="1000" i="1" u="sng">
              <a:solidFill>
                <a:schemeClr val="tx1"/>
              </a:solidFill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CB0B500-17DA-44D0-85B4-877F3B19C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75832"/>
              </p:ext>
            </p:extLst>
          </p:nvPr>
        </p:nvGraphicFramePr>
        <p:xfrm>
          <a:off x="807720" y="1222375"/>
          <a:ext cx="7620318" cy="512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BFC550A-432E-4044-98C3-9553F3A9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5657"/>
              </p:ext>
            </p:extLst>
          </p:nvPr>
        </p:nvGraphicFramePr>
        <p:xfrm>
          <a:off x="352425" y="681038"/>
          <a:ext cx="8320088" cy="584358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4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COSTI PER SERVIZI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2019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2018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generali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805.678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681.175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Eventi istituzionali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62.593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collaborazioni /consulenze professionali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91.761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79.674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Stampa sociale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1.353.414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1.345.074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Assicurazioni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4.172.780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3.940.516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Costi per pubblicazioni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285.865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224.970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effectLst/>
                        </a:rPr>
                        <a:t>Coord</a:t>
                      </a:r>
                      <a:r>
                        <a:rPr lang="it-IT" sz="1600" b="0" dirty="0">
                          <a:effectLst/>
                        </a:rPr>
                        <a:t>. OTCO, Progetti MIUR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92.699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53.674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OTCO e contributi OTTO 	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837.354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879.708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di comunicazione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487.644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501.871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Corpo Nazionale Soccorso Alpino e Speleologico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4.439.947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3.090.000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Contributi attività istituzionali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1.119.510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1.415.579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Immobili e rifugi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1.009.572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847.472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Altre spese istituzionali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60.000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Altri costi per il personale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92.294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43.671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	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14.788.518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72000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13.225.977</a:t>
                      </a: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COSTI  - </a:t>
            </a:r>
            <a:r>
              <a:rPr lang="it-IT" altLang="it-IT" sz="1000" i="1" u="sng">
                <a:solidFill>
                  <a:schemeClr val="tx1"/>
                </a:solidFill>
              </a:rPr>
              <a:t>Costi per 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COSTI  - </a:t>
            </a:r>
            <a:r>
              <a:rPr lang="it-IT" altLang="it-IT" sz="1000" i="1" u="sng">
                <a:solidFill>
                  <a:schemeClr val="tx1"/>
                </a:solidFill>
              </a:rPr>
              <a:t>Costi per 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1E9A8A-18A8-42C6-A916-F18B5C02D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20601" r="21650" b="13601"/>
          <a:stretch/>
        </p:blipFill>
        <p:spPr>
          <a:xfrm>
            <a:off x="990943" y="878609"/>
            <a:ext cx="7107343" cy="575939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9526E59-4900-4315-A735-B5631970A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79438"/>
            <a:ext cx="5834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PER SERVIZI</a:t>
            </a:r>
            <a:endParaRPr lang="it-IT" sz="1600" b="1" dirty="0">
              <a:solidFill>
                <a:schemeClr val="tx1"/>
              </a:solidFill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016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A4E6A689-0CC3-4BEA-840E-B834589E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429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STAMPA SOCIALE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20EB2A21-EC47-4359-8275-777CB456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6">
            <a:extLst>
              <a:ext uri="{FF2B5EF4-FFF2-40B4-BE49-F238E27FC236}">
                <a16:creationId xmlns:a16="http://schemas.microsoft.com/office/drawing/2014/main" id="{BDFFDDDD-A1A8-4899-BFD3-8B7E3305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 –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6E3863A-3350-4E64-AD85-9AD49B950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54868"/>
              </p:ext>
            </p:extLst>
          </p:nvPr>
        </p:nvGraphicFramePr>
        <p:xfrm>
          <a:off x="611560" y="1165225"/>
          <a:ext cx="7992888" cy="528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B2FA3515-5A15-4C74-AD87-2D530729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6">
            <a:extLst>
              <a:ext uri="{FF2B5EF4-FFF2-40B4-BE49-F238E27FC236}">
                <a16:creationId xmlns:a16="http://schemas.microsoft.com/office/drawing/2014/main" id="{1480010D-0806-4C66-8B8A-DEC8650D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2018–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Rectangle 9">
            <a:extLst>
              <a:ext uri="{FF2B5EF4-FFF2-40B4-BE49-F238E27FC236}">
                <a16:creationId xmlns:a16="http://schemas.microsoft.com/office/drawing/2014/main" id="{2B832597-05BE-476D-91CA-7AD8FFA3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785813"/>
            <a:ext cx="5954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 PER ASSICURAZIONI 2010 - 2019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2F77691-00CF-4FFB-B70C-4A6FA65ED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888216"/>
              </p:ext>
            </p:extLst>
          </p:nvPr>
        </p:nvGraphicFramePr>
        <p:xfrm>
          <a:off x="359532" y="1700808"/>
          <a:ext cx="8424936" cy="403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EB14202D-0353-4AEC-BBB2-45149180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aphicFrame>
        <p:nvGraphicFramePr>
          <p:cNvPr id="4571" name="Group 475">
            <a:extLst>
              <a:ext uri="{FF2B5EF4-FFF2-40B4-BE49-F238E27FC236}">
                <a16:creationId xmlns:a16="http://schemas.microsoft.com/office/drawing/2014/main" id="{D81B8FF9-7E8C-4926-9AB5-522B6EF1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5279"/>
              </p:ext>
            </p:extLst>
          </p:nvPr>
        </p:nvGraphicFramePr>
        <p:xfrm>
          <a:off x="357188" y="1341438"/>
          <a:ext cx="8358187" cy="4022729"/>
        </p:xfrm>
        <a:graphic>
          <a:graphicData uri="http://schemas.openxmlformats.org/drawingml/2006/table">
            <a:tbl>
              <a:tblPr/>
              <a:tblGrid>
                <a:gridCol w="161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09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2019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2018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2019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2018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5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Crediti v/soci per versamenti ancora dovuti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Patrimonio netto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5.630.970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5.601.311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Immobilizzazioni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2.674.821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2.673.081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Fondo per rischi ed oneri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1.861.546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1.918.225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circolante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9.787.303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11.810.695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Tfr di lavoro subordinato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595.302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666.792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1.486.459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73.538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Debiti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5.836.413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6.345.539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24.352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25.447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Attivo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13.948.583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14.557.314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13.948.583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14.557.314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07" name="Rectangle 47">
            <a:extLst>
              <a:ext uri="{FF2B5EF4-FFF2-40B4-BE49-F238E27FC236}">
                <a16:creationId xmlns:a16="http://schemas.microsoft.com/office/drawing/2014/main" id="{3BA36A44-94CC-483E-8F9B-C9BBB19A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81038"/>
            <a:ext cx="59769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STATO PATRIMONIALE</a:t>
            </a:r>
          </a:p>
        </p:txBody>
      </p:sp>
      <p:pic>
        <p:nvPicPr>
          <p:cNvPr id="6208" name="Picture 48">
            <a:extLst>
              <a:ext uri="{FF2B5EF4-FFF2-40B4-BE49-F238E27FC236}">
                <a16:creationId xmlns:a16="http://schemas.microsoft.com/office/drawing/2014/main" id="{D95D7268-78AC-4836-A66C-5D5CFE5B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09" name="Text Box 41">
            <a:extLst>
              <a:ext uri="{FF2B5EF4-FFF2-40B4-BE49-F238E27FC236}">
                <a16:creationId xmlns:a16="http://schemas.microsoft.com/office/drawing/2014/main" id="{FBCE0FB4-C3E0-4089-AF7E-C939F8B7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686425"/>
            <a:ext cx="4502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b="1" dirty="0">
                <a:solidFill>
                  <a:schemeClr val="tx1"/>
                </a:solidFill>
              </a:rPr>
              <a:t>Patrimonio Netto </a:t>
            </a:r>
            <a:r>
              <a:rPr lang="it-IT" altLang="it-IT" sz="1400" dirty="0">
                <a:solidFill>
                  <a:schemeClr val="tx1"/>
                </a:solidFill>
              </a:rPr>
              <a:t>€ 29.659 avanzo di esercizio 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FE08C26D-B5B2-4B3D-9B90-750FAF5C57C0}"/>
              </a:ext>
            </a:extLst>
          </p:cNvPr>
          <p:cNvSpPr/>
          <p:nvPr/>
        </p:nvSpPr>
        <p:spPr bwMode="auto">
          <a:xfrm rot="10800000">
            <a:off x="428625" y="5635625"/>
            <a:ext cx="179388" cy="36036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charset="0"/>
              <a:ea typeface="+mn-ea"/>
            </a:endParaRPr>
          </a:p>
        </p:txBody>
      </p:sp>
      <p:sp>
        <p:nvSpPr>
          <p:cNvPr id="6211" name="Oval 52">
            <a:extLst>
              <a:ext uri="{FF2B5EF4-FFF2-40B4-BE49-F238E27FC236}">
                <a16:creationId xmlns:a16="http://schemas.microsoft.com/office/drawing/2014/main" id="{75E5CA09-CEDB-4688-88A7-A217B530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013" y="2184400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13" name="Oval 52">
            <a:extLst>
              <a:ext uri="{FF2B5EF4-FFF2-40B4-BE49-F238E27FC236}">
                <a16:creationId xmlns:a16="http://schemas.microsoft.com/office/drawing/2014/main" id="{5A92667A-E286-4299-94B9-A2790D4C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005263"/>
            <a:ext cx="1096963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14" name="Oval 52">
            <a:extLst>
              <a:ext uri="{FF2B5EF4-FFF2-40B4-BE49-F238E27FC236}">
                <a16:creationId xmlns:a16="http://schemas.microsoft.com/office/drawing/2014/main" id="{CAAF3F6C-C3AE-478E-AB5E-BCB424F4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8213"/>
            <a:ext cx="1096963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id="{7FBCD897-8556-4854-9936-F0599185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599" y="3962400"/>
            <a:ext cx="1096963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9" grpId="0"/>
      <p:bldP spid="12" grpId="0" animBg="1"/>
      <p:bldP spid="6211" grpId="0" animBg="1"/>
      <p:bldP spid="6213" grpId="0" animBg="1"/>
      <p:bldP spid="6214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1D507DB8-39A3-4E06-9ABC-991EF1FC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3" name="Text Box 6">
            <a:extLst>
              <a:ext uri="{FF2B5EF4-FFF2-40B4-BE49-F238E27FC236}">
                <a16:creationId xmlns:a16="http://schemas.microsoft.com/office/drawing/2014/main" id="{6F71BD13-D6F6-4873-AD80-6DA15B4AB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7DB0B5D-7BF9-41D4-9F9F-317F3577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81038"/>
            <a:ext cx="6985000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TREND DEI PREMI UNITARI POLIZZE A FAVORE </a:t>
            </a:r>
          </a:p>
          <a:p>
            <a:pPr algn="ctr" eaLnBrk="1" hangingPunct="1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DEI SOCI</a:t>
            </a:r>
          </a:p>
        </p:txBody>
      </p:sp>
      <p:graphicFrame>
        <p:nvGraphicFramePr>
          <p:cNvPr id="5" name="Grafico 7">
            <a:extLst>
              <a:ext uri="{FF2B5EF4-FFF2-40B4-BE49-F238E27FC236}">
                <a16:creationId xmlns:a16="http://schemas.microsoft.com/office/drawing/2014/main" id="{990DB457-F138-46DB-A0ED-74836CBE2D91}"/>
              </a:ext>
            </a:extLst>
          </p:cNvPr>
          <p:cNvGraphicFramePr>
            <a:graphicFrameLocks/>
          </p:cNvGraphicFramePr>
          <p:nvPr/>
        </p:nvGraphicFramePr>
        <p:xfrm>
          <a:off x="506413" y="1362075"/>
          <a:ext cx="8237537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Grafico" r:id="rId5" imgW="8248603" imgH="5090601" progId="Excel.Chart.8">
                  <p:embed/>
                </p:oleObj>
              </mc:Choice>
              <mc:Fallback>
                <p:oleObj name="Grafico" r:id="rId5" imgW="8248603" imgH="5090601" progId="Excel.Chart.8">
                  <p:embed/>
                  <p:pic>
                    <p:nvPicPr>
                      <p:cNvPr id="40965" name="Grafico 7">
                        <a:extLst>
                          <a:ext uri="{FF2B5EF4-FFF2-40B4-BE49-F238E27FC236}">
                            <a16:creationId xmlns:a16="http://schemas.microsoft.com/office/drawing/2014/main" id="{095CA014-C7AC-42DF-AEEC-FB6CCD30F6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362075"/>
                        <a:ext cx="8237537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31CC414E-D526-49CB-9EF5-E5D55FAE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6">
            <a:extLst>
              <a:ext uri="{FF2B5EF4-FFF2-40B4-BE49-F238E27FC236}">
                <a16:creationId xmlns:a16="http://schemas.microsoft.com/office/drawing/2014/main" id="{0F2AC615-538C-44E6-A068-E154E4AB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EF94822-9D50-44D8-847C-48245FA5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81038"/>
            <a:ext cx="6985000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TREND DEI PREMI UNITARI POLIZZE A FAVORE</a:t>
            </a:r>
          </a:p>
          <a:p>
            <a:pPr algn="ctr" eaLnBrk="1" hangingPunct="1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 DEI TITOLATI E QUALIFICATI</a:t>
            </a:r>
          </a:p>
        </p:txBody>
      </p:sp>
      <p:graphicFrame>
        <p:nvGraphicFramePr>
          <p:cNvPr id="5" name="Grafico 7">
            <a:extLst>
              <a:ext uri="{FF2B5EF4-FFF2-40B4-BE49-F238E27FC236}">
                <a16:creationId xmlns:a16="http://schemas.microsoft.com/office/drawing/2014/main" id="{8442F80B-DFEB-4E53-95E3-18203F891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74292"/>
              </p:ext>
            </p:extLst>
          </p:nvPr>
        </p:nvGraphicFramePr>
        <p:xfrm>
          <a:off x="506413" y="1362075"/>
          <a:ext cx="8237537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Grafico" r:id="rId5" imgW="8248603" imgH="5090601" progId="Excel.Chart.8">
                  <p:embed/>
                </p:oleObj>
              </mc:Choice>
              <mc:Fallback>
                <p:oleObj name="Grafico" r:id="rId5" imgW="8248603" imgH="5090601" progId="Excel.Chart.8">
                  <p:embed/>
                  <p:pic>
                    <p:nvPicPr>
                      <p:cNvPr id="43012" name="Grafico 7">
                        <a:extLst>
                          <a:ext uri="{FF2B5EF4-FFF2-40B4-BE49-F238E27FC236}">
                            <a16:creationId xmlns:a16="http://schemas.microsoft.com/office/drawing/2014/main" id="{7BE6224A-54C8-4AA0-BA3C-3F81CB1A967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362075"/>
                        <a:ext cx="8237537" cy="5086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8F3A3A58-F857-4802-B07A-38E20824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id="{9354A413-59E7-4D2B-A8CC-2D114FB5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14375"/>
            <a:ext cx="698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SPESE PER RIFUGI</a:t>
            </a: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0C48A746-6322-4B50-8461-3EC02D2C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–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34026D6-C5AA-494C-849D-97DF5A8E3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741310"/>
              </p:ext>
            </p:extLst>
          </p:nvPr>
        </p:nvGraphicFramePr>
        <p:xfrm>
          <a:off x="884021" y="1142405"/>
          <a:ext cx="7776863" cy="500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98D95F51-FC64-451C-89AB-A17C9269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B30DD2F5-8AE6-4D48-A875-9A7A8843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0167D030-592E-44E6-A55A-F08C149F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54AA903-3949-4180-9F4F-403ABE80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7110" name="Rectangle 15">
            <a:extLst>
              <a:ext uri="{FF2B5EF4-FFF2-40B4-BE49-F238E27FC236}">
                <a16:creationId xmlns:a16="http://schemas.microsoft.com/office/drawing/2014/main" id="{BD8FBA7C-039B-4700-98EC-642E06B8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7111" name="Rectangle 19">
            <a:extLst>
              <a:ext uri="{FF2B5EF4-FFF2-40B4-BE49-F238E27FC236}">
                <a16:creationId xmlns:a16="http://schemas.microsoft.com/office/drawing/2014/main" id="{A49802FB-12BD-4912-A612-242102DB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0D01A2-6365-4743-80CA-16D32403A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222" y="1246502"/>
            <a:ext cx="1274174" cy="18288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4FBA1D1-D3E4-411A-A595-1EA4BABE2DA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67" b="3717"/>
          <a:stretch/>
        </p:blipFill>
        <p:spPr bwMode="auto">
          <a:xfrm>
            <a:off x="2828542" y="1966933"/>
            <a:ext cx="1223828" cy="184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2A63661-EBB2-4D00-B596-B6FA155B353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2" t="43166" r="43973" b="34919"/>
          <a:stretch/>
        </p:blipFill>
        <p:spPr bwMode="auto">
          <a:xfrm>
            <a:off x="961609" y="1021168"/>
            <a:ext cx="1173480" cy="188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FA00A33-8F0E-43F6-AC30-1969790E201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13060" r="61154" b="34034"/>
          <a:stretch/>
        </p:blipFill>
        <p:spPr bwMode="auto">
          <a:xfrm>
            <a:off x="6733414" y="4316048"/>
            <a:ext cx="1274174" cy="1821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F6FB936-36B0-49F9-A34E-285CE781071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25900" r="60158" b="19867"/>
          <a:stretch/>
        </p:blipFill>
        <p:spPr bwMode="auto">
          <a:xfrm>
            <a:off x="6696248" y="1761774"/>
            <a:ext cx="131134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2C1C3AA-8D67-4A81-BBE1-62F06DC924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7118" y="3789137"/>
            <a:ext cx="1274174" cy="186553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3E7D940-6571-46F2-9E15-19120BB529C5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38517" r="62399" b="6807"/>
          <a:stretch/>
        </p:blipFill>
        <p:spPr bwMode="auto">
          <a:xfrm>
            <a:off x="755576" y="3591876"/>
            <a:ext cx="1249680" cy="188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681082B-8469-4DA0-9FAB-4590B81046B3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5678" r="60033" b="20310"/>
          <a:stretch/>
        </p:blipFill>
        <p:spPr bwMode="auto">
          <a:xfrm>
            <a:off x="2778196" y="4316048"/>
            <a:ext cx="1274174" cy="1821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4C60212-06F2-45BA-B5F4-88E0FB9E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A5CB568-0CC2-4063-9436-4D453730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AC551461-1B22-43AF-94CC-C64CF789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9157" name="Text Box 6">
            <a:extLst>
              <a:ext uri="{FF2B5EF4-FFF2-40B4-BE49-F238E27FC236}">
                <a16:creationId xmlns:a16="http://schemas.microsoft.com/office/drawing/2014/main" id="{C6DF29E5-2893-4FB2-B049-2E9322E4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8" name="Rectangle 15">
            <a:extLst>
              <a:ext uri="{FF2B5EF4-FFF2-40B4-BE49-F238E27FC236}">
                <a16:creationId xmlns:a16="http://schemas.microsoft.com/office/drawing/2014/main" id="{379E3763-1CFA-4C42-883A-2E5D5BB0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59" name="Rectangle 19">
            <a:extLst>
              <a:ext uri="{FF2B5EF4-FFF2-40B4-BE49-F238E27FC236}">
                <a16:creationId xmlns:a16="http://schemas.microsoft.com/office/drawing/2014/main" id="{A51777BD-50CB-4109-AB45-8613EE69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60" name="CasellaDiTesto 1">
            <a:extLst>
              <a:ext uri="{FF2B5EF4-FFF2-40B4-BE49-F238E27FC236}">
                <a16:creationId xmlns:a16="http://schemas.microsoft.com/office/drawing/2014/main" id="{81BE6809-FB77-4CAC-8158-C2DCC850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00163"/>
            <a:ext cx="3240286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/>
              <a:t>Collaborazione con Adriano Salani</a:t>
            </a:r>
          </a:p>
        </p:txBody>
      </p:sp>
      <p:sp>
        <p:nvSpPr>
          <p:cNvPr id="49161" name="CasellaDiTesto 19">
            <a:extLst>
              <a:ext uri="{FF2B5EF4-FFF2-40B4-BE49-F238E27FC236}">
                <a16:creationId xmlns:a16="http://schemas.microsoft.com/office/drawing/2014/main" id="{162F48C3-B463-4E13-94F7-24916B4D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077072"/>
            <a:ext cx="3422724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/>
              <a:t>Collaborazione con Ponte alle Grazie</a:t>
            </a:r>
          </a:p>
        </p:txBody>
      </p:sp>
      <p:sp>
        <p:nvSpPr>
          <p:cNvPr id="49162" name="CasellaDiTesto 19">
            <a:extLst>
              <a:ext uri="{FF2B5EF4-FFF2-40B4-BE49-F238E27FC236}">
                <a16:creationId xmlns:a16="http://schemas.microsoft.com/office/drawing/2014/main" id="{232235F1-A3D6-4D83-BA4C-4A0268CA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1252539"/>
            <a:ext cx="3432819" cy="307777"/>
          </a:xfrm>
          <a:prstGeom prst="rect">
            <a:avLst/>
          </a:prstGeom>
          <a:solidFill>
            <a:srgbClr val="8B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/>
              <a:t>Collaborazione con Franco Angeli </a:t>
            </a:r>
            <a:r>
              <a:rPr lang="it-IT" altLang="it-IT" b="1" dirty="0" err="1"/>
              <a:t>Srl</a:t>
            </a:r>
            <a:endParaRPr lang="it-IT" alt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12E1A4-AB1F-47CB-B7F2-43790D52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49" y="1720644"/>
            <a:ext cx="1237595" cy="185944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BE0A46-E46A-4230-891D-2FA51E31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41" y="1699638"/>
            <a:ext cx="1237595" cy="18025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D2CB05-DA34-4BBA-B7A2-23DB137B9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458282"/>
            <a:ext cx="1109568" cy="16948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C6F31F-5A87-447C-9369-0D90DAC8D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0486" y="1705520"/>
            <a:ext cx="1237595" cy="1755135"/>
          </a:xfrm>
          <a:prstGeom prst="rect">
            <a:avLst/>
          </a:prstGeom>
        </p:spPr>
      </p:pic>
      <p:sp>
        <p:nvSpPr>
          <p:cNvPr id="17" name="CasellaDiTesto 19">
            <a:extLst>
              <a:ext uri="{FF2B5EF4-FFF2-40B4-BE49-F238E27FC236}">
                <a16:creationId xmlns:a16="http://schemas.microsoft.com/office/drawing/2014/main" id="{F9F57B63-331F-4A33-80F1-A281E53A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77071"/>
            <a:ext cx="4214812" cy="307777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  <a:highlight>
                  <a:srgbClr val="FF66FF"/>
                </a:highlight>
              </a:rPr>
              <a:t>Collaborazione con </a:t>
            </a:r>
            <a:r>
              <a:rPr lang="it-IT" altLang="it-IT" b="1" dirty="0" err="1">
                <a:solidFill>
                  <a:schemeClr val="tx1"/>
                </a:solidFill>
                <a:highlight>
                  <a:srgbClr val="FF66FF"/>
                </a:highlight>
              </a:rPr>
              <a:t>Gedi</a:t>
            </a:r>
            <a:r>
              <a:rPr lang="it-IT" altLang="it-IT" b="1" dirty="0">
                <a:solidFill>
                  <a:schemeClr val="tx1"/>
                </a:solidFill>
                <a:highlight>
                  <a:srgbClr val="FF66FF"/>
                </a:highlight>
              </a:rPr>
              <a:t> – Gruppo Editoriale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1D9BDD-DC56-487A-8CC1-F870AEA95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9" y="4476538"/>
            <a:ext cx="1698746" cy="16933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A0C4923-4B65-40CF-B710-3A6595CC69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676" y="4458282"/>
            <a:ext cx="1650139" cy="1693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6B6B5756-62DE-4709-AF4A-6541D887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3" name="Text Box 6">
            <a:extLst>
              <a:ext uri="{FF2B5EF4-FFF2-40B4-BE49-F238E27FC236}">
                <a16:creationId xmlns:a16="http://schemas.microsoft.com/office/drawing/2014/main" id="{31ABC55F-7B06-47FF-837C-687A1E53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– COSTI – </a:t>
            </a:r>
            <a:r>
              <a:rPr lang="it-IT" altLang="it-IT" sz="1000" i="1" u="sng">
                <a:solidFill>
                  <a:schemeClr val="tx1"/>
                </a:solidFill>
              </a:rPr>
              <a:t>Costi per Servizi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4256468-861E-4E89-8017-3C847B298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74599"/>
              </p:ext>
            </p:extLst>
          </p:nvPr>
        </p:nvGraphicFramePr>
        <p:xfrm>
          <a:off x="611560" y="980728"/>
          <a:ext cx="8064896" cy="5158316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92852273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1722688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0821898"/>
                    </a:ext>
                  </a:extLst>
                </a:gridCol>
                <a:gridCol w="1242785">
                  <a:extLst>
                    <a:ext uri="{9D8B030D-6E8A-4147-A177-3AD203B41FA5}">
                      <a16:colId xmlns:a16="http://schemas.microsoft.com/office/drawing/2014/main" val="2008145298"/>
                    </a:ext>
                  </a:extLst>
                </a:gridCol>
                <a:gridCol w="1421511">
                  <a:extLst>
                    <a:ext uri="{9D8B030D-6E8A-4147-A177-3AD203B41FA5}">
                      <a16:colId xmlns:a16="http://schemas.microsoft.com/office/drawing/2014/main" val="622736954"/>
                    </a:ext>
                  </a:extLst>
                </a:gridCol>
              </a:tblGrid>
              <a:tr h="3259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BUDGET OTCO/S.O.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Preventivo  2019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Consuntivo  2019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Ammortamenti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Consuntivo ricavi  2019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034058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ALPINISMO GIOVANILE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39.578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10.530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58282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BIBLIOTECA NAZIONALE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29.251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372226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DI CINEM. E CINETECA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49.039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419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CNSASA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148.111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8.070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498888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ESCURSIONISMO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65.806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10.500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66141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CSMT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66.931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3.771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10.230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097496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MEDICA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5.777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5473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EDITORIALE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4.771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63290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RIFUGI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193.442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92122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BOSSEA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19.935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3.300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18443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COMITATO SCIENTIFICO CENTRALE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94.697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18.430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96118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SPELEOLOGIA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55.947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55885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SERVIZIO VALANGHE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20.544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821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2203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TAM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44.231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599034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CORALITA’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46.791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8267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SENTIERI E CARTOGRAFIA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16.485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2.196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96564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903.000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901.336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9.267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58.581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937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E9479F8A-DE84-4626-BE66-CE5CF2CC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810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</a:rPr>
              <a:t>COSTI PER IL PERSONALE 2015 - 2019</a:t>
            </a:r>
          </a:p>
        </p:txBody>
      </p:sp>
      <p:sp>
        <p:nvSpPr>
          <p:cNvPr id="53251" name="AutoShape 5">
            <a:extLst>
              <a:ext uri="{FF2B5EF4-FFF2-40B4-BE49-F238E27FC236}">
                <a16:creationId xmlns:a16="http://schemas.microsoft.com/office/drawing/2014/main" id="{85F44515-E00D-4160-A5AE-4714AD0F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6067425"/>
            <a:ext cx="7458075" cy="7635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6600"/>
                </a:solidFill>
                <a:cs typeface="Arial" panose="020B0604020202020204" pitchFamily="34" charset="0"/>
              </a:rPr>
              <a:t>Costi del personale pari al 4,51% costi della produzione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6600"/>
                </a:solidFill>
                <a:cs typeface="Arial" panose="020B0604020202020204" pitchFamily="34" charset="0"/>
              </a:rPr>
              <a:t>(nel 2018 pari a 5,23%)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6275F2A7-27B8-40E4-9418-E83CAA17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 COSTI – </a:t>
            </a:r>
            <a:r>
              <a:rPr lang="it-IT" altLang="it-IT" sz="1000" i="1" u="sng">
                <a:solidFill>
                  <a:schemeClr val="tx1"/>
                </a:solidFill>
              </a:rPr>
              <a:t> Personale</a:t>
            </a:r>
            <a:endParaRPr lang="it-IT" altLang="it-IT" sz="1000" i="1" u="sng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1257219-80FC-4326-AF5D-C74E05EBB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6391"/>
              </p:ext>
            </p:extLst>
          </p:nvPr>
        </p:nvGraphicFramePr>
        <p:xfrm>
          <a:off x="225743" y="1022350"/>
          <a:ext cx="8692514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298" name="Immagine 1">
            <a:extLst>
              <a:ext uri="{FF2B5EF4-FFF2-40B4-BE49-F238E27FC236}">
                <a16:creationId xmlns:a16="http://schemas.microsoft.com/office/drawing/2014/main" id="{9A0D6FE6-67D6-4842-922D-48D2768B2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34925"/>
            <a:ext cx="1373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B8B31F35-AD8F-48FD-AD1D-892053A2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A4567547-46FB-40B3-BDD0-4784139D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52513"/>
            <a:ext cx="5976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CREDITI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E6F2A1-B8E2-4000-9C83-8337C85A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ATTIVO –</a:t>
            </a:r>
            <a:r>
              <a:rPr lang="it-IT" altLang="it-IT" sz="1000" u="sng">
                <a:solidFill>
                  <a:schemeClr val="tx1"/>
                </a:solidFill>
              </a:rPr>
              <a:t> </a:t>
            </a:r>
            <a:r>
              <a:rPr lang="it-IT" alt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2462F59-55F3-4D3D-AF31-0D8D7F812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391589"/>
              </p:ext>
            </p:extLst>
          </p:nvPr>
        </p:nvGraphicFramePr>
        <p:xfrm>
          <a:off x="447737" y="1412776"/>
          <a:ext cx="8248526" cy="48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CB47D01-C6F5-4A64-853C-5E3FD2A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134A49C2-8604-4070-B45E-F22442B1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CREDITI VERSO SEZIONI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8ED52524-B463-40C5-8C2C-40A6A17F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 ATTIVO –</a:t>
            </a:r>
            <a:r>
              <a:rPr lang="it-IT" altLang="it-IT" sz="1000" u="sng">
                <a:solidFill>
                  <a:schemeClr val="tx1"/>
                </a:solidFill>
              </a:rPr>
              <a:t> </a:t>
            </a:r>
            <a:r>
              <a:rPr lang="it-IT" alt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4B57606-0A58-4F1B-A1D5-68E733E3E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03405"/>
              </p:ext>
            </p:extLst>
          </p:nvPr>
        </p:nvGraphicFramePr>
        <p:xfrm>
          <a:off x="811530" y="1070610"/>
          <a:ext cx="7520940" cy="471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469E9446-FA5B-4B13-B97E-D401B4D74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141663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9196B63E-3805-4607-B009-F2C36417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AD5FF46F-4F74-42F1-AE69-1D233F5F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CREDITI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585A2BFC-331F-4D6A-9A38-76A66F34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2019 -  ATTIVO –</a:t>
            </a:r>
            <a:r>
              <a:rPr lang="it-IT" altLang="it-IT" sz="1000" u="sng">
                <a:solidFill>
                  <a:schemeClr val="tx1"/>
                </a:solidFill>
              </a:rPr>
              <a:t> </a:t>
            </a:r>
            <a:r>
              <a:rPr lang="it-IT" alt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734482"/>
              </p:ext>
            </p:extLst>
          </p:nvPr>
        </p:nvGraphicFramePr>
        <p:xfrm>
          <a:off x="616584" y="1102494"/>
          <a:ext cx="790924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9700820-A9D5-4CFF-932A-A242E675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8454DD9A-CA53-4A4B-B02E-CC0B88E0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857250"/>
            <a:ext cx="59769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DISPONIBILITA’ LIQUIDE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2C3DDC1-AB81-47C7-9297-4AA0C0C7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 -  ATTIVO –</a:t>
            </a:r>
            <a:r>
              <a:rPr lang="it-IT" altLang="it-IT" sz="1000" u="sng">
                <a:solidFill>
                  <a:schemeClr val="tx1"/>
                </a:solidFill>
              </a:rPr>
              <a:t> </a:t>
            </a:r>
            <a:r>
              <a:rPr lang="it-IT" alt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sp>
        <p:nvSpPr>
          <p:cNvPr id="18437" name="Text Box 41">
            <a:extLst>
              <a:ext uri="{FF2B5EF4-FFF2-40B4-BE49-F238E27FC236}">
                <a16:creationId xmlns:a16="http://schemas.microsoft.com/office/drawing/2014/main" id="{59279E91-0035-4B7A-A5B9-D298D615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373688"/>
            <a:ext cx="7134225" cy="13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742950" indent="157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157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d’Italia € </a:t>
            </a:r>
            <a:r>
              <a:rPr 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7.218.708</a:t>
            </a: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Prossima – Fondo di garanzia € 500.000</a:t>
            </a:r>
          </a:p>
          <a:p>
            <a:pPr lvl="1"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Deposito Bancario «CAI per il Sisma Italia Centrale»    € 200.646</a:t>
            </a:r>
          </a:p>
          <a:p>
            <a:pPr lvl="1"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Deposito Bancario «Aiutiamo le montagne di Nord Est»    € 121.816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19600"/>
              </p:ext>
            </p:extLst>
          </p:nvPr>
        </p:nvGraphicFramePr>
        <p:xfrm>
          <a:off x="1151620" y="1109663"/>
          <a:ext cx="68407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228E82A3-46FB-4207-87AC-E2107D64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571500"/>
            <a:ext cx="59769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DEBITI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028BF8B-8A25-405F-B695-ACE726F3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D88E4F09-7C3C-46C6-8032-39FE3CAA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357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– PASSIVO - </a:t>
            </a:r>
            <a:r>
              <a:rPr lang="it-IT" altLang="it-IT" sz="1000" i="1" u="sng">
                <a:solidFill>
                  <a:schemeClr val="tx1"/>
                </a:solidFill>
              </a:rPr>
              <a:t>Debiti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63C6627-3613-4229-9AC4-9185FD360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995593"/>
              </p:ext>
            </p:extLst>
          </p:nvPr>
        </p:nvGraphicFramePr>
        <p:xfrm>
          <a:off x="362000" y="485560"/>
          <a:ext cx="8458472" cy="60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2B30F7E-C008-4902-9470-742287B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810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DEBITI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FCF6228-4B31-4A59-8781-FC5FC937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80A952B4-FA52-435A-BBA3-7EFADE6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>
                <a:solidFill>
                  <a:schemeClr val="tx1"/>
                </a:solidFill>
              </a:rPr>
              <a:t>Bilancio 2019 – PASSIVO - </a:t>
            </a:r>
            <a:r>
              <a:rPr lang="it-IT" altLang="it-IT" sz="1000" i="1" u="sng">
                <a:solidFill>
                  <a:schemeClr val="tx1"/>
                </a:solidFill>
              </a:rPr>
              <a:t>Debiti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A9A3EF9-88C3-46CC-A8A5-87E8DC8D5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054820"/>
              </p:ext>
            </p:extLst>
          </p:nvPr>
        </p:nvGraphicFramePr>
        <p:xfrm>
          <a:off x="-23529" y="741590"/>
          <a:ext cx="8771993" cy="571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3" name="Group 111">
            <a:extLst>
              <a:ext uri="{FF2B5EF4-FFF2-40B4-BE49-F238E27FC236}">
                <a16:creationId xmlns:a16="http://schemas.microsoft.com/office/drawing/2014/main" id="{49393A88-7945-4141-8283-AF080CC7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97358"/>
              </p:ext>
            </p:extLst>
          </p:nvPr>
        </p:nvGraphicFramePr>
        <p:xfrm>
          <a:off x="466725" y="836613"/>
          <a:ext cx="8208963" cy="5324477"/>
        </p:xfrm>
        <a:graphic>
          <a:graphicData uri="http://schemas.openxmlformats.org/drawingml/2006/table">
            <a:tbl>
              <a:tblPr/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A)  Valore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16.349.890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14.737.591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B)  Costi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16.276.684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14.677.973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Differenza tra valore e costi della produzione (A-B)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73.206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59.618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C)  Proventi e oneri finanziari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(6.805)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(6.937)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D)  Rettifiche di valore di attività finanziarie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E)  Proventi e oneri straordinari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prima delle imposte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66.401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52.681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Imposte sul reddito dell'esercizio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(36.742)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(37.472)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di 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29.659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15.209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17" name="Picture 41">
            <a:extLst>
              <a:ext uri="{FF2B5EF4-FFF2-40B4-BE49-F238E27FC236}">
                <a16:creationId xmlns:a16="http://schemas.microsoft.com/office/drawing/2014/main" id="{09E2259D-4756-4603-9665-6A669502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8" name="Rectangle 42">
            <a:extLst>
              <a:ext uri="{FF2B5EF4-FFF2-40B4-BE49-F238E27FC236}">
                <a16:creationId xmlns:a16="http://schemas.microsoft.com/office/drawing/2014/main" id="{B8E69DEE-C902-4197-A6A6-7B78F75A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33375"/>
            <a:ext cx="597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CONTO ECONOMICO</a:t>
            </a:r>
          </a:p>
        </p:txBody>
      </p:sp>
      <p:sp>
        <p:nvSpPr>
          <p:cNvPr id="20519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43563"/>
            <a:ext cx="1220788" cy="69215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9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A34B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19686</TotalTime>
  <Words>1183</Words>
  <Application>Microsoft Office PowerPoint</Application>
  <PresentationFormat>Presentazione su schermo (4:3)</PresentationFormat>
  <Paragraphs>515</Paragraphs>
  <Slides>27</Slides>
  <Notes>27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Verdana</vt:lpstr>
      <vt:lpstr>Wingdings</vt:lpstr>
      <vt:lpstr>Struttura predefinita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2261</cp:revision>
  <cp:lastPrinted>2019-03-14T15:05:41Z</cp:lastPrinted>
  <dcterms:created xsi:type="dcterms:W3CDTF">2004-05-17T07:19:49Z</dcterms:created>
  <dcterms:modified xsi:type="dcterms:W3CDTF">2021-05-26T12:13:27Z</dcterms:modified>
</cp:coreProperties>
</file>